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5" r:id="rId5"/>
    <p:sldId id="287" r:id="rId6"/>
    <p:sldId id="259" r:id="rId7"/>
    <p:sldId id="258" r:id="rId8"/>
    <p:sldId id="288" r:id="rId9"/>
    <p:sldId id="289" r:id="rId10"/>
    <p:sldId id="290" r:id="rId11"/>
    <p:sldId id="291" r:id="rId12"/>
    <p:sldId id="292" r:id="rId13"/>
    <p:sldId id="293" r:id="rId14"/>
    <p:sldId id="294" r:id="rId15"/>
    <p:sldId id="295" r:id="rId16"/>
    <p:sldId id="296" r:id="rId17"/>
    <p:sldId id="297" r:id="rId18"/>
    <p:sldId id="299" r:id="rId19"/>
    <p:sldId id="301" r:id="rId20"/>
    <p:sldId id="300" r:id="rId21"/>
    <p:sldId id="298" r:id="rId22"/>
    <p:sldId id="302" r:id="rId23"/>
    <p:sldId id="264" r:id="rId24"/>
    <p:sldId id="265" r:id="rId25"/>
    <p:sldId id="272" r:id="rId26"/>
    <p:sldId id="319" r:id="rId27"/>
    <p:sldId id="273" r:id="rId28"/>
    <p:sldId id="321" r:id="rId29"/>
    <p:sldId id="322" r:id="rId30"/>
    <p:sldId id="320" r:id="rId31"/>
    <p:sldId id="274" r:id="rId32"/>
    <p:sldId id="275" r:id="rId33"/>
    <p:sldId id="276" r:id="rId34"/>
    <p:sldId id="277" r:id="rId35"/>
    <p:sldId id="278" r:id="rId36"/>
    <p:sldId id="314" r:id="rId37"/>
    <p:sldId id="315" r:id="rId38"/>
    <p:sldId id="316" r:id="rId39"/>
    <p:sldId id="317" r:id="rId40"/>
    <p:sldId id="318" r:id="rId41"/>
    <p:sldId id="303" r:id="rId42"/>
    <p:sldId id="304" r:id="rId43"/>
    <p:sldId id="305" r:id="rId44"/>
    <p:sldId id="306" r:id="rId45"/>
    <p:sldId id="307" r:id="rId46"/>
    <p:sldId id="308" r:id="rId47"/>
    <p:sldId id="309" r:id="rId48"/>
    <p:sldId id="310" r:id="rId49"/>
    <p:sldId id="311" r:id="rId50"/>
    <p:sldId id="312" r:id="rId51"/>
    <p:sldId id="313" r:id="rId52"/>
    <p:sldId id="283"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F26"/>
    <a:srgbClr val="DB2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2008" y="-96"/>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3.xml.rels><?xml version="1.0" encoding="UTF-8" standalone="yes"?>
<Relationships xmlns="http://schemas.openxmlformats.org/package/2006/relationships"><Relationship Id="rId1" Type="http://schemas.openxmlformats.org/officeDocument/2006/relationships/image" Target="../media/image5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101A2-1641-A14C-A6DE-164E5DED89B8}"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3801C98E-793A-1945-914C-1A77D03A9BAA}">
      <dgm:prSet phldrT="[Text]" custT="1"/>
      <dgm:spPr/>
      <dgm:t>
        <a:bodyPr/>
        <a:lstStyle/>
        <a:p>
          <a:r>
            <a:rPr lang="en-US" sz="1800" b="1" dirty="0" smtClean="0"/>
            <a:t>e-</a:t>
          </a:r>
          <a:r>
            <a:rPr lang="en-US" sz="1800" b="1" dirty="0" err="1" smtClean="0"/>
            <a:t>fatura</a:t>
          </a:r>
          <a:r>
            <a:rPr lang="en-US" sz="1800" b="1" dirty="0" smtClean="0"/>
            <a:t> </a:t>
          </a:r>
          <a:r>
            <a:rPr lang="en-US" sz="1800" b="1" dirty="0" err="1" smtClean="0"/>
            <a:t>Platformu</a:t>
          </a:r>
          <a:endParaRPr lang="en-US" sz="1800" b="1" dirty="0"/>
        </a:p>
      </dgm:t>
    </dgm:pt>
    <dgm:pt modelId="{AFEF926F-7BE6-FC44-9E9B-23A17DA2318E}" type="parTrans" cxnId="{349DECFA-44E3-254D-BC74-687A38FC2FF9}">
      <dgm:prSet/>
      <dgm:spPr/>
      <dgm:t>
        <a:bodyPr/>
        <a:lstStyle/>
        <a:p>
          <a:endParaRPr lang="en-US" sz="1600"/>
        </a:p>
      </dgm:t>
    </dgm:pt>
    <dgm:pt modelId="{B99B7511-60A6-3846-AE1D-AAE16184714F}" type="sibTrans" cxnId="{349DECFA-44E3-254D-BC74-687A38FC2FF9}">
      <dgm:prSet/>
      <dgm:spPr/>
      <dgm:t>
        <a:bodyPr/>
        <a:lstStyle/>
        <a:p>
          <a:endParaRPr lang="en-US" sz="1600"/>
        </a:p>
      </dgm:t>
    </dgm:pt>
    <dgm:pt modelId="{8614A44B-EFA6-BA4E-BD38-F52C1ED7C5B1}">
      <dgm:prSet phldrT="[Text]" custT="1"/>
      <dgm:spPr/>
      <dgm:t>
        <a:bodyPr/>
        <a:lstStyle/>
        <a:p>
          <a:r>
            <a:rPr lang="en-US" sz="2000" dirty="0" err="1" smtClean="0"/>
            <a:t>Giden</a:t>
          </a:r>
          <a:r>
            <a:rPr lang="en-US" sz="2000" dirty="0" smtClean="0"/>
            <a:t> e-</a:t>
          </a:r>
          <a:r>
            <a:rPr lang="en-US" sz="2000" dirty="0" err="1" smtClean="0"/>
            <a:t>Fatura</a:t>
          </a:r>
          <a:endParaRPr lang="en-US" sz="2000" dirty="0"/>
        </a:p>
      </dgm:t>
    </dgm:pt>
    <dgm:pt modelId="{B248CAFE-3FCB-5447-A812-4B291736F3AF}" type="parTrans" cxnId="{5D8D1BAF-5726-ED47-8952-C899DD29CE7F}">
      <dgm:prSet/>
      <dgm:spPr/>
      <dgm:t>
        <a:bodyPr/>
        <a:lstStyle/>
        <a:p>
          <a:endParaRPr lang="en-US" sz="1600"/>
        </a:p>
      </dgm:t>
    </dgm:pt>
    <dgm:pt modelId="{95CF8517-9CE8-4A4F-B0A9-3579E074EB3E}" type="sibTrans" cxnId="{5D8D1BAF-5726-ED47-8952-C899DD29CE7F}">
      <dgm:prSet/>
      <dgm:spPr/>
      <dgm:t>
        <a:bodyPr/>
        <a:lstStyle/>
        <a:p>
          <a:endParaRPr lang="en-US" sz="1600"/>
        </a:p>
      </dgm:t>
    </dgm:pt>
    <dgm:pt modelId="{DC35F9AB-3B13-2644-A40C-4F79BC6C5FDF}">
      <dgm:prSet phldrT="[Text]" custT="1"/>
      <dgm:spPr>
        <a:solidFill>
          <a:schemeClr val="tx1">
            <a:lumMod val="50000"/>
            <a:lumOff val="50000"/>
            <a:alpha val="90000"/>
          </a:schemeClr>
        </a:solidFill>
      </dgm:spPr>
      <dgm:t>
        <a:bodyPr/>
        <a:lstStyle/>
        <a:p>
          <a:r>
            <a:rPr lang="en-US" sz="2000" dirty="0" err="1" smtClean="0"/>
            <a:t>Kağıt</a:t>
          </a:r>
          <a:r>
            <a:rPr lang="en-US" sz="2000" dirty="0" smtClean="0"/>
            <a:t> </a:t>
          </a:r>
          <a:r>
            <a:rPr lang="en-US" sz="2000" dirty="0" err="1" smtClean="0"/>
            <a:t>Fatura</a:t>
          </a:r>
          <a:endParaRPr lang="en-US" sz="2000" dirty="0"/>
        </a:p>
      </dgm:t>
    </dgm:pt>
    <dgm:pt modelId="{86E17A65-1821-1144-AC30-C9AEB63D3AC0}" type="parTrans" cxnId="{C1993A37-8CB4-294A-8537-D6E51B30A107}">
      <dgm:prSet/>
      <dgm:spPr/>
      <dgm:t>
        <a:bodyPr/>
        <a:lstStyle/>
        <a:p>
          <a:endParaRPr lang="en-US" sz="1600"/>
        </a:p>
      </dgm:t>
    </dgm:pt>
    <dgm:pt modelId="{207EFAD0-9E65-2640-961C-CEC2DE4A2433}" type="sibTrans" cxnId="{C1993A37-8CB4-294A-8537-D6E51B30A107}">
      <dgm:prSet/>
      <dgm:spPr/>
      <dgm:t>
        <a:bodyPr/>
        <a:lstStyle/>
        <a:p>
          <a:endParaRPr lang="en-US" sz="1600"/>
        </a:p>
      </dgm:t>
    </dgm:pt>
    <dgm:pt modelId="{ADFA3CEA-A923-C748-993B-CA853DA48879}">
      <dgm:prSet phldrT="[Text]" custT="1"/>
      <dgm:spPr/>
      <dgm:t>
        <a:bodyPr/>
        <a:lstStyle/>
        <a:p>
          <a:r>
            <a:rPr lang="en-US" sz="2000" dirty="0" err="1" smtClean="0"/>
            <a:t>Gelen</a:t>
          </a:r>
          <a:r>
            <a:rPr lang="en-US" sz="2000" dirty="0" smtClean="0"/>
            <a:t> e-</a:t>
          </a:r>
          <a:r>
            <a:rPr lang="en-US" sz="2000" dirty="0" err="1" smtClean="0"/>
            <a:t>Fatura</a:t>
          </a:r>
          <a:endParaRPr lang="en-US" sz="2000" dirty="0"/>
        </a:p>
      </dgm:t>
    </dgm:pt>
    <dgm:pt modelId="{242D5C9B-9E15-0F48-A2D5-87A37079A81F}" type="parTrans" cxnId="{94A9AE4D-4785-D647-A862-3D76EAFFDF00}">
      <dgm:prSet/>
      <dgm:spPr/>
      <dgm:t>
        <a:bodyPr/>
        <a:lstStyle/>
        <a:p>
          <a:endParaRPr lang="en-US" sz="1600"/>
        </a:p>
      </dgm:t>
    </dgm:pt>
    <dgm:pt modelId="{19E37239-44C3-5143-A0F5-8645D1CE4499}" type="sibTrans" cxnId="{94A9AE4D-4785-D647-A862-3D76EAFFDF00}">
      <dgm:prSet/>
      <dgm:spPr/>
      <dgm:t>
        <a:bodyPr/>
        <a:lstStyle/>
        <a:p>
          <a:endParaRPr lang="en-US" sz="1600"/>
        </a:p>
      </dgm:t>
    </dgm:pt>
    <dgm:pt modelId="{7EB1F1ED-C20D-8E4C-A0AB-71123E7E34CF}">
      <dgm:prSet phldrT="[Text]" custT="1"/>
      <dgm:spPr>
        <a:solidFill>
          <a:schemeClr val="bg1">
            <a:lumMod val="65000"/>
          </a:schemeClr>
        </a:solidFill>
      </dgm:spPr>
      <dgm:t>
        <a:bodyPr/>
        <a:lstStyle/>
        <a:p>
          <a:r>
            <a:rPr lang="en-US" sz="2000" dirty="0" err="1" smtClean="0"/>
            <a:t>Müşteri</a:t>
          </a:r>
          <a:r>
            <a:rPr lang="en-US" sz="2000" dirty="0" smtClean="0"/>
            <a:t> </a:t>
          </a:r>
          <a:r>
            <a:rPr lang="en-US" sz="2000" dirty="0" err="1" smtClean="0"/>
            <a:t>Yönetimi</a:t>
          </a:r>
          <a:endParaRPr lang="en-US" sz="2000" dirty="0"/>
        </a:p>
      </dgm:t>
    </dgm:pt>
    <dgm:pt modelId="{891C5BDF-F671-AF46-A5C8-ED112F81896D}" type="parTrans" cxnId="{4D8DD5E4-301B-3647-9C9D-07235538A8C9}">
      <dgm:prSet/>
      <dgm:spPr/>
      <dgm:t>
        <a:bodyPr/>
        <a:lstStyle/>
        <a:p>
          <a:endParaRPr lang="en-US" sz="1600"/>
        </a:p>
      </dgm:t>
    </dgm:pt>
    <dgm:pt modelId="{2266B0FE-461D-A749-A345-985AA2CC39F4}" type="sibTrans" cxnId="{4D8DD5E4-301B-3647-9C9D-07235538A8C9}">
      <dgm:prSet/>
      <dgm:spPr/>
      <dgm:t>
        <a:bodyPr/>
        <a:lstStyle/>
        <a:p>
          <a:endParaRPr lang="en-US" sz="1600"/>
        </a:p>
      </dgm:t>
    </dgm:pt>
    <dgm:pt modelId="{ACB8BB95-67D8-B044-B662-7A78BDAB913D}" type="pres">
      <dgm:prSet presAssocID="{D72101A2-1641-A14C-A6DE-164E5DED89B8}" presName="diagram" presStyleCnt="0">
        <dgm:presLayoutVars>
          <dgm:chMax val="1"/>
          <dgm:dir/>
          <dgm:animLvl val="ctr"/>
          <dgm:resizeHandles val="exact"/>
        </dgm:presLayoutVars>
      </dgm:prSet>
      <dgm:spPr/>
      <dgm:t>
        <a:bodyPr/>
        <a:lstStyle/>
        <a:p>
          <a:endParaRPr lang="en-US"/>
        </a:p>
      </dgm:t>
    </dgm:pt>
    <dgm:pt modelId="{729B57EF-BDEE-094B-BF03-251468F669CD}" type="pres">
      <dgm:prSet presAssocID="{D72101A2-1641-A14C-A6DE-164E5DED89B8}" presName="matrix" presStyleCnt="0"/>
      <dgm:spPr/>
    </dgm:pt>
    <dgm:pt modelId="{42BDA6CA-426F-E841-A0E3-DF68E9E4AB97}" type="pres">
      <dgm:prSet presAssocID="{D72101A2-1641-A14C-A6DE-164E5DED89B8}" presName="tile1" presStyleLbl="node1" presStyleIdx="0" presStyleCnt="4" custLinFactNeighborY="-1260"/>
      <dgm:spPr/>
      <dgm:t>
        <a:bodyPr/>
        <a:lstStyle/>
        <a:p>
          <a:endParaRPr lang="en-US"/>
        </a:p>
      </dgm:t>
    </dgm:pt>
    <dgm:pt modelId="{7C13F028-223E-4F4C-A8E2-AC75CB6C7F4A}" type="pres">
      <dgm:prSet presAssocID="{D72101A2-1641-A14C-A6DE-164E5DED89B8}" presName="tile1text" presStyleLbl="node1" presStyleIdx="0" presStyleCnt="4">
        <dgm:presLayoutVars>
          <dgm:chMax val="0"/>
          <dgm:chPref val="0"/>
          <dgm:bulletEnabled val="1"/>
        </dgm:presLayoutVars>
      </dgm:prSet>
      <dgm:spPr/>
      <dgm:t>
        <a:bodyPr/>
        <a:lstStyle/>
        <a:p>
          <a:endParaRPr lang="en-US"/>
        </a:p>
      </dgm:t>
    </dgm:pt>
    <dgm:pt modelId="{230266E6-9523-824B-BCA7-50183FB73903}" type="pres">
      <dgm:prSet presAssocID="{D72101A2-1641-A14C-A6DE-164E5DED89B8}" presName="tile2" presStyleLbl="node1" presStyleIdx="1" presStyleCnt="4" custLinFactNeighborY="-1260"/>
      <dgm:spPr/>
      <dgm:t>
        <a:bodyPr/>
        <a:lstStyle/>
        <a:p>
          <a:endParaRPr lang="en-US"/>
        </a:p>
      </dgm:t>
    </dgm:pt>
    <dgm:pt modelId="{39E12F59-C601-8A41-9E38-E84054BA6334}" type="pres">
      <dgm:prSet presAssocID="{D72101A2-1641-A14C-A6DE-164E5DED89B8}" presName="tile2text" presStyleLbl="node1" presStyleIdx="1" presStyleCnt="4">
        <dgm:presLayoutVars>
          <dgm:chMax val="0"/>
          <dgm:chPref val="0"/>
          <dgm:bulletEnabled val="1"/>
        </dgm:presLayoutVars>
      </dgm:prSet>
      <dgm:spPr/>
      <dgm:t>
        <a:bodyPr/>
        <a:lstStyle/>
        <a:p>
          <a:endParaRPr lang="en-US"/>
        </a:p>
      </dgm:t>
    </dgm:pt>
    <dgm:pt modelId="{4F319594-C162-C944-80A9-137111C2DB22}" type="pres">
      <dgm:prSet presAssocID="{D72101A2-1641-A14C-A6DE-164E5DED89B8}" presName="tile3" presStyleLbl="node1" presStyleIdx="2" presStyleCnt="4" custLinFactNeighborX="-700"/>
      <dgm:spPr/>
      <dgm:t>
        <a:bodyPr/>
        <a:lstStyle/>
        <a:p>
          <a:endParaRPr lang="en-US"/>
        </a:p>
      </dgm:t>
    </dgm:pt>
    <dgm:pt modelId="{AB404209-8F1F-1145-A4EA-D584619D9EF4}" type="pres">
      <dgm:prSet presAssocID="{D72101A2-1641-A14C-A6DE-164E5DED89B8}" presName="tile3text" presStyleLbl="node1" presStyleIdx="2" presStyleCnt="4">
        <dgm:presLayoutVars>
          <dgm:chMax val="0"/>
          <dgm:chPref val="0"/>
          <dgm:bulletEnabled val="1"/>
        </dgm:presLayoutVars>
      </dgm:prSet>
      <dgm:spPr/>
      <dgm:t>
        <a:bodyPr/>
        <a:lstStyle/>
        <a:p>
          <a:endParaRPr lang="en-US"/>
        </a:p>
      </dgm:t>
    </dgm:pt>
    <dgm:pt modelId="{E6B8FD80-7FDF-CB49-BE91-BFF69C68ED25}" type="pres">
      <dgm:prSet presAssocID="{D72101A2-1641-A14C-A6DE-164E5DED89B8}" presName="tile4" presStyleLbl="node1" presStyleIdx="3" presStyleCnt="4"/>
      <dgm:spPr/>
      <dgm:t>
        <a:bodyPr/>
        <a:lstStyle/>
        <a:p>
          <a:endParaRPr lang="en-US"/>
        </a:p>
      </dgm:t>
    </dgm:pt>
    <dgm:pt modelId="{F477F2B0-7648-944C-B2E7-4701163DF255}" type="pres">
      <dgm:prSet presAssocID="{D72101A2-1641-A14C-A6DE-164E5DED89B8}" presName="tile4text" presStyleLbl="node1" presStyleIdx="3" presStyleCnt="4">
        <dgm:presLayoutVars>
          <dgm:chMax val="0"/>
          <dgm:chPref val="0"/>
          <dgm:bulletEnabled val="1"/>
        </dgm:presLayoutVars>
      </dgm:prSet>
      <dgm:spPr/>
      <dgm:t>
        <a:bodyPr/>
        <a:lstStyle/>
        <a:p>
          <a:endParaRPr lang="en-US"/>
        </a:p>
      </dgm:t>
    </dgm:pt>
    <dgm:pt modelId="{01828C25-B8B6-4A49-AAE8-A0187BCFA3FB}" type="pres">
      <dgm:prSet presAssocID="{D72101A2-1641-A14C-A6DE-164E5DED89B8}" presName="centerTile" presStyleLbl="fgShp" presStyleIdx="0" presStyleCnt="1">
        <dgm:presLayoutVars>
          <dgm:chMax val="0"/>
          <dgm:chPref val="0"/>
        </dgm:presLayoutVars>
      </dgm:prSet>
      <dgm:spPr/>
      <dgm:t>
        <a:bodyPr/>
        <a:lstStyle/>
        <a:p>
          <a:endParaRPr lang="en-US"/>
        </a:p>
      </dgm:t>
    </dgm:pt>
  </dgm:ptLst>
  <dgm:cxnLst>
    <dgm:cxn modelId="{BECAD2C1-0FBE-0044-87BB-B50D773E23ED}" type="presOf" srcId="{D72101A2-1641-A14C-A6DE-164E5DED89B8}" destId="{ACB8BB95-67D8-B044-B662-7A78BDAB913D}" srcOrd="0" destOrd="0" presId="urn:microsoft.com/office/officeart/2005/8/layout/matrix1"/>
    <dgm:cxn modelId="{4D8DD5E4-301B-3647-9C9D-07235538A8C9}" srcId="{3801C98E-793A-1945-914C-1A77D03A9BAA}" destId="{7EB1F1ED-C20D-8E4C-A0AB-71123E7E34CF}" srcOrd="3" destOrd="0" parTransId="{891C5BDF-F671-AF46-A5C8-ED112F81896D}" sibTransId="{2266B0FE-461D-A749-A345-985AA2CC39F4}"/>
    <dgm:cxn modelId="{6F7CB247-9772-DA4F-B913-815BB8903CD2}" type="presOf" srcId="{ADFA3CEA-A923-C748-993B-CA853DA48879}" destId="{4F319594-C162-C944-80A9-137111C2DB22}" srcOrd="0" destOrd="0" presId="urn:microsoft.com/office/officeart/2005/8/layout/matrix1"/>
    <dgm:cxn modelId="{37F14059-0915-3848-A1C3-6B7DB71EFFCC}" type="presOf" srcId="{8614A44B-EFA6-BA4E-BD38-F52C1ED7C5B1}" destId="{42BDA6CA-426F-E841-A0E3-DF68E9E4AB97}" srcOrd="0" destOrd="0" presId="urn:microsoft.com/office/officeart/2005/8/layout/matrix1"/>
    <dgm:cxn modelId="{194B63A1-729E-2247-81F1-3AC55AE8E585}" type="presOf" srcId="{3801C98E-793A-1945-914C-1A77D03A9BAA}" destId="{01828C25-B8B6-4A49-AAE8-A0187BCFA3FB}" srcOrd="0" destOrd="0" presId="urn:microsoft.com/office/officeart/2005/8/layout/matrix1"/>
    <dgm:cxn modelId="{3BF8D6BB-6357-3E46-812C-842661B29C64}" type="presOf" srcId="{DC35F9AB-3B13-2644-A40C-4F79BC6C5FDF}" destId="{230266E6-9523-824B-BCA7-50183FB73903}" srcOrd="0" destOrd="0" presId="urn:microsoft.com/office/officeart/2005/8/layout/matrix1"/>
    <dgm:cxn modelId="{77AD009A-8186-1645-A111-E358E6797D09}" type="presOf" srcId="{8614A44B-EFA6-BA4E-BD38-F52C1ED7C5B1}" destId="{7C13F028-223E-4F4C-A8E2-AC75CB6C7F4A}" srcOrd="1" destOrd="0" presId="urn:microsoft.com/office/officeart/2005/8/layout/matrix1"/>
    <dgm:cxn modelId="{5D8D1BAF-5726-ED47-8952-C899DD29CE7F}" srcId="{3801C98E-793A-1945-914C-1A77D03A9BAA}" destId="{8614A44B-EFA6-BA4E-BD38-F52C1ED7C5B1}" srcOrd="0" destOrd="0" parTransId="{B248CAFE-3FCB-5447-A812-4B291736F3AF}" sibTransId="{95CF8517-9CE8-4A4F-B0A9-3579E074EB3E}"/>
    <dgm:cxn modelId="{C62220FB-183B-344F-AF5C-A19C19620088}" type="presOf" srcId="{ADFA3CEA-A923-C748-993B-CA853DA48879}" destId="{AB404209-8F1F-1145-A4EA-D584619D9EF4}" srcOrd="1" destOrd="0" presId="urn:microsoft.com/office/officeart/2005/8/layout/matrix1"/>
    <dgm:cxn modelId="{1B825191-2FB8-DC49-BF98-206EEB035F3A}" type="presOf" srcId="{7EB1F1ED-C20D-8E4C-A0AB-71123E7E34CF}" destId="{F477F2B0-7648-944C-B2E7-4701163DF255}" srcOrd="1" destOrd="0" presId="urn:microsoft.com/office/officeart/2005/8/layout/matrix1"/>
    <dgm:cxn modelId="{349DECFA-44E3-254D-BC74-687A38FC2FF9}" srcId="{D72101A2-1641-A14C-A6DE-164E5DED89B8}" destId="{3801C98E-793A-1945-914C-1A77D03A9BAA}" srcOrd="0" destOrd="0" parTransId="{AFEF926F-7BE6-FC44-9E9B-23A17DA2318E}" sibTransId="{B99B7511-60A6-3846-AE1D-AAE16184714F}"/>
    <dgm:cxn modelId="{94A9AE4D-4785-D647-A862-3D76EAFFDF00}" srcId="{3801C98E-793A-1945-914C-1A77D03A9BAA}" destId="{ADFA3CEA-A923-C748-993B-CA853DA48879}" srcOrd="2" destOrd="0" parTransId="{242D5C9B-9E15-0F48-A2D5-87A37079A81F}" sibTransId="{19E37239-44C3-5143-A0F5-8645D1CE4499}"/>
    <dgm:cxn modelId="{F7EA799F-1913-554C-AC1C-4883D8C354D0}" type="presOf" srcId="{7EB1F1ED-C20D-8E4C-A0AB-71123E7E34CF}" destId="{E6B8FD80-7FDF-CB49-BE91-BFF69C68ED25}" srcOrd="0" destOrd="0" presId="urn:microsoft.com/office/officeart/2005/8/layout/matrix1"/>
    <dgm:cxn modelId="{C1993A37-8CB4-294A-8537-D6E51B30A107}" srcId="{3801C98E-793A-1945-914C-1A77D03A9BAA}" destId="{DC35F9AB-3B13-2644-A40C-4F79BC6C5FDF}" srcOrd="1" destOrd="0" parTransId="{86E17A65-1821-1144-AC30-C9AEB63D3AC0}" sibTransId="{207EFAD0-9E65-2640-961C-CEC2DE4A2433}"/>
    <dgm:cxn modelId="{F9974035-F3D9-BA46-A569-5FFAB601DE1B}" type="presOf" srcId="{DC35F9AB-3B13-2644-A40C-4F79BC6C5FDF}" destId="{39E12F59-C601-8A41-9E38-E84054BA6334}" srcOrd="1" destOrd="0" presId="urn:microsoft.com/office/officeart/2005/8/layout/matrix1"/>
    <dgm:cxn modelId="{0CCC9CD4-106A-374B-B6C4-B529A4954066}" type="presParOf" srcId="{ACB8BB95-67D8-B044-B662-7A78BDAB913D}" destId="{729B57EF-BDEE-094B-BF03-251468F669CD}" srcOrd="0" destOrd="0" presId="urn:microsoft.com/office/officeart/2005/8/layout/matrix1"/>
    <dgm:cxn modelId="{1FE902EB-1416-4341-875D-3260852C37B9}" type="presParOf" srcId="{729B57EF-BDEE-094B-BF03-251468F669CD}" destId="{42BDA6CA-426F-E841-A0E3-DF68E9E4AB97}" srcOrd="0" destOrd="0" presId="urn:microsoft.com/office/officeart/2005/8/layout/matrix1"/>
    <dgm:cxn modelId="{5580563D-B16B-E84F-8674-CF3AC6B8D5DD}" type="presParOf" srcId="{729B57EF-BDEE-094B-BF03-251468F669CD}" destId="{7C13F028-223E-4F4C-A8E2-AC75CB6C7F4A}" srcOrd="1" destOrd="0" presId="urn:microsoft.com/office/officeart/2005/8/layout/matrix1"/>
    <dgm:cxn modelId="{531A06A8-E88B-604D-A0E8-52FA98B07D2F}" type="presParOf" srcId="{729B57EF-BDEE-094B-BF03-251468F669CD}" destId="{230266E6-9523-824B-BCA7-50183FB73903}" srcOrd="2" destOrd="0" presId="urn:microsoft.com/office/officeart/2005/8/layout/matrix1"/>
    <dgm:cxn modelId="{CA143FE6-C340-844A-9EE8-4384E49D7E32}" type="presParOf" srcId="{729B57EF-BDEE-094B-BF03-251468F669CD}" destId="{39E12F59-C601-8A41-9E38-E84054BA6334}" srcOrd="3" destOrd="0" presId="urn:microsoft.com/office/officeart/2005/8/layout/matrix1"/>
    <dgm:cxn modelId="{400AA59B-A4E5-774F-B743-56CE0CD529AD}" type="presParOf" srcId="{729B57EF-BDEE-094B-BF03-251468F669CD}" destId="{4F319594-C162-C944-80A9-137111C2DB22}" srcOrd="4" destOrd="0" presId="urn:microsoft.com/office/officeart/2005/8/layout/matrix1"/>
    <dgm:cxn modelId="{9E01E309-A986-AE4C-88AE-33A04860BEDC}" type="presParOf" srcId="{729B57EF-BDEE-094B-BF03-251468F669CD}" destId="{AB404209-8F1F-1145-A4EA-D584619D9EF4}" srcOrd="5" destOrd="0" presId="urn:microsoft.com/office/officeart/2005/8/layout/matrix1"/>
    <dgm:cxn modelId="{8AE5D006-C451-D04F-A573-B641BC0DD182}" type="presParOf" srcId="{729B57EF-BDEE-094B-BF03-251468F669CD}" destId="{E6B8FD80-7FDF-CB49-BE91-BFF69C68ED25}" srcOrd="6" destOrd="0" presId="urn:microsoft.com/office/officeart/2005/8/layout/matrix1"/>
    <dgm:cxn modelId="{3248CF35-0423-814B-B525-76F9F359A02B}" type="presParOf" srcId="{729B57EF-BDEE-094B-BF03-251468F669CD}" destId="{F477F2B0-7648-944C-B2E7-4701163DF255}" srcOrd="7" destOrd="0" presId="urn:microsoft.com/office/officeart/2005/8/layout/matrix1"/>
    <dgm:cxn modelId="{A245D205-8108-0440-B831-CE859BA02105}" type="presParOf" srcId="{ACB8BB95-67D8-B044-B662-7A78BDAB913D}" destId="{01828C25-B8B6-4A49-AAE8-A0187BCFA3FB}"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84ED3-2C49-B74B-8AB1-90623D98E9A9}"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4E620E68-D962-0144-A79D-65367108A424}">
      <dgm:prSet phldrT="[Text]" custT="1"/>
      <dgm:spPr>
        <a:solidFill>
          <a:schemeClr val="accent1"/>
        </a:solidFill>
      </dgm:spPr>
      <dgm:t>
        <a:bodyPr/>
        <a:lstStyle/>
        <a:p>
          <a:endParaRPr lang="en-US" sz="2400" dirty="0" smtClean="0"/>
        </a:p>
        <a:p>
          <a:endParaRPr lang="en-US" sz="2400" dirty="0" smtClean="0"/>
        </a:p>
        <a:p>
          <a:r>
            <a:rPr lang="en-US" sz="2200" dirty="0" smtClean="0">
              <a:latin typeface="Tahoma" panose="020B0604030504040204" pitchFamily="34" charset="0"/>
              <a:ea typeface="Tahoma" panose="020B0604030504040204" pitchFamily="34" charset="0"/>
              <a:cs typeface="Tahoma" panose="020B0604030504040204" pitchFamily="34" charset="0"/>
            </a:rPr>
            <a:t>Giden</a:t>
          </a:r>
        </a:p>
        <a:p>
          <a:r>
            <a:rPr lang="en-US" sz="2200" dirty="0" smtClean="0">
              <a:latin typeface="Tahoma" panose="020B0604030504040204" pitchFamily="34" charset="0"/>
              <a:ea typeface="Tahoma" panose="020B0604030504040204" pitchFamily="34" charset="0"/>
              <a:cs typeface="Tahoma" panose="020B0604030504040204" pitchFamily="34" charset="0"/>
            </a:rPr>
            <a:t>E-</a:t>
          </a:r>
          <a:r>
            <a:rPr lang="en-US" sz="2200" dirty="0" err="1" smtClean="0">
              <a:latin typeface="Tahoma" panose="020B0604030504040204" pitchFamily="34" charset="0"/>
              <a:ea typeface="Tahoma" panose="020B0604030504040204" pitchFamily="34" charset="0"/>
              <a:cs typeface="Tahoma" panose="020B0604030504040204" pitchFamily="34" charset="0"/>
            </a:rPr>
            <a:t>Fatura</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5698A7BB-2618-8547-B865-3DDEC72BB9E3}" type="parTrans" cxnId="{88E070AF-D6F2-364C-AB7F-8D2CF0015B45}">
      <dgm:prSet/>
      <dgm:spPr/>
      <dgm:t>
        <a:bodyPr/>
        <a:lstStyle/>
        <a:p>
          <a:endParaRPr lang="en-US"/>
        </a:p>
      </dgm:t>
    </dgm:pt>
    <dgm:pt modelId="{7DDD1AEC-9158-3C41-9AFE-06C37D2390C6}" type="sibTrans" cxnId="{88E070AF-D6F2-364C-AB7F-8D2CF0015B45}">
      <dgm:prSet/>
      <dgm:spPr/>
      <dgm:t>
        <a:bodyPr/>
        <a:lstStyle/>
        <a:p>
          <a:endParaRPr lang="en-US"/>
        </a:p>
      </dgm:t>
    </dgm:pt>
    <dgm:pt modelId="{77D989DE-6F18-DE4E-8E76-0636E9BFE1A0}">
      <dgm:prSet phldrT="[Text]" custT="1"/>
      <dgm:spPr/>
      <dgm:t>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XML</a:t>
          </a:r>
          <a:r>
            <a:rPr lang="en-US" sz="1500" dirty="0" smtClean="0">
              <a:latin typeface="Tahoma" panose="020B0604030504040204" pitchFamily="34" charset="0"/>
              <a:ea typeface="Tahoma" panose="020B0604030504040204" pitchFamily="34" charset="0"/>
              <a:cs typeface="Tahoma" panose="020B0604030504040204" pitchFamily="34" charset="0"/>
            </a:rPr>
            <a:t> Upload</a:t>
          </a:r>
          <a:endParaRPr lang="en-US" sz="1500" b="1" dirty="0">
            <a:latin typeface="Tahoma" panose="020B0604030504040204" pitchFamily="34" charset="0"/>
            <a:ea typeface="Tahoma" panose="020B0604030504040204" pitchFamily="34" charset="0"/>
            <a:cs typeface="Tahoma" panose="020B0604030504040204" pitchFamily="34" charset="0"/>
          </a:endParaRPr>
        </a:p>
      </dgm:t>
    </dgm:pt>
    <dgm:pt modelId="{CAC9589A-95E2-9344-943B-3CB812FE3FC1}" type="parTrans" cxnId="{CFB7DFDC-8837-8846-B861-36896A36D699}">
      <dgm:prSet/>
      <dgm:spPr/>
      <dgm:t>
        <a:bodyPr/>
        <a:lstStyle/>
        <a:p>
          <a:endParaRPr lang="en-US"/>
        </a:p>
      </dgm:t>
    </dgm:pt>
    <dgm:pt modelId="{27124E31-E048-2D49-97D0-67E90AFAADAC}" type="sibTrans" cxnId="{CFB7DFDC-8837-8846-B861-36896A36D699}">
      <dgm:prSet/>
      <dgm:spPr/>
      <dgm:t>
        <a:bodyPr/>
        <a:lstStyle/>
        <a:p>
          <a:endParaRPr lang="en-US"/>
        </a:p>
      </dgm:t>
    </dgm:pt>
    <dgm:pt modelId="{652D309A-73EE-154A-A23B-0BAE85A41161}">
      <dgm:prSet phldrT="[Text]" custT="1"/>
      <dgm:spPr/>
      <dgm:t>
        <a:bodyPr/>
        <a:lstStyle/>
        <a:p>
          <a:r>
            <a:rPr lang="en-US" sz="1500" dirty="0" err="1" smtClean="0">
              <a:latin typeface="Tahoma" panose="020B0604030504040204" pitchFamily="34" charset="0"/>
              <a:ea typeface="Tahoma" panose="020B0604030504040204" pitchFamily="34" charset="0"/>
              <a:cs typeface="Tahoma" panose="020B0604030504040204" pitchFamily="34" charset="0"/>
            </a:rPr>
            <a:t>Kurumsal</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Mühürleme</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ve</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b="1" dirty="0" smtClean="0">
              <a:latin typeface="Tahoma" panose="020B0604030504040204" pitchFamily="34" charset="0"/>
              <a:ea typeface="Tahoma" panose="020B0604030504040204" pitchFamily="34" charset="0"/>
              <a:cs typeface="Tahoma" panose="020B0604030504040204" pitchFamily="34" charset="0"/>
            </a:rPr>
            <a:t>Fatura ID</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verme</a:t>
          </a:r>
          <a:endParaRPr lang="en-US" sz="1500" dirty="0">
            <a:latin typeface="Tahoma" panose="020B0604030504040204" pitchFamily="34" charset="0"/>
            <a:ea typeface="Tahoma" panose="020B0604030504040204" pitchFamily="34" charset="0"/>
            <a:cs typeface="Tahoma" panose="020B0604030504040204" pitchFamily="34" charset="0"/>
          </a:endParaRPr>
        </a:p>
      </dgm:t>
    </dgm:pt>
    <dgm:pt modelId="{EBFC306D-4E24-E240-B750-6C9E5AD3C9AA}" type="parTrans" cxnId="{BBF960ED-66A5-824B-8BDD-DE7D7FEE432D}">
      <dgm:prSet/>
      <dgm:spPr/>
      <dgm:t>
        <a:bodyPr/>
        <a:lstStyle/>
        <a:p>
          <a:endParaRPr lang="en-US"/>
        </a:p>
      </dgm:t>
    </dgm:pt>
    <dgm:pt modelId="{6F00D8F5-96CA-0840-82AA-E006640A3F10}" type="sibTrans" cxnId="{BBF960ED-66A5-824B-8BDD-DE7D7FEE432D}">
      <dgm:prSet/>
      <dgm:spPr/>
      <dgm:t>
        <a:bodyPr/>
        <a:lstStyle/>
        <a:p>
          <a:endParaRPr lang="en-US"/>
        </a:p>
      </dgm:t>
    </dgm:pt>
    <dgm:pt modelId="{3C81C8DA-9420-5247-9D06-CF95CA856054}">
      <dgm:prSet phldrT="[Text]" custT="1"/>
      <dgm:spPr>
        <a:solidFill>
          <a:schemeClr val="bg1">
            <a:lumMod val="50000"/>
          </a:schemeClr>
        </a:solidFill>
      </dgm:spPr>
      <dgm:t>
        <a:bodyPr/>
        <a:lstStyle/>
        <a:p>
          <a:endParaRPr lang="en-US" sz="2400" dirty="0" smtClean="0"/>
        </a:p>
        <a:p>
          <a:endParaRPr lang="en-US" sz="2400" dirty="0" smtClean="0"/>
        </a:p>
        <a:p>
          <a:r>
            <a:rPr lang="en-US" sz="2200" dirty="0" smtClean="0">
              <a:latin typeface="Tahoma" panose="020B0604030504040204" pitchFamily="34" charset="0"/>
              <a:ea typeface="Tahoma" panose="020B0604030504040204" pitchFamily="34" charset="0"/>
              <a:cs typeface="Tahoma" panose="020B0604030504040204" pitchFamily="34" charset="0"/>
            </a:rPr>
            <a:t>Gelen </a:t>
          </a:r>
        </a:p>
        <a:p>
          <a:r>
            <a:rPr lang="en-US" sz="2200" dirty="0" smtClean="0">
              <a:latin typeface="Tahoma" panose="020B0604030504040204" pitchFamily="34" charset="0"/>
              <a:ea typeface="Tahoma" panose="020B0604030504040204" pitchFamily="34" charset="0"/>
              <a:cs typeface="Tahoma" panose="020B0604030504040204" pitchFamily="34" charset="0"/>
            </a:rPr>
            <a:t>E-</a:t>
          </a:r>
          <a:r>
            <a:rPr lang="en-US" sz="2200" dirty="0" err="1" smtClean="0">
              <a:latin typeface="Tahoma" panose="020B0604030504040204" pitchFamily="34" charset="0"/>
              <a:ea typeface="Tahoma" panose="020B0604030504040204" pitchFamily="34" charset="0"/>
              <a:cs typeface="Tahoma" panose="020B0604030504040204" pitchFamily="34" charset="0"/>
            </a:rPr>
            <a:t>Fatura</a:t>
          </a:r>
          <a:endParaRPr lang="en-US" sz="2200" dirty="0">
            <a:latin typeface="Tahoma" panose="020B0604030504040204" pitchFamily="34" charset="0"/>
            <a:ea typeface="Tahoma" panose="020B0604030504040204" pitchFamily="34" charset="0"/>
            <a:cs typeface="Tahoma" panose="020B0604030504040204" pitchFamily="34" charset="0"/>
          </a:endParaRPr>
        </a:p>
      </dgm:t>
    </dgm:pt>
    <dgm:pt modelId="{CE648FF0-C74F-5947-B18E-0E22672476B6}" type="parTrans" cxnId="{C3B70A00-3787-8D43-A6C6-1FE80C445D15}">
      <dgm:prSet/>
      <dgm:spPr/>
      <dgm:t>
        <a:bodyPr/>
        <a:lstStyle/>
        <a:p>
          <a:endParaRPr lang="en-US"/>
        </a:p>
      </dgm:t>
    </dgm:pt>
    <dgm:pt modelId="{54C63328-3EB7-354D-8971-846A7B55CB22}" type="sibTrans" cxnId="{C3B70A00-3787-8D43-A6C6-1FE80C445D15}">
      <dgm:prSet/>
      <dgm:spPr/>
      <dgm:t>
        <a:bodyPr/>
        <a:lstStyle/>
        <a:p>
          <a:endParaRPr lang="en-US"/>
        </a:p>
      </dgm:t>
    </dgm:pt>
    <dgm:pt modelId="{644B2A33-ED5F-9142-84C3-A9E0939E80D5}">
      <dgm:prSet phldrT="[Text]" custT="1"/>
      <dgm:spPr>
        <a:solidFill>
          <a:schemeClr val="bg1">
            <a:lumMod val="85000"/>
          </a:schemeClr>
        </a:solidFill>
      </dgm:spPr>
      <dgm:t>
        <a:bodyPr/>
        <a:lstStyle/>
        <a:p>
          <a:r>
            <a:rPr lang="en-US" sz="1500" b="1" dirty="0" err="1" smtClean="0">
              <a:latin typeface="Tahoma" panose="020B0604030504040204" pitchFamily="34" charset="0"/>
              <a:ea typeface="Tahoma" panose="020B0604030504040204" pitchFamily="34" charset="0"/>
              <a:cs typeface="Tahoma" panose="020B0604030504040204" pitchFamily="34" charset="0"/>
            </a:rPr>
            <a:t>Mesaj</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b="1" dirty="0" err="1" smtClean="0">
              <a:latin typeface="Tahoma" panose="020B0604030504040204" pitchFamily="34" charset="0"/>
              <a:ea typeface="Tahoma" panose="020B0604030504040204" pitchFamily="34" charset="0"/>
              <a:cs typeface="Tahoma" panose="020B0604030504040204" pitchFamily="34" charset="0"/>
            </a:rPr>
            <a:t>Yönetimi</a:t>
          </a:r>
          <a:endParaRPr lang="en-US" sz="1500" b="1" dirty="0">
            <a:latin typeface="Tahoma" panose="020B0604030504040204" pitchFamily="34" charset="0"/>
            <a:ea typeface="Tahoma" panose="020B0604030504040204" pitchFamily="34" charset="0"/>
            <a:cs typeface="Tahoma" panose="020B0604030504040204" pitchFamily="34" charset="0"/>
          </a:endParaRPr>
        </a:p>
      </dgm:t>
    </dgm:pt>
    <dgm:pt modelId="{4FDDA7DD-543E-6746-AECB-354641BEA238}" type="parTrans" cxnId="{6CE8078F-BC99-9A4D-9AB6-6BBD93D91576}">
      <dgm:prSet/>
      <dgm:spPr/>
      <dgm:t>
        <a:bodyPr/>
        <a:lstStyle/>
        <a:p>
          <a:endParaRPr lang="en-US"/>
        </a:p>
      </dgm:t>
    </dgm:pt>
    <dgm:pt modelId="{8EDDA9E6-5BD6-5943-9D79-EABA896238F1}" type="sibTrans" cxnId="{6CE8078F-BC99-9A4D-9AB6-6BBD93D91576}">
      <dgm:prSet/>
      <dgm:spPr/>
      <dgm:t>
        <a:bodyPr/>
        <a:lstStyle/>
        <a:p>
          <a:endParaRPr lang="en-US"/>
        </a:p>
      </dgm:t>
    </dgm:pt>
    <dgm:pt modelId="{DC918BC4-869A-7A4F-985A-4BE6C07DACAB}">
      <dgm:prSet phldrT="[Text]" custT="1"/>
      <dgm:spPr>
        <a:solidFill>
          <a:schemeClr val="bg1">
            <a:lumMod val="85000"/>
          </a:schemeClr>
        </a:solidFill>
      </dgm:spPr>
      <dgm:t>
        <a:bodyPr/>
        <a:lstStyle/>
        <a:p>
          <a:r>
            <a:rPr lang="en-US" sz="1500" dirty="0" smtClean="0">
              <a:latin typeface="Tahoma" panose="020B0604030504040204" pitchFamily="34" charset="0"/>
              <a:ea typeface="Tahoma" panose="020B0604030504040204" pitchFamily="34" charset="0"/>
              <a:cs typeface="Tahoma" panose="020B0604030504040204" pitchFamily="34" charset="0"/>
            </a:rPr>
            <a:t>ERP </a:t>
          </a:r>
          <a:r>
            <a:rPr lang="en-US" sz="1500" dirty="0" err="1" smtClean="0">
              <a:latin typeface="Tahoma" panose="020B0604030504040204" pitchFamily="34" charset="0"/>
              <a:ea typeface="Tahoma" panose="020B0604030504040204" pitchFamily="34" charset="0"/>
              <a:cs typeface="Tahoma" panose="020B0604030504040204" pitchFamily="34" charset="0"/>
            </a:rPr>
            <a:t>sistemine</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b="1" dirty="0" smtClean="0">
              <a:latin typeface="Tahoma" panose="020B0604030504040204" pitchFamily="34" charset="0"/>
              <a:ea typeface="Tahoma" panose="020B0604030504040204" pitchFamily="34" charset="0"/>
              <a:cs typeface="Tahoma" panose="020B0604030504040204" pitchFamily="34" charset="0"/>
            </a:rPr>
            <a:t>Upload</a:t>
          </a:r>
          <a:endParaRPr lang="en-US" sz="1500" b="1" dirty="0">
            <a:latin typeface="Tahoma" panose="020B0604030504040204" pitchFamily="34" charset="0"/>
            <a:ea typeface="Tahoma" panose="020B0604030504040204" pitchFamily="34" charset="0"/>
            <a:cs typeface="Tahoma" panose="020B0604030504040204" pitchFamily="34" charset="0"/>
          </a:endParaRPr>
        </a:p>
      </dgm:t>
    </dgm:pt>
    <dgm:pt modelId="{6C601C0E-B15F-EC42-BF33-31A2BE69BE4E}" type="parTrans" cxnId="{E9F1B6B2-C904-2243-9ED9-D7935179889D}">
      <dgm:prSet/>
      <dgm:spPr/>
      <dgm:t>
        <a:bodyPr/>
        <a:lstStyle/>
        <a:p>
          <a:endParaRPr lang="en-US"/>
        </a:p>
      </dgm:t>
    </dgm:pt>
    <dgm:pt modelId="{E5DEE505-09AB-2249-90AC-2D017F899FFB}" type="sibTrans" cxnId="{E9F1B6B2-C904-2243-9ED9-D7935179889D}">
      <dgm:prSet/>
      <dgm:spPr/>
      <dgm:t>
        <a:bodyPr/>
        <a:lstStyle/>
        <a:p>
          <a:endParaRPr lang="en-US"/>
        </a:p>
      </dgm:t>
    </dgm:pt>
    <dgm:pt modelId="{C3B157EF-CF8F-3343-8122-D77663783136}">
      <dgm:prSet phldrT="[Text]" custT="1"/>
      <dgm:spPr/>
      <dgm:t>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Fatura </a:t>
          </a:r>
          <a:r>
            <a:rPr lang="en-US" sz="1500" b="1" dirty="0" err="1" smtClean="0">
              <a:latin typeface="Tahoma" panose="020B0604030504040204" pitchFamily="34" charset="0"/>
              <a:ea typeface="Tahoma" panose="020B0604030504040204" pitchFamily="34" charset="0"/>
              <a:cs typeface="Tahoma" panose="020B0604030504040204" pitchFamily="34" charset="0"/>
            </a:rPr>
            <a:t>Ekleri</a:t>
          </a:r>
          <a:r>
            <a:rPr lang="en-US" sz="1500" b="1" dirty="0" smtClean="0">
              <a:latin typeface="Tahoma" panose="020B0604030504040204" pitchFamily="34" charset="0"/>
              <a:ea typeface="Tahoma" panose="020B0604030504040204" pitchFamily="34" charset="0"/>
              <a:cs typeface="Tahoma" panose="020B0604030504040204" pitchFamily="34" charset="0"/>
            </a:rPr>
            <a:t> PDF</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ile</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alıcıya</a:t>
          </a:r>
          <a:r>
            <a:rPr lang="en-US" sz="1500" dirty="0" smtClean="0">
              <a:latin typeface="Tahoma" panose="020B0604030504040204" pitchFamily="34" charset="0"/>
              <a:ea typeface="Tahoma" panose="020B0604030504040204" pitchFamily="34" charset="0"/>
              <a:cs typeface="Tahoma" panose="020B0604030504040204" pitchFamily="34" charset="0"/>
            </a:rPr>
            <a:t> e-mail</a:t>
          </a:r>
          <a:endParaRPr lang="en-US" sz="1500" dirty="0">
            <a:latin typeface="Tahoma" panose="020B0604030504040204" pitchFamily="34" charset="0"/>
            <a:ea typeface="Tahoma" panose="020B0604030504040204" pitchFamily="34" charset="0"/>
            <a:cs typeface="Tahoma" panose="020B0604030504040204" pitchFamily="34" charset="0"/>
          </a:endParaRPr>
        </a:p>
      </dgm:t>
    </dgm:pt>
    <dgm:pt modelId="{A624E131-DB20-5D4A-A662-8B4601C9021A}" type="parTrans" cxnId="{4FCFD73A-08B9-714A-A1C8-036375E0BB1F}">
      <dgm:prSet/>
      <dgm:spPr/>
      <dgm:t>
        <a:bodyPr/>
        <a:lstStyle/>
        <a:p>
          <a:endParaRPr lang="en-US"/>
        </a:p>
      </dgm:t>
    </dgm:pt>
    <dgm:pt modelId="{D95B46FE-F358-7341-8603-ADB8CDA20503}" type="sibTrans" cxnId="{4FCFD73A-08B9-714A-A1C8-036375E0BB1F}">
      <dgm:prSet/>
      <dgm:spPr/>
      <dgm:t>
        <a:bodyPr/>
        <a:lstStyle/>
        <a:p>
          <a:endParaRPr lang="en-US"/>
        </a:p>
      </dgm:t>
    </dgm:pt>
    <dgm:pt modelId="{2017E128-2D94-2943-B1F8-A2358DC32A64}">
      <dgm:prSet phldrT="[Text]" custT="1"/>
      <dgm:spPr>
        <a:solidFill>
          <a:schemeClr val="bg1">
            <a:lumMod val="85000"/>
          </a:schemeClr>
        </a:solidFill>
      </dgm:spPr>
      <dgm:t>
        <a:bodyPr/>
        <a:lstStyle/>
        <a:p>
          <a:r>
            <a:rPr lang="en-US" sz="1500" b="1" dirty="0" err="1" smtClean="0">
              <a:latin typeface="Tahoma" panose="020B0604030504040204" pitchFamily="34" charset="0"/>
              <a:ea typeface="Tahoma" panose="020B0604030504040204" pitchFamily="34" charset="0"/>
              <a:cs typeface="Tahoma" panose="020B0604030504040204" pitchFamily="34" charset="0"/>
            </a:rPr>
            <a:t>Uyarı</a:t>
          </a:r>
          <a:r>
            <a:rPr lang="en-US" sz="1500" b="1" dirty="0" smtClean="0">
              <a:latin typeface="Tahoma" panose="020B0604030504040204" pitchFamily="34" charset="0"/>
              <a:ea typeface="Tahoma" panose="020B0604030504040204" pitchFamily="34" charset="0"/>
              <a:cs typeface="Tahoma" panose="020B0604030504040204" pitchFamily="34" charset="0"/>
            </a:rPr>
            <a:t> e-</a:t>
          </a:r>
          <a:r>
            <a:rPr lang="en-US" sz="1500" b="1" dirty="0" err="1" smtClean="0">
              <a:latin typeface="Tahoma" panose="020B0604030504040204" pitchFamily="34" charset="0"/>
              <a:ea typeface="Tahoma" panose="020B0604030504040204" pitchFamily="34" charset="0"/>
              <a:cs typeface="Tahoma" panose="020B0604030504040204" pitchFamily="34" charset="0"/>
            </a:rPr>
            <a:t>maili</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b="0" dirty="0" smtClean="0">
              <a:latin typeface="Tahoma" panose="020B0604030504040204" pitchFamily="34" charset="0"/>
              <a:ea typeface="Tahoma" panose="020B0604030504040204" pitchFamily="34" charset="0"/>
              <a:cs typeface="Tahoma" panose="020B0604030504040204" pitchFamily="34" charset="0"/>
            </a:rPr>
            <a:t>(</a:t>
          </a:r>
          <a:r>
            <a:rPr lang="en-US" sz="1500" b="0" dirty="0" err="1" smtClean="0">
              <a:latin typeface="Tahoma" panose="020B0604030504040204" pitchFamily="34" charset="0"/>
              <a:ea typeface="Tahoma" panose="020B0604030504040204" pitchFamily="34" charset="0"/>
              <a:cs typeface="Tahoma" panose="020B0604030504040204" pitchFamily="34" charset="0"/>
            </a:rPr>
            <a:t>k</a:t>
          </a:r>
          <a:r>
            <a:rPr lang="en-US" sz="1500" dirty="0" err="1" smtClean="0">
              <a:latin typeface="Tahoma" panose="020B0604030504040204" pitchFamily="34" charset="0"/>
              <a:ea typeface="Tahoma" panose="020B0604030504040204" pitchFamily="34" charset="0"/>
              <a:cs typeface="Tahoma" panose="020B0604030504040204" pitchFamily="34" charset="0"/>
            </a:rPr>
            <a:t>ağıt</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fatura</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gönderenler</a:t>
          </a:r>
          <a:r>
            <a:rPr lang="en-US" sz="1500" dirty="0" smtClean="0">
              <a:latin typeface="Tahoma" panose="020B0604030504040204" pitchFamily="34" charset="0"/>
              <a:ea typeface="Tahoma" panose="020B0604030504040204" pitchFamily="34" charset="0"/>
              <a:cs typeface="Tahoma" panose="020B0604030504040204" pitchFamily="34" charset="0"/>
            </a:rPr>
            <a:t>)</a:t>
          </a:r>
          <a:endParaRPr lang="en-US" sz="1500" dirty="0">
            <a:latin typeface="Tahoma" panose="020B0604030504040204" pitchFamily="34" charset="0"/>
            <a:ea typeface="Tahoma" panose="020B0604030504040204" pitchFamily="34" charset="0"/>
            <a:cs typeface="Tahoma" panose="020B0604030504040204" pitchFamily="34" charset="0"/>
          </a:endParaRPr>
        </a:p>
      </dgm:t>
    </dgm:pt>
    <dgm:pt modelId="{90629372-D2D2-894A-862C-E6898CFA2032}" type="parTrans" cxnId="{8CB6E20B-B6A1-934B-929E-D0AB151DCF99}">
      <dgm:prSet/>
      <dgm:spPr/>
      <dgm:t>
        <a:bodyPr/>
        <a:lstStyle/>
        <a:p>
          <a:endParaRPr lang="en-US"/>
        </a:p>
      </dgm:t>
    </dgm:pt>
    <dgm:pt modelId="{3CCFEA48-3149-D64D-9280-AC743FEBD536}" type="sibTrans" cxnId="{8CB6E20B-B6A1-934B-929E-D0AB151DCF99}">
      <dgm:prSet/>
      <dgm:spPr/>
      <dgm:t>
        <a:bodyPr/>
        <a:lstStyle/>
        <a:p>
          <a:endParaRPr lang="en-US"/>
        </a:p>
      </dgm:t>
    </dgm:pt>
    <dgm:pt modelId="{F2D1D176-DE86-6146-9099-5ED0170AA45E}">
      <dgm:prSet phldrT="[Text]" custT="1"/>
      <dgm:spPr/>
      <dgm:t>
        <a:bodyPr/>
        <a:lstStyle/>
        <a:p>
          <a:r>
            <a:rPr lang="en-US" sz="1500" b="1" dirty="0" err="1" smtClean="0">
              <a:latin typeface="Tahoma" panose="020B0604030504040204" pitchFamily="34" charset="0"/>
              <a:ea typeface="Tahoma" panose="020B0604030504040204" pitchFamily="34" charset="0"/>
              <a:cs typeface="Tahoma" panose="020B0604030504040204" pitchFamily="34" charset="0"/>
            </a:rPr>
            <a:t>Mesaj</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b="1" dirty="0" err="1" smtClean="0">
              <a:latin typeface="Tahoma" panose="020B0604030504040204" pitchFamily="34" charset="0"/>
              <a:ea typeface="Tahoma" panose="020B0604030504040204" pitchFamily="34" charset="0"/>
              <a:cs typeface="Tahoma" panose="020B0604030504040204" pitchFamily="34" charset="0"/>
            </a:rPr>
            <a:t>Yönetimi</a:t>
          </a:r>
          <a:endParaRPr lang="en-US" sz="1500" b="1" dirty="0">
            <a:latin typeface="Tahoma" panose="020B0604030504040204" pitchFamily="34" charset="0"/>
            <a:ea typeface="Tahoma" panose="020B0604030504040204" pitchFamily="34" charset="0"/>
            <a:cs typeface="Tahoma" panose="020B0604030504040204" pitchFamily="34" charset="0"/>
          </a:endParaRPr>
        </a:p>
      </dgm:t>
    </dgm:pt>
    <dgm:pt modelId="{3606B8C2-31DF-D648-B89A-E85785925D18}" type="parTrans" cxnId="{EBB7A37A-6FA9-524B-96C0-AF0B8BAF066F}">
      <dgm:prSet/>
      <dgm:spPr/>
      <dgm:t>
        <a:bodyPr/>
        <a:lstStyle/>
        <a:p>
          <a:endParaRPr lang="en-US"/>
        </a:p>
      </dgm:t>
    </dgm:pt>
    <dgm:pt modelId="{7B4E5E86-6FDC-664F-A862-03E9D2058511}" type="sibTrans" cxnId="{EBB7A37A-6FA9-524B-96C0-AF0B8BAF066F}">
      <dgm:prSet/>
      <dgm:spPr/>
      <dgm:t>
        <a:bodyPr/>
        <a:lstStyle/>
        <a:p>
          <a:endParaRPr lang="en-US"/>
        </a:p>
      </dgm:t>
    </dgm:pt>
    <dgm:pt modelId="{BD25ED7A-578E-F24A-9A02-9049DD745B2D}">
      <dgm:prSet phldrT="[Text]" custT="1"/>
      <dgm:spPr/>
      <dgm:t>
        <a:bodyPr/>
        <a:lstStyle/>
        <a:p>
          <a:r>
            <a:rPr lang="en-US" sz="1500" b="1" dirty="0" err="1" smtClean="0">
              <a:latin typeface="Tahoma" panose="020B0604030504040204" pitchFamily="34" charset="0"/>
              <a:ea typeface="Tahoma" panose="020B0604030504040204" pitchFamily="34" charset="0"/>
              <a:cs typeface="Tahoma" panose="020B0604030504040204" pitchFamily="34" charset="0"/>
            </a:rPr>
            <a:t>Onay</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b="1" dirty="0" err="1" smtClean="0">
              <a:latin typeface="Tahoma" panose="020B0604030504040204" pitchFamily="34" charset="0"/>
              <a:ea typeface="Tahoma" panose="020B0604030504040204" pitchFamily="34" charset="0"/>
              <a:cs typeface="Tahoma" panose="020B0604030504040204" pitchFamily="34" charset="0"/>
            </a:rPr>
            <a:t>Süreci</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dirty="0" smtClean="0">
              <a:latin typeface="Tahoma" panose="020B0604030504040204" pitchFamily="34" charset="0"/>
              <a:ea typeface="Tahoma" panose="020B0604030504040204" pitchFamily="34" charset="0"/>
              <a:cs typeface="Tahoma" panose="020B0604030504040204" pitchFamily="34" charset="0"/>
            </a:rPr>
            <a:t>Mobil </a:t>
          </a:r>
          <a:r>
            <a:rPr lang="en-US" sz="1500" dirty="0" err="1" smtClean="0">
              <a:latin typeface="Tahoma" panose="020B0604030504040204" pitchFamily="34" charset="0"/>
              <a:ea typeface="Tahoma" panose="020B0604030504040204" pitchFamily="34" charset="0"/>
              <a:cs typeface="Tahoma" panose="020B0604030504040204" pitchFamily="34" charset="0"/>
            </a:rPr>
            <a:t>ve</a:t>
          </a:r>
          <a:r>
            <a:rPr lang="en-US" sz="1500" dirty="0" smtClean="0">
              <a:latin typeface="Tahoma" panose="020B0604030504040204" pitchFamily="34" charset="0"/>
              <a:ea typeface="Tahoma" panose="020B0604030504040204" pitchFamily="34" charset="0"/>
              <a:cs typeface="Tahoma" panose="020B0604030504040204" pitchFamily="34" charset="0"/>
            </a:rPr>
            <a:t> Desktop)</a:t>
          </a:r>
          <a:endParaRPr lang="en-US" sz="1500" b="1" dirty="0">
            <a:latin typeface="Tahoma" panose="020B0604030504040204" pitchFamily="34" charset="0"/>
            <a:ea typeface="Tahoma" panose="020B0604030504040204" pitchFamily="34" charset="0"/>
            <a:cs typeface="Tahoma" panose="020B0604030504040204" pitchFamily="34" charset="0"/>
          </a:endParaRPr>
        </a:p>
      </dgm:t>
    </dgm:pt>
    <dgm:pt modelId="{D77C803C-6146-624F-8805-2F3369312F46}" type="parTrans" cxnId="{C000A0B6-25E6-5A48-AFDB-6B4C61FB90DA}">
      <dgm:prSet/>
      <dgm:spPr/>
      <dgm:t>
        <a:bodyPr/>
        <a:lstStyle/>
        <a:p>
          <a:endParaRPr lang="en-US"/>
        </a:p>
      </dgm:t>
    </dgm:pt>
    <dgm:pt modelId="{57FD0190-C334-C14F-AA92-263D4E74E064}" type="sibTrans" cxnId="{C000A0B6-25E6-5A48-AFDB-6B4C61FB90DA}">
      <dgm:prSet/>
      <dgm:spPr/>
      <dgm:t>
        <a:bodyPr/>
        <a:lstStyle/>
        <a:p>
          <a:endParaRPr lang="en-US"/>
        </a:p>
      </dgm:t>
    </dgm:pt>
    <dgm:pt modelId="{BABF34AC-C0C9-3C46-871A-FB0219F30D45}">
      <dgm:prSet phldrT="[Text]" custT="1"/>
      <dgm:spPr/>
      <dgm:t>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UBL-TR</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formatında</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GİB’na</a:t>
          </a:r>
          <a:r>
            <a:rPr lang="en-US" sz="1500" dirty="0" smtClean="0">
              <a:latin typeface="Tahoma" panose="020B0604030504040204" pitchFamily="34" charset="0"/>
              <a:ea typeface="Tahoma" panose="020B0604030504040204" pitchFamily="34" charset="0"/>
              <a:cs typeface="Tahoma" panose="020B0604030504040204" pitchFamily="34" charset="0"/>
            </a:rPr>
            <a:t> transfer</a:t>
          </a:r>
          <a:endParaRPr lang="en-US" sz="1500" dirty="0">
            <a:latin typeface="Tahoma" panose="020B0604030504040204" pitchFamily="34" charset="0"/>
            <a:ea typeface="Tahoma" panose="020B0604030504040204" pitchFamily="34" charset="0"/>
            <a:cs typeface="Tahoma" panose="020B0604030504040204" pitchFamily="34" charset="0"/>
          </a:endParaRPr>
        </a:p>
      </dgm:t>
    </dgm:pt>
    <dgm:pt modelId="{6A67D1E7-44A5-0147-8A5D-9BCB1B777B26}" type="parTrans" cxnId="{99EFD433-E14D-0E42-9193-AEBB7687CC8D}">
      <dgm:prSet/>
      <dgm:spPr/>
      <dgm:t>
        <a:bodyPr/>
        <a:lstStyle/>
        <a:p>
          <a:endParaRPr lang="en-US"/>
        </a:p>
      </dgm:t>
    </dgm:pt>
    <dgm:pt modelId="{D77F9FFE-1E13-BF49-A079-814365E7B418}" type="sibTrans" cxnId="{99EFD433-E14D-0E42-9193-AEBB7687CC8D}">
      <dgm:prSet/>
      <dgm:spPr/>
      <dgm:t>
        <a:bodyPr/>
        <a:lstStyle/>
        <a:p>
          <a:endParaRPr lang="en-US"/>
        </a:p>
      </dgm:t>
    </dgm:pt>
    <dgm:pt modelId="{0603BE32-9D18-B043-B2A7-BB82F196F5B1}">
      <dgm:prSet phldrT="[Text]" custT="1"/>
      <dgm:spPr>
        <a:solidFill>
          <a:schemeClr val="bg1">
            <a:lumMod val="85000"/>
          </a:schemeClr>
        </a:solidFill>
      </dgm:spPr>
      <dgm:t>
        <a:bodyPr/>
        <a:lstStyle/>
        <a:p>
          <a:r>
            <a:rPr lang="en-US" sz="1500" b="1" dirty="0" err="1" smtClean="0">
              <a:latin typeface="Tahoma" panose="020B0604030504040204" pitchFamily="34" charset="0"/>
              <a:ea typeface="Tahoma" panose="020B0604030504040204" pitchFamily="34" charset="0"/>
              <a:cs typeface="Tahoma" panose="020B0604030504040204" pitchFamily="34" charset="0"/>
            </a:rPr>
            <a:t>Onay</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b="1" dirty="0" err="1" smtClean="0">
              <a:latin typeface="Tahoma" panose="020B0604030504040204" pitchFamily="34" charset="0"/>
              <a:ea typeface="Tahoma" panose="020B0604030504040204" pitchFamily="34" charset="0"/>
              <a:cs typeface="Tahoma" panose="020B0604030504040204" pitchFamily="34" charset="0"/>
            </a:rPr>
            <a:t>Süreci</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dirty="0" smtClean="0">
              <a:latin typeface="Tahoma" panose="020B0604030504040204" pitchFamily="34" charset="0"/>
              <a:ea typeface="Tahoma" panose="020B0604030504040204" pitchFamily="34" charset="0"/>
              <a:cs typeface="Tahoma" panose="020B0604030504040204" pitchFamily="34" charset="0"/>
            </a:rPr>
            <a:t>Mobil </a:t>
          </a:r>
          <a:r>
            <a:rPr lang="en-US" sz="1500" dirty="0" err="1" smtClean="0">
              <a:latin typeface="Tahoma" panose="020B0604030504040204" pitchFamily="34" charset="0"/>
              <a:ea typeface="Tahoma" panose="020B0604030504040204" pitchFamily="34" charset="0"/>
              <a:cs typeface="Tahoma" panose="020B0604030504040204" pitchFamily="34" charset="0"/>
            </a:rPr>
            <a:t>ve</a:t>
          </a:r>
          <a:r>
            <a:rPr lang="en-US" sz="1500" dirty="0" smtClean="0">
              <a:latin typeface="Tahoma" panose="020B0604030504040204" pitchFamily="34" charset="0"/>
              <a:ea typeface="Tahoma" panose="020B0604030504040204" pitchFamily="34" charset="0"/>
              <a:cs typeface="Tahoma" panose="020B0604030504040204" pitchFamily="34" charset="0"/>
            </a:rPr>
            <a:t> Desktop)</a:t>
          </a:r>
          <a:endParaRPr lang="en-US" sz="1500" dirty="0">
            <a:latin typeface="Tahoma" panose="020B0604030504040204" pitchFamily="34" charset="0"/>
            <a:ea typeface="Tahoma" panose="020B0604030504040204" pitchFamily="34" charset="0"/>
            <a:cs typeface="Tahoma" panose="020B0604030504040204" pitchFamily="34" charset="0"/>
          </a:endParaRPr>
        </a:p>
      </dgm:t>
    </dgm:pt>
    <dgm:pt modelId="{2091F054-97BD-E14A-AD00-E63233DB0E7C}" type="parTrans" cxnId="{AEDD4E29-1969-9846-9C11-64A6AAE91F06}">
      <dgm:prSet/>
      <dgm:spPr/>
      <dgm:t>
        <a:bodyPr/>
        <a:lstStyle/>
        <a:p>
          <a:endParaRPr lang="en-US"/>
        </a:p>
      </dgm:t>
    </dgm:pt>
    <dgm:pt modelId="{151C1A14-D44F-1D48-AB55-0BD9165CDF32}" type="sibTrans" cxnId="{AEDD4E29-1969-9846-9C11-64A6AAE91F06}">
      <dgm:prSet/>
      <dgm:spPr/>
      <dgm:t>
        <a:bodyPr/>
        <a:lstStyle/>
        <a:p>
          <a:endParaRPr lang="en-US"/>
        </a:p>
      </dgm:t>
    </dgm:pt>
    <dgm:pt modelId="{3BD88A1C-84B5-5244-B149-03E783A0C326}">
      <dgm:prSet phldrT="[Text]" custT="1"/>
      <dgm:spPr>
        <a:solidFill>
          <a:schemeClr val="bg1">
            <a:lumMod val="85000"/>
          </a:schemeClr>
        </a:solidFill>
      </dgm:spPr>
      <dgm:t>
        <a:bodyPr/>
        <a:lstStyle/>
        <a:p>
          <a:r>
            <a:rPr lang="en-US" sz="1500" b="1" dirty="0" err="1" smtClean="0">
              <a:latin typeface="Tahoma" panose="020B0604030504040204" pitchFamily="34" charset="0"/>
              <a:ea typeface="Tahoma" panose="020B0604030504040204" pitchFamily="34" charset="0"/>
              <a:cs typeface="Tahoma" panose="020B0604030504040204" pitchFamily="34" charset="0"/>
            </a:rPr>
            <a:t>İade</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b="1" dirty="0" err="1" smtClean="0">
              <a:latin typeface="Tahoma" panose="020B0604030504040204" pitchFamily="34" charset="0"/>
              <a:ea typeface="Tahoma" panose="020B0604030504040204" pitchFamily="34" charset="0"/>
              <a:cs typeface="Tahoma" panose="020B0604030504040204" pitchFamily="34" charset="0"/>
            </a:rPr>
            <a:t>süreci</a:t>
          </a:r>
          <a:r>
            <a:rPr lang="en-US" sz="1500" b="1"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Ticari</a:t>
          </a:r>
          <a:r>
            <a:rPr lang="en-US" sz="1500" dirty="0" smtClean="0">
              <a:latin typeface="Tahoma" panose="020B0604030504040204" pitchFamily="34" charset="0"/>
              <a:ea typeface="Tahoma" panose="020B0604030504040204" pitchFamily="34" charset="0"/>
              <a:cs typeface="Tahoma" panose="020B0604030504040204" pitchFamily="34" charset="0"/>
            </a:rPr>
            <a:t> </a:t>
          </a:r>
          <a:r>
            <a:rPr lang="en-US" sz="1500" dirty="0" err="1" smtClean="0">
              <a:latin typeface="Tahoma" panose="020B0604030504040204" pitchFamily="34" charset="0"/>
              <a:ea typeface="Tahoma" panose="020B0604030504040204" pitchFamily="34" charset="0"/>
              <a:cs typeface="Tahoma" panose="020B0604030504040204" pitchFamily="34" charset="0"/>
            </a:rPr>
            <a:t>senaryo</a:t>
          </a:r>
          <a:r>
            <a:rPr lang="en-US" sz="1500" dirty="0" smtClean="0">
              <a:latin typeface="Tahoma" panose="020B0604030504040204" pitchFamily="34" charset="0"/>
              <a:ea typeface="Tahoma" panose="020B0604030504040204" pitchFamily="34" charset="0"/>
              <a:cs typeface="Tahoma" panose="020B0604030504040204" pitchFamily="34" charset="0"/>
            </a:rPr>
            <a:t> )</a:t>
          </a:r>
          <a:endParaRPr lang="en-US" sz="1500" b="1" dirty="0">
            <a:latin typeface="Tahoma" panose="020B0604030504040204" pitchFamily="34" charset="0"/>
            <a:ea typeface="Tahoma" panose="020B0604030504040204" pitchFamily="34" charset="0"/>
            <a:cs typeface="Tahoma" panose="020B0604030504040204" pitchFamily="34" charset="0"/>
          </a:endParaRPr>
        </a:p>
      </dgm:t>
    </dgm:pt>
    <dgm:pt modelId="{5BCBC0DF-62E9-764A-946E-021AAA6A102A}" type="parTrans" cxnId="{DAC62037-5FB3-4240-B1BB-034A7ECD9D56}">
      <dgm:prSet/>
      <dgm:spPr/>
      <dgm:t>
        <a:bodyPr/>
        <a:lstStyle/>
        <a:p>
          <a:endParaRPr lang="en-US"/>
        </a:p>
      </dgm:t>
    </dgm:pt>
    <dgm:pt modelId="{97B1666E-C47F-F846-A5E3-B1E8D822F18C}" type="sibTrans" cxnId="{DAC62037-5FB3-4240-B1BB-034A7ECD9D56}">
      <dgm:prSet/>
      <dgm:spPr/>
      <dgm:t>
        <a:bodyPr/>
        <a:lstStyle/>
        <a:p>
          <a:endParaRPr lang="en-US"/>
        </a:p>
      </dgm:t>
    </dgm:pt>
    <dgm:pt modelId="{5CD05A60-8361-1445-A29F-C337A11F574A}">
      <dgm:prSet phldrT="[Text]" custT="1"/>
      <dgm:spPr/>
      <dgm:t>
        <a:bodyPr/>
        <a:lstStyle/>
        <a:p>
          <a:r>
            <a:rPr lang="en-US" sz="1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BABS </a:t>
          </a:r>
          <a:r>
            <a:rPr lang="en-US" sz="15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mutabakat</a:t>
          </a:r>
          <a:endParaRPr lang="en-US" sz="1500"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EDACDAC3-6CA7-424A-A496-39F9261053AC}" type="parTrans" cxnId="{D752AAC3-9D38-E24D-A77F-3D8813B4403D}">
      <dgm:prSet/>
      <dgm:spPr/>
      <dgm:t>
        <a:bodyPr/>
        <a:lstStyle/>
        <a:p>
          <a:endParaRPr lang="en-US"/>
        </a:p>
      </dgm:t>
    </dgm:pt>
    <dgm:pt modelId="{27664B6A-2DC2-FE4A-ACB6-DB808A15E461}" type="sibTrans" cxnId="{D752AAC3-9D38-E24D-A77F-3D8813B4403D}">
      <dgm:prSet/>
      <dgm:spPr/>
      <dgm:t>
        <a:bodyPr/>
        <a:lstStyle/>
        <a:p>
          <a:endParaRPr lang="en-US"/>
        </a:p>
      </dgm:t>
    </dgm:pt>
    <dgm:pt modelId="{C4D49190-848A-1447-BCD9-A4D9C2611CAA}" type="pres">
      <dgm:prSet presAssocID="{14F84ED3-2C49-B74B-8AB1-90623D98E9A9}" presName="Name0" presStyleCnt="0">
        <dgm:presLayoutVars>
          <dgm:dir/>
          <dgm:animLvl val="lvl"/>
          <dgm:resizeHandles val="exact"/>
        </dgm:presLayoutVars>
      </dgm:prSet>
      <dgm:spPr/>
      <dgm:t>
        <a:bodyPr/>
        <a:lstStyle/>
        <a:p>
          <a:endParaRPr lang="tr-TR"/>
        </a:p>
      </dgm:t>
    </dgm:pt>
    <dgm:pt modelId="{29B2E9FA-784F-4F49-8627-D545223D3C44}" type="pres">
      <dgm:prSet presAssocID="{4E620E68-D962-0144-A79D-65367108A424}" presName="linNode" presStyleCnt="0"/>
      <dgm:spPr/>
    </dgm:pt>
    <dgm:pt modelId="{4DB7942B-5CA4-4346-95BF-ED90E0C85240}" type="pres">
      <dgm:prSet presAssocID="{4E620E68-D962-0144-A79D-65367108A424}" presName="parentText" presStyleLbl="node1" presStyleIdx="0" presStyleCnt="2" custScaleX="74200" custLinFactNeighborY="-813">
        <dgm:presLayoutVars>
          <dgm:chMax val="1"/>
          <dgm:bulletEnabled val="1"/>
        </dgm:presLayoutVars>
      </dgm:prSet>
      <dgm:spPr/>
      <dgm:t>
        <a:bodyPr/>
        <a:lstStyle/>
        <a:p>
          <a:endParaRPr lang="tr-TR"/>
        </a:p>
      </dgm:t>
    </dgm:pt>
    <dgm:pt modelId="{6AA8DF32-F804-9744-834A-B94C2541488F}" type="pres">
      <dgm:prSet presAssocID="{4E620E68-D962-0144-A79D-65367108A424}" presName="descendantText" presStyleLbl="alignAccFollowNode1" presStyleIdx="0" presStyleCnt="2" custScaleX="98481" custScaleY="122075" custLinFactNeighborX="10408" custLinFactNeighborY="-983">
        <dgm:presLayoutVars>
          <dgm:bulletEnabled val="1"/>
        </dgm:presLayoutVars>
      </dgm:prSet>
      <dgm:spPr/>
      <dgm:t>
        <a:bodyPr/>
        <a:lstStyle/>
        <a:p>
          <a:endParaRPr lang="en-US"/>
        </a:p>
      </dgm:t>
    </dgm:pt>
    <dgm:pt modelId="{88D2ACD6-A184-3B48-A891-697E6CFA9821}" type="pres">
      <dgm:prSet presAssocID="{7DDD1AEC-9158-3C41-9AFE-06C37D2390C6}" presName="sp" presStyleCnt="0"/>
      <dgm:spPr/>
    </dgm:pt>
    <dgm:pt modelId="{6CFA265D-AC86-CE48-87D6-1919D880BB0D}" type="pres">
      <dgm:prSet presAssocID="{3C81C8DA-9420-5247-9D06-CF95CA856054}" presName="linNode" presStyleCnt="0"/>
      <dgm:spPr/>
    </dgm:pt>
    <dgm:pt modelId="{C8E18E07-138D-6A48-96CE-10635E522628}" type="pres">
      <dgm:prSet presAssocID="{3C81C8DA-9420-5247-9D06-CF95CA856054}" presName="parentText" presStyleLbl="node1" presStyleIdx="1" presStyleCnt="2" custScaleX="74200" custLinFactNeighborX="-368">
        <dgm:presLayoutVars>
          <dgm:chMax val="1"/>
          <dgm:bulletEnabled val="1"/>
        </dgm:presLayoutVars>
      </dgm:prSet>
      <dgm:spPr/>
      <dgm:t>
        <a:bodyPr/>
        <a:lstStyle/>
        <a:p>
          <a:endParaRPr lang="tr-TR"/>
        </a:p>
      </dgm:t>
    </dgm:pt>
    <dgm:pt modelId="{775C443E-E3CB-3348-BABD-46CE7592197C}" type="pres">
      <dgm:prSet presAssocID="{3C81C8DA-9420-5247-9D06-CF95CA856054}" presName="descendantText" presStyleLbl="alignAccFollowNode1" presStyleIdx="1" presStyleCnt="2" custScaleY="119067" custLinFactNeighborX="11080" custLinFactNeighborY="-259">
        <dgm:presLayoutVars>
          <dgm:bulletEnabled val="1"/>
        </dgm:presLayoutVars>
      </dgm:prSet>
      <dgm:spPr/>
      <dgm:t>
        <a:bodyPr/>
        <a:lstStyle/>
        <a:p>
          <a:endParaRPr lang="en-US"/>
        </a:p>
      </dgm:t>
    </dgm:pt>
  </dgm:ptLst>
  <dgm:cxnLst>
    <dgm:cxn modelId="{9AD2A8A9-A7CC-41B4-968C-45AAC210F893}" type="presOf" srcId="{F2D1D176-DE86-6146-9099-5ED0170AA45E}" destId="{6AA8DF32-F804-9744-834A-B94C2541488F}" srcOrd="0" destOrd="4" presId="urn:microsoft.com/office/officeart/2005/8/layout/vList5"/>
    <dgm:cxn modelId="{CD91790C-5BDF-4103-8582-80235A38C5E6}" type="presOf" srcId="{77D989DE-6F18-DE4E-8E76-0636E9BFE1A0}" destId="{6AA8DF32-F804-9744-834A-B94C2541488F}" srcOrd="0" destOrd="0" presId="urn:microsoft.com/office/officeart/2005/8/layout/vList5"/>
    <dgm:cxn modelId="{C000A0B6-25E6-5A48-AFDB-6B4C61FB90DA}" srcId="{4E620E68-D962-0144-A79D-65367108A424}" destId="{BD25ED7A-578E-F24A-9A02-9049DD745B2D}" srcOrd="1" destOrd="0" parTransId="{D77C803C-6146-624F-8805-2F3369312F46}" sibTransId="{57FD0190-C334-C14F-AA92-263D4E74E064}"/>
    <dgm:cxn modelId="{3DBE3EF3-0AC6-4D7C-A439-D0C6DCBF764F}" type="presOf" srcId="{BABF34AC-C0C9-3C46-871A-FB0219F30D45}" destId="{6AA8DF32-F804-9744-834A-B94C2541488F}" srcOrd="0" destOrd="3" presId="urn:microsoft.com/office/officeart/2005/8/layout/vList5"/>
    <dgm:cxn modelId="{99EFD433-E14D-0E42-9193-AEBB7687CC8D}" srcId="{4E620E68-D962-0144-A79D-65367108A424}" destId="{BABF34AC-C0C9-3C46-871A-FB0219F30D45}" srcOrd="3" destOrd="0" parTransId="{6A67D1E7-44A5-0147-8A5D-9BCB1B777B26}" sibTransId="{D77F9FFE-1E13-BF49-A079-814365E7B418}"/>
    <dgm:cxn modelId="{D752AAC3-9D38-E24D-A77F-3D8813B4403D}" srcId="{4E620E68-D962-0144-A79D-65367108A424}" destId="{5CD05A60-8361-1445-A29F-C337A11F574A}" srcOrd="6" destOrd="0" parTransId="{EDACDAC3-6CA7-424A-A496-39F9261053AC}" sibTransId="{27664B6A-2DC2-FE4A-ACB6-DB808A15E461}"/>
    <dgm:cxn modelId="{CFB7DFDC-8837-8846-B861-36896A36D699}" srcId="{4E620E68-D962-0144-A79D-65367108A424}" destId="{77D989DE-6F18-DE4E-8E76-0636E9BFE1A0}" srcOrd="0" destOrd="0" parTransId="{CAC9589A-95E2-9344-943B-3CB812FE3FC1}" sibTransId="{27124E31-E048-2D49-97D0-67E90AFAADAC}"/>
    <dgm:cxn modelId="{C3B70A00-3787-8D43-A6C6-1FE80C445D15}" srcId="{14F84ED3-2C49-B74B-8AB1-90623D98E9A9}" destId="{3C81C8DA-9420-5247-9D06-CF95CA856054}" srcOrd="1" destOrd="0" parTransId="{CE648FF0-C74F-5947-B18E-0E22672476B6}" sibTransId="{54C63328-3EB7-354D-8971-846A7B55CB22}"/>
    <dgm:cxn modelId="{74FB9009-E0C6-4125-8BDD-60663D55649E}" type="presOf" srcId="{3BD88A1C-84B5-5244-B149-03E783A0C326}" destId="{775C443E-E3CB-3348-BABD-46CE7592197C}" srcOrd="0" destOrd="3" presId="urn:microsoft.com/office/officeart/2005/8/layout/vList5"/>
    <dgm:cxn modelId="{BC240E19-8414-48EE-A8DE-FFEA1FA9A006}" type="presOf" srcId="{5CD05A60-8361-1445-A29F-C337A11F574A}" destId="{6AA8DF32-F804-9744-834A-B94C2541488F}" srcOrd="0" destOrd="6" presId="urn:microsoft.com/office/officeart/2005/8/layout/vList5"/>
    <dgm:cxn modelId="{0240E568-D096-46C7-B474-822D10325ADA}" type="presOf" srcId="{4E620E68-D962-0144-A79D-65367108A424}" destId="{4DB7942B-5CA4-4346-95BF-ED90E0C85240}" srcOrd="0" destOrd="0" presId="urn:microsoft.com/office/officeart/2005/8/layout/vList5"/>
    <dgm:cxn modelId="{88E070AF-D6F2-364C-AB7F-8D2CF0015B45}" srcId="{14F84ED3-2C49-B74B-8AB1-90623D98E9A9}" destId="{4E620E68-D962-0144-A79D-65367108A424}" srcOrd="0" destOrd="0" parTransId="{5698A7BB-2618-8547-B865-3DDEC72BB9E3}" sibTransId="{7DDD1AEC-9158-3C41-9AFE-06C37D2390C6}"/>
    <dgm:cxn modelId="{BBF960ED-66A5-824B-8BDD-DE7D7FEE432D}" srcId="{4E620E68-D962-0144-A79D-65367108A424}" destId="{652D309A-73EE-154A-A23B-0BAE85A41161}" srcOrd="2" destOrd="0" parTransId="{EBFC306D-4E24-E240-B750-6C9E5AD3C9AA}" sibTransId="{6F00D8F5-96CA-0840-82AA-E006640A3F10}"/>
    <dgm:cxn modelId="{6CE8078F-BC99-9A4D-9AB6-6BBD93D91576}" srcId="{3C81C8DA-9420-5247-9D06-CF95CA856054}" destId="{644B2A33-ED5F-9142-84C3-A9E0939E80D5}" srcOrd="0" destOrd="0" parTransId="{4FDDA7DD-543E-6746-AECB-354641BEA238}" sibTransId="{8EDDA9E6-5BD6-5943-9D79-EABA896238F1}"/>
    <dgm:cxn modelId="{AEDD4E29-1969-9846-9C11-64A6AAE91F06}" srcId="{3C81C8DA-9420-5247-9D06-CF95CA856054}" destId="{0603BE32-9D18-B043-B2A7-BB82F196F5B1}" srcOrd="2" destOrd="0" parTransId="{2091F054-97BD-E14A-AD00-E63233DB0E7C}" sibTransId="{151C1A14-D44F-1D48-AB55-0BD9165CDF32}"/>
    <dgm:cxn modelId="{6FBC1471-E5F5-4538-B05A-A567CCE41D6E}" type="presOf" srcId="{644B2A33-ED5F-9142-84C3-A9E0939E80D5}" destId="{775C443E-E3CB-3348-BABD-46CE7592197C}" srcOrd="0" destOrd="0" presId="urn:microsoft.com/office/officeart/2005/8/layout/vList5"/>
    <dgm:cxn modelId="{01BE30B8-86B9-4804-AA2B-35EF053F4246}" type="presOf" srcId="{14F84ED3-2C49-B74B-8AB1-90623D98E9A9}" destId="{C4D49190-848A-1447-BCD9-A4D9C2611CAA}" srcOrd="0" destOrd="0" presId="urn:microsoft.com/office/officeart/2005/8/layout/vList5"/>
    <dgm:cxn modelId="{EBB7A37A-6FA9-524B-96C0-AF0B8BAF066F}" srcId="{4E620E68-D962-0144-A79D-65367108A424}" destId="{F2D1D176-DE86-6146-9099-5ED0170AA45E}" srcOrd="4" destOrd="0" parTransId="{3606B8C2-31DF-D648-B89A-E85785925D18}" sibTransId="{7B4E5E86-6FDC-664F-A862-03E9D2058511}"/>
    <dgm:cxn modelId="{2CDACB29-2150-4D2A-8889-6C641028F65E}" type="presOf" srcId="{3C81C8DA-9420-5247-9D06-CF95CA856054}" destId="{C8E18E07-138D-6A48-96CE-10635E522628}" srcOrd="0" destOrd="0" presId="urn:microsoft.com/office/officeart/2005/8/layout/vList5"/>
    <dgm:cxn modelId="{8CB6E20B-B6A1-934B-929E-D0AB151DCF99}" srcId="{3C81C8DA-9420-5247-9D06-CF95CA856054}" destId="{2017E128-2D94-2943-B1F8-A2358DC32A64}" srcOrd="1" destOrd="0" parTransId="{90629372-D2D2-894A-862C-E6898CFA2032}" sibTransId="{3CCFEA48-3149-D64D-9280-AC743FEBD536}"/>
    <dgm:cxn modelId="{EA8336EC-7294-4C16-854A-78A1D0726811}" type="presOf" srcId="{652D309A-73EE-154A-A23B-0BAE85A41161}" destId="{6AA8DF32-F804-9744-834A-B94C2541488F}" srcOrd="0" destOrd="2" presId="urn:microsoft.com/office/officeart/2005/8/layout/vList5"/>
    <dgm:cxn modelId="{4EAE24F2-5DFB-44F0-8F15-8ED968635797}" type="presOf" srcId="{DC918BC4-869A-7A4F-985A-4BE6C07DACAB}" destId="{775C443E-E3CB-3348-BABD-46CE7592197C}" srcOrd="0" destOrd="4" presId="urn:microsoft.com/office/officeart/2005/8/layout/vList5"/>
    <dgm:cxn modelId="{DAC62037-5FB3-4240-B1BB-034A7ECD9D56}" srcId="{3C81C8DA-9420-5247-9D06-CF95CA856054}" destId="{3BD88A1C-84B5-5244-B149-03E783A0C326}" srcOrd="3" destOrd="0" parTransId="{5BCBC0DF-62E9-764A-946E-021AAA6A102A}" sibTransId="{97B1666E-C47F-F846-A5E3-B1E8D822F18C}"/>
    <dgm:cxn modelId="{E4AEAE81-E4C6-4370-B35F-D25645C23217}" type="presOf" srcId="{BD25ED7A-578E-F24A-9A02-9049DD745B2D}" destId="{6AA8DF32-F804-9744-834A-B94C2541488F}" srcOrd="0" destOrd="1" presId="urn:microsoft.com/office/officeart/2005/8/layout/vList5"/>
    <dgm:cxn modelId="{1FF4B3AF-4710-41C4-90AC-2717E952102D}" type="presOf" srcId="{2017E128-2D94-2943-B1F8-A2358DC32A64}" destId="{775C443E-E3CB-3348-BABD-46CE7592197C}" srcOrd="0" destOrd="1" presId="urn:microsoft.com/office/officeart/2005/8/layout/vList5"/>
    <dgm:cxn modelId="{E9F1B6B2-C904-2243-9ED9-D7935179889D}" srcId="{3C81C8DA-9420-5247-9D06-CF95CA856054}" destId="{DC918BC4-869A-7A4F-985A-4BE6C07DACAB}" srcOrd="4" destOrd="0" parTransId="{6C601C0E-B15F-EC42-BF33-31A2BE69BE4E}" sibTransId="{E5DEE505-09AB-2249-90AC-2D017F899FFB}"/>
    <dgm:cxn modelId="{42D542BC-7CA5-4491-BE50-60EB7E1DAA1B}" type="presOf" srcId="{C3B157EF-CF8F-3343-8122-D77663783136}" destId="{6AA8DF32-F804-9744-834A-B94C2541488F}" srcOrd="0" destOrd="5" presId="urn:microsoft.com/office/officeart/2005/8/layout/vList5"/>
    <dgm:cxn modelId="{4FCFD73A-08B9-714A-A1C8-036375E0BB1F}" srcId="{4E620E68-D962-0144-A79D-65367108A424}" destId="{C3B157EF-CF8F-3343-8122-D77663783136}" srcOrd="5" destOrd="0" parTransId="{A624E131-DB20-5D4A-A662-8B4601C9021A}" sibTransId="{D95B46FE-F358-7341-8603-ADB8CDA20503}"/>
    <dgm:cxn modelId="{8EA54892-DE09-4AA1-8EBE-BA1564427EF0}" type="presOf" srcId="{0603BE32-9D18-B043-B2A7-BB82F196F5B1}" destId="{775C443E-E3CB-3348-BABD-46CE7592197C}" srcOrd="0" destOrd="2" presId="urn:microsoft.com/office/officeart/2005/8/layout/vList5"/>
    <dgm:cxn modelId="{EBDDE44A-C002-4EDF-AA3D-0C758172F3ED}" type="presParOf" srcId="{C4D49190-848A-1447-BCD9-A4D9C2611CAA}" destId="{29B2E9FA-784F-4F49-8627-D545223D3C44}" srcOrd="0" destOrd="0" presId="urn:microsoft.com/office/officeart/2005/8/layout/vList5"/>
    <dgm:cxn modelId="{26056342-E912-4E8D-901E-6BB45F017901}" type="presParOf" srcId="{29B2E9FA-784F-4F49-8627-D545223D3C44}" destId="{4DB7942B-5CA4-4346-95BF-ED90E0C85240}" srcOrd="0" destOrd="0" presId="urn:microsoft.com/office/officeart/2005/8/layout/vList5"/>
    <dgm:cxn modelId="{FF096FB0-BE49-4E3E-ADAF-D5E8A19131EA}" type="presParOf" srcId="{29B2E9FA-784F-4F49-8627-D545223D3C44}" destId="{6AA8DF32-F804-9744-834A-B94C2541488F}" srcOrd="1" destOrd="0" presId="urn:microsoft.com/office/officeart/2005/8/layout/vList5"/>
    <dgm:cxn modelId="{CC9A7FB9-7868-4E60-BA05-E63B865D9D86}" type="presParOf" srcId="{C4D49190-848A-1447-BCD9-A4D9C2611CAA}" destId="{88D2ACD6-A184-3B48-A891-697E6CFA9821}" srcOrd="1" destOrd="0" presId="urn:microsoft.com/office/officeart/2005/8/layout/vList5"/>
    <dgm:cxn modelId="{1656C416-247A-4440-BF64-BD3A0AB0887C}" type="presParOf" srcId="{C4D49190-848A-1447-BCD9-A4D9C2611CAA}" destId="{6CFA265D-AC86-CE48-87D6-1919D880BB0D}" srcOrd="2" destOrd="0" presId="urn:microsoft.com/office/officeart/2005/8/layout/vList5"/>
    <dgm:cxn modelId="{D00D0D49-3F74-4911-BB79-7190DB31656E}" type="presParOf" srcId="{6CFA265D-AC86-CE48-87D6-1919D880BB0D}" destId="{C8E18E07-138D-6A48-96CE-10635E522628}" srcOrd="0" destOrd="0" presId="urn:microsoft.com/office/officeart/2005/8/layout/vList5"/>
    <dgm:cxn modelId="{EF931209-D7D0-4D9C-8441-A544038AC4B1}" type="presParOf" srcId="{6CFA265D-AC86-CE48-87D6-1919D880BB0D}" destId="{775C443E-E3CB-3348-BABD-46CE7592197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D982B-F274-4BA3-8F19-028AA15117A4}" type="doc">
      <dgm:prSet loTypeId="urn:microsoft.com/office/officeart/2005/8/layout/hProcess11" loCatId="process" qsTypeId="urn:microsoft.com/office/officeart/2005/8/quickstyle/3d1" qsCatId="3D" csTypeId="urn:microsoft.com/office/officeart/2005/8/colors/colorful1" csCatId="colorful" phldr="1"/>
      <dgm:spPr/>
      <dgm:t>
        <a:bodyPr/>
        <a:lstStyle/>
        <a:p>
          <a:endParaRPr lang="en-US"/>
        </a:p>
      </dgm:t>
    </dgm:pt>
    <dgm:pt modelId="{7BF07599-40A3-43F8-B74C-B9C9D197B9C8}">
      <dgm:prSet phldrT="[Text]" custT="1"/>
      <dgm:spPr/>
      <dgm:t>
        <a:bodyPr/>
        <a:lstStyle/>
        <a:p>
          <a:r>
            <a:rPr lang="en-US" sz="2000" dirty="0" smtClean="0">
              <a:latin typeface="+mn-lt"/>
              <a:cs typeface="Trebuchet MS"/>
            </a:rPr>
            <a:t>SÖZLEŞME</a:t>
          </a:r>
        </a:p>
        <a:p>
          <a:r>
            <a:rPr lang="en-US" sz="2000" dirty="0" err="1" smtClean="0">
              <a:latin typeface="+mn-lt"/>
              <a:cs typeface="Trebuchet MS"/>
            </a:rPr>
            <a:t>Imza</a:t>
          </a:r>
          <a:r>
            <a:rPr lang="en-US" sz="2000" dirty="0" smtClean="0">
              <a:latin typeface="+mn-lt"/>
              <a:cs typeface="Trebuchet MS"/>
            </a:rPr>
            <a:t> &amp;</a:t>
          </a:r>
          <a:r>
            <a:rPr lang="en-US" sz="2000" dirty="0" err="1" smtClean="0">
              <a:latin typeface="+mn-lt"/>
              <a:cs typeface="Trebuchet MS"/>
            </a:rPr>
            <a:t>Kayıt</a:t>
          </a:r>
          <a:r>
            <a:rPr lang="en-US" sz="2000" dirty="0" smtClean="0">
              <a:latin typeface="+mn-lt"/>
              <a:cs typeface="Trebuchet MS"/>
            </a:rPr>
            <a:t> </a:t>
          </a:r>
          <a:r>
            <a:rPr lang="en-US" sz="2000" dirty="0" err="1" smtClean="0">
              <a:latin typeface="+mn-lt"/>
              <a:cs typeface="Trebuchet MS"/>
            </a:rPr>
            <a:t>Bil</a:t>
          </a:r>
          <a:r>
            <a:rPr lang="en-US" sz="2000" dirty="0" smtClean="0">
              <a:latin typeface="+mn-lt"/>
              <a:cs typeface="Trebuchet MS"/>
            </a:rPr>
            <a:t>. </a:t>
          </a:r>
          <a:r>
            <a:rPr lang="en-US" sz="2000" dirty="0" err="1" smtClean="0">
              <a:latin typeface="+mn-lt"/>
              <a:cs typeface="Trebuchet MS"/>
            </a:rPr>
            <a:t>Alınması</a:t>
          </a:r>
          <a:endParaRPr lang="en-US" sz="2000" dirty="0">
            <a:latin typeface="+mn-lt"/>
            <a:cs typeface="Times New Roman" pitchFamily="18" charset="0"/>
          </a:endParaRPr>
        </a:p>
      </dgm:t>
    </dgm:pt>
    <dgm:pt modelId="{05A33227-C3A2-40A7-900E-1D070E545DAC}" type="parTrans" cxnId="{B0DAC2FD-EDA1-441B-A845-0C1964D6B924}">
      <dgm:prSet/>
      <dgm:spPr/>
      <dgm:t>
        <a:bodyPr/>
        <a:lstStyle/>
        <a:p>
          <a:endParaRPr lang="en-US" sz="2800"/>
        </a:p>
      </dgm:t>
    </dgm:pt>
    <dgm:pt modelId="{347A4B58-92E3-49B2-BBF5-15BF5A0F478B}" type="sibTrans" cxnId="{B0DAC2FD-EDA1-441B-A845-0C1964D6B924}">
      <dgm:prSet/>
      <dgm:spPr/>
      <dgm:t>
        <a:bodyPr/>
        <a:lstStyle/>
        <a:p>
          <a:endParaRPr lang="en-US" sz="2800"/>
        </a:p>
      </dgm:t>
    </dgm:pt>
    <dgm:pt modelId="{25761703-EE26-4CA8-B049-3F157889CE06}">
      <dgm:prSet phldrT="[Text]" custT="1"/>
      <dgm:spPr/>
      <dgm:t>
        <a:bodyPr/>
        <a:lstStyle/>
        <a:p>
          <a:r>
            <a:rPr lang="en-US" sz="2000" dirty="0" smtClean="0">
              <a:latin typeface="+mn-lt"/>
              <a:cs typeface="Trebuchet MS"/>
            </a:rPr>
            <a:t>GİB </a:t>
          </a:r>
          <a:r>
            <a:rPr lang="en-US" sz="2000" dirty="0" smtClean="0">
              <a:latin typeface="+mn-lt"/>
              <a:cs typeface="Trebuchet MS"/>
            </a:rPr>
            <a:t>test </a:t>
          </a:r>
          <a:r>
            <a:rPr lang="en-US" sz="2000" dirty="0" err="1" smtClean="0">
              <a:latin typeface="+mn-lt"/>
              <a:cs typeface="Trebuchet MS"/>
            </a:rPr>
            <a:t>ve</a:t>
          </a:r>
          <a:r>
            <a:rPr lang="en-US" sz="2000" dirty="0" smtClean="0">
              <a:latin typeface="+mn-lt"/>
              <a:cs typeface="Trebuchet MS"/>
            </a:rPr>
            <a:t> </a:t>
          </a:r>
          <a:r>
            <a:rPr lang="en-US" sz="2000" dirty="0" err="1" smtClean="0">
              <a:latin typeface="+mn-lt"/>
              <a:cs typeface="Trebuchet MS"/>
            </a:rPr>
            <a:t>eğitim</a:t>
          </a:r>
          <a:endParaRPr lang="en-US" sz="2000" dirty="0" smtClean="0">
            <a:latin typeface="+mn-lt"/>
            <a:cs typeface="Trebuchet MS"/>
          </a:endParaRPr>
        </a:p>
      </dgm:t>
    </dgm:pt>
    <dgm:pt modelId="{5EE1D751-E7E3-4E30-AC49-4C8227478F52}" type="parTrans" cxnId="{B4023F34-1758-4145-893F-044E6D16D52E}">
      <dgm:prSet/>
      <dgm:spPr/>
      <dgm:t>
        <a:bodyPr/>
        <a:lstStyle/>
        <a:p>
          <a:endParaRPr lang="en-US" sz="2800"/>
        </a:p>
      </dgm:t>
    </dgm:pt>
    <dgm:pt modelId="{B74F6A51-714F-4AA7-B42B-E7F20847B954}" type="sibTrans" cxnId="{B4023F34-1758-4145-893F-044E6D16D52E}">
      <dgm:prSet/>
      <dgm:spPr/>
      <dgm:t>
        <a:bodyPr/>
        <a:lstStyle/>
        <a:p>
          <a:endParaRPr lang="en-US" sz="2800"/>
        </a:p>
      </dgm:t>
    </dgm:pt>
    <dgm:pt modelId="{E731978B-F94B-47D7-AFDE-5668EE8523C9}">
      <dgm:prSet custT="1"/>
      <dgm:spPr/>
      <dgm:t>
        <a:bodyPr/>
        <a:lstStyle/>
        <a:p>
          <a:r>
            <a:rPr lang="en-US" sz="2000" dirty="0" smtClean="0">
              <a:latin typeface="+mn-lt"/>
              <a:cs typeface="Trebuchet MS"/>
            </a:rPr>
            <a:t>LIVE</a:t>
          </a:r>
        </a:p>
        <a:p>
          <a:r>
            <a:rPr lang="en-US" sz="2000" dirty="0" err="1" smtClean="0">
              <a:latin typeface="+mn-lt"/>
              <a:cs typeface="Trebuchet MS"/>
            </a:rPr>
            <a:t>Canlıya</a:t>
          </a:r>
          <a:r>
            <a:rPr lang="en-US" sz="2000" dirty="0" smtClean="0">
              <a:latin typeface="+mn-lt"/>
              <a:cs typeface="Trebuchet MS"/>
            </a:rPr>
            <a:t> </a:t>
          </a:r>
          <a:r>
            <a:rPr lang="en-US" sz="2000" dirty="0" err="1" smtClean="0">
              <a:latin typeface="+mn-lt"/>
              <a:cs typeface="Trebuchet MS"/>
            </a:rPr>
            <a:t>Geçiş</a:t>
          </a:r>
          <a:r>
            <a:rPr lang="en-US" sz="2000" dirty="0" smtClean="0">
              <a:latin typeface="+mn-lt"/>
              <a:cs typeface="Trebuchet MS"/>
            </a:rPr>
            <a:t> </a:t>
          </a:r>
        </a:p>
      </dgm:t>
    </dgm:pt>
    <dgm:pt modelId="{347D0D83-196D-4ACE-95D8-CD164212347B}" type="parTrans" cxnId="{4F7CA4AE-94FE-4378-A583-281ED01F3A26}">
      <dgm:prSet/>
      <dgm:spPr/>
      <dgm:t>
        <a:bodyPr/>
        <a:lstStyle/>
        <a:p>
          <a:endParaRPr lang="en-US" sz="2800"/>
        </a:p>
      </dgm:t>
    </dgm:pt>
    <dgm:pt modelId="{EE1B103E-6B40-4F05-8FE6-0D6F6D6931A3}" type="sibTrans" cxnId="{4F7CA4AE-94FE-4378-A583-281ED01F3A26}">
      <dgm:prSet/>
      <dgm:spPr/>
      <dgm:t>
        <a:bodyPr/>
        <a:lstStyle/>
        <a:p>
          <a:endParaRPr lang="en-US" sz="2800"/>
        </a:p>
      </dgm:t>
    </dgm:pt>
    <dgm:pt modelId="{7D03B981-2DDA-284E-B97F-D7DF96F9089A}">
      <dgm:prSet phldrT="[Text]" custT="1"/>
      <dgm:spPr/>
      <dgm:t>
        <a:bodyPr/>
        <a:lstStyle/>
        <a:p>
          <a:r>
            <a:rPr lang="en-US" sz="2000" dirty="0" smtClean="0">
              <a:latin typeface="+mn-lt"/>
              <a:cs typeface="Trebuchet MS"/>
            </a:rPr>
            <a:t>ANALİZ</a:t>
          </a:r>
        </a:p>
        <a:p>
          <a:r>
            <a:rPr lang="en-US" sz="2000" dirty="0" err="1" smtClean="0">
              <a:latin typeface="+mn-lt"/>
              <a:cs typeface="Trebuchet MS"/>
            </a:rPr>
            <a:t>Bilgi</a:t>
          </a:r>
          <a:r>
            <a:rPr lang="en-US" sz="2000" dirty="0" smtClean="0">
              <a:latin typeface="+mn-lt"/>
              <a:cs typeface="Trebuchet MS"/>
            </a:rPr>
            <a:t> </a:t>
          </a:r>
          <a:r>
            <a:rPr lang="en-US" sz="2000" dirty="0" err="1" smtClean="0">
              <a:latin typeface="+mn-lt"/>
              <a:cs typeface="Trebuchet MS"/>
            </a:rPr>
            <a:t>top&amp;deg</a:t>
          </a:r>
          <a:r>
            <a:rPr lang="en-US" sz="2000" dirty="0" smtClean="0">
              <a:latin typeface="+mn-lt"/>
              <a:cs typeface="Trebuchet MS"/>
            </a:rPr>
            <a:t>. </a:t>
          </a:r>
          <a:r>
            <a:rPr lang="en-US" sz="2000" dirty="0" err="1" smtClean="0">
              <a:latin typeface="+mn-lt"/>
              <a:cs typeface="Trebuchet MS"/>
            </a:rPr>
            <a:t>İş.ort</a:t>
          </a:r>
          <a:r>
            <a:rPr lang="en-US" sz="2000" dirty="0" smtClean="0">
              <a:latin typeface="+mn-lt"/>
              <a:cs typeface="Trebuchet MS"/>
            </a:rPr>
            <a:t>. </a:t>
          </a:r>
          <a:r>
            <a:rPr lang="en-US" sz="2000" dirty="0" err="1" smtClean="0">
              <a:latin typeface="+mn-lt"/>
              <a:cs typeface="Trebuchet MS"/>
            </a:rPr>
            <a:t>Yön</a:t>
          </a:r>
          <a:r>
            <a:rPr lang="en-US" sz="2000" dirty="0" smtClean="0">
              <a:latin typeface="+mn-lt"/>
              <a:cs typeface="Trebuchet MS"/>
            </a:rPr>
            <a:t>.</a:t>
          </a:r>
          <a:endParaRPr lang="en-US" sz="2000" dirty="0">
            <a:latin typeface="+mn-lt"/>
            <a:cs typeface="Times New Roman" pitchFamily="18" charset="0"/>
          </a:endParaRPr>
        </a:p>
      </dgm:t>
    </dgm:pt>
    <dgm:pt modelId="{D0DD8E63-9D12-3A47-813C-7EDF13AD5833}" type="parTrans" cxnId="{47DD0CC9-4EC7-3D4B-ACE1-5D09A8457156}">
      <dgm:prSet/>
      <dgm:spPr/>
      <dgm:t>
        <a:bodyPr/>
        <a:lstStyle/>
        <a:p>
          <a:endParaRPr lang="en-US"/>
        </a:p>
      </dgm:t>
    </dgm:pt>
    <dgm:pt modelId="{19F64C08-4CE2-6444-8E7B-3A2E1AB37881}" type="sibTrans" cxnId="{47DD0CC9-4EC7-3D4B-ACE1-5D09A8457156}">
      <dgm:prSet/>
      <dgm:spPr/>
      <dgm:t>
        <a:bodyPr/>
        <a:lstStyle/>
        <a:p>
          <a:endParaRPr lang="en-US"/>
        </a:p>
      </dgm:t>
    </dgm:pt>
    <dgm:pt modelId="{964A18CD-1B5D-4A7E-B182-2927E17348E0}">
      <dgm:prSet phldrT="[Text]" custT="1"/>
      <dgm:spPr/>
      <dgm:t>
        <a:bodyPr/>
        <a:lstStyle/>
        <a:p>
          <a:r>
            <a:rPr lang="en-US" sz="2000" dirty="0" smtClean="0">
              <a:latin typeface="+mn-lt"/>
              <a:cs typeface="Trebuchet MS"/>
            </a:rPr>
            <a:t>TEST</a:t>
          </a:r>
        </a:p>
        <a:p>
          <a:r>
            <a:rPr lang="en-US" sz="2000" dirty="0" err="1" smtClean="0">
              <a:latin typeface="+mn-lt"/>
              <a:cs typeface="Trebuchet MS"/>
            </a:rPr>
            <a:t>Kurulum</a:t>
          </a:r>
          <a:r>
            <a:rPr lang="en-US" sz="2000" dirty="0" smtClean="0">
              <a:latin typeface="+mn-lt"/>
              <a:cs typeface="Trebuchet MS"/>
            </a:rPr>
            <a:t> </a:t>
          </a:r>
          <a:r>
            <a:rPr lang="en-US" sz="2000" dirty="0" err="1" smtClean="0">
              <a:latin typeface="+mn-lt"/>
              <a:cs typeface="Trebuchet MS"/>
            </a:rPr>
            <a:t>ve</a:t>
          </a:r>
          <a:endParaRPr lang="en-US" sz="2000" dirty="0" smtClean="0">
            <a:latin typeface="+mn-lt"/>
            <a:cs typeface="Trebuchet MS"/>
          </a:endParaRPr>
        </a:p>
        <a:p>
          <a:r>
            <a:rPr lang="en-US" sz="2000" dirty="0" smtClean="0">
              <a:latin typeface="+mn-lt"/>
              <a:cs typeface="Trebuchet MS"/>
            </a:rPr>
            <a:t> ERP </a:t>
          </a:r>
          <a:r>
            <a:rPr lang="en-US" sz="2000" dirty="0" err="1" smtClean="0">
              <a:latin typeface="+mn-lt"/>
              <a:cs typeface="Trebuchet MS"/>
            </a:rPr>
            <a:t>ent.test</a:t>
          </a:r>
          <a:endParaRPr lang="en-US" sz="2000" dirty="0" smtClean="0">
            <a:latin typeface="+mn-lt"/>
            <a:cs typeface="Trebuchet MS"/>
          </a:endParaRPr>
        </a:p>
      </dgm:t>
    </dgm:pt>
    <dgm:pt modelId="{63F601AF-EA35-4E0A-A9D9-C60ACFB6BC55}" type="sibTrans" cxnId="{57D1E1FE-AB13-4507-B39B-15BDE576AB21}">
      <dgm:prSet/>
      <dgm:spPr/>
      <dgm:t>
        <a:bodyPr/>
        <a:lstStyle/>
        <a:p>
          <a:endParaRPr lang="en-US" sz="2800"/>
        </a:p>
      </dgm:t>
    </dgm:pt>
    <dgm:pt modelId="{90C13AAE-4246-46D9-9B6E-D27D7FCA92D1}" type="parTrans" cxnId="{57D1E1FE-AB13-4507-B39B-15BDE576AB21}">
      <dgm:prSet/>
      <dgm:spPr/>
      <dgm:t>
        <a:bodyPr/>
        <a:lstStyle/>
        <a:p>
          <a:endParaRPr lang="en-US" sz="2800"/>
        </a:p>
      </dgm:t>
    </dgm:pt>
    <dgm:pt modelId="{EEF78DF5-8555-476E-9DA5-D85EF5BED6E8}" type="pres">
      <dgm:prSet presAssocID="{8BBD982B-F274-4BA3-8F19-028AA15117A4}" presName="Name0" presStyleCnt="0">
        <dgm:presLayoutVars>
          <dgm:dir/>
          <dgm:resizeHandles val="exact"/>
        </dgm:presLayoutVars>
      </dgm:prSet>
      <dgm:spPr/>
      <dgm:t>
        <a:bodyPr/>
        <a:lstStyle/>
        <a:p>
          <a:endParaRPr lang="en-US"/>
        </a:p>
      </dgm:t>
    </dgm:pt>
    <dgm:pt modelId="{026FE858-264F-439B-A7F3-F2D942865AB2}" type="pres">
      <dgm:prSet presAssocID="{8BBD982B-F274-4BA3-8F19-028AA15117A4}" presName="arrow" presStyleLbl="bgShp" presStyleIdx="0" presStyleCnt="1"/>
      <dgm:spPr/>
      <dgm:t>
        <a:bodyPr/>
        <a:lstStyle/>
        <a:p>
          <a:endParaRPr lang="en-US"/>
        </a:p>
      </dgm:t>
    </dgm:pt>
    <dgm:pt modelId="{87E660A6-41AE-47B5-B5DB-2BCA0E69D34C}" type="pres">
      <dgm:prSet presAssocID="{8BBD982B-F274-4BA3-8F19-028AA15117A4}" presName="points" presStyleCnt="0"/>
      <dgm:spPr/>
      <dgm:t>
        <a:bodyPr/>
        <a:lstStyle/>
        <a:p>
          <a:endParaRPr lang="en-US"/>
        </a:p>
      </dgm:t>
    </dgm:pt>
    <dgm:pt modelId="{37CB465F-30A1-4518-9EE2-375040D01803}" type="pres">
      <dgm:prSet presAssocID="{7BF07599-40A3-43F8-B74C-B9C9D197B9C8}" presName="compositeA" presStyleCnt="0"/>
      <dgm:spPr/>
      <dgm:t>
        <a:bodyPr/>
        <a:lstStyle/>
        <a:p>
          <a:endParaRPr lang="en-US"/>
        </a:p>
      </dgm:t>
    </dgm:pt>
    <dgm:pt modelId="{AA799FD6-0207-48F1-ADAD-3355FC46945A}" type="pres">
      <dgm:prSet presAssocID="{7BF07599-40A3-43F8-B74C-B9C9D197B9C8}" presName="textA" presStyleLbl="revTx" presStyleIdx="0" presStyleCnt="5" custScaleX="523081" custScaleY="73121" custLinFactNeighborX="-285" custLinFactNeighborY="14237">
        <dgm:presLayoutVars>
          <dgm:bulletEnabled val="1"/>
        </dgm:presLayoutVars>
      </dgm:prSet>
      <dgm:spPr/>
      <dgm:t>
        <a:bodyPr/>
        <a:lstStyle/>
        <a:p>
          <a:endParaRPr lang="en-US"/>
        </a:p>
      </dgm:t>
    </dgm:pt>
    <dgm:pt modelId="{40536B13-5617-411F-BE63-A67F88290066}" type="pres">
      <dgm:prSet presAssocID="{7BF07599-40A3-43F8-B74C-B9C9D197B9C8}" presName="circleA" presStyleLbl="node1" presStyleIdx="0" presStyleCnt="5" custLinFactNeighborX="-40837" custLinFactNeighborY="32388"/>
      <dgm:spPr>
        <a:blipFill rotWithShape="0">
          <a:blip xmlns:r="http://schemas.openxmlformats.org/officeDocument/2006/relationships" r:embed="rId1">
            <a:duotone>
              <a:prstClr val="black"/>
              <a:srgbClr val="E93F26">
                <a:tint val="45000"/>
                <a:satMod val="400000"/>
              </a:srgbClr>
            </a:duotone>
          </a:blip>
          <a:stretch>
            <a:fillRect/>
          </a:stretch>
        </a:blipFill>
      </dgm:spPr>
      <dgm:t>
        <a:bodyPr/>
        <a:lstStyle/>
        <a:p>
          <a:endParaRPr lang="en-US"/>
        </a:p>
      </dgm:t>
    </dgm:pt>
    <dgm:pt modelId="{0CC89B04-9CEF-4869-B0CA-58C2AD8B8485}" type="pres">
      <dgm:prSet presAssocID="{7BF07599-40A3-43F8-B74C-B9C9D197B9C8}" presName="spaceA" presStyleCnt="0"/>
      <dgm:spPr/>
      <dgm:t>
        <a:bodyPr/>
        <a:lstStyle/>
        <a:p>
          <a:endParaRPr lang="en-US"/>
        </a:p>
      </dgm:t>
    </dgm:pt>
    <dgm:pt modelId="{D085B67C-45D3-460A-9664-56A29A600847}" type="pres">
      <dgm:prSet presAssocID="{347A4B58-92E3-49B2-BBF5-15BF5A0F478B}" presName="space" presStyleCnt="0"/>
      <dgm:spPr/>
      <dgm:t>
        <a:bodyPr/>
        <a:lstStyle/>
        <a:p>
          <a:endParaRPr lang="en-US"/>
        </a:p>
      </dgm:t>
    </dgm:pt>
    <dgm:pt modelId="{566A7AB4-3176-C94F-BC9B-4831B4B949D5}" type="pres">
      <dgm:prSet presAssocID="{7D03B981-2DDA-284E-B97F-D7DF96F9089A}" presName="compositeB" presStyleCnt="0"/>
      <dgm:spPr/>
      <dgm:t>
        <a:bodyPr/>
        <a:lstStyle/>
        <a:p>
          <a:endParaRPr lang="en-US"/>
        </a:p>
      </dgm:t>
    </dgm:pt>
    <dgm:pt modelId="{D84A2CAF-9FDB-D54D-8FF7-3E33C74B18B6}" type="pres">
      <dgm:prSet presAssocID="{7D03B981-2DDA-284E-B97F-D7DF96F9089A}" presName="textB" presStyleLbl="revTx" presStyleIdx="1" presStyleCnt="5" custScaleX="511953" custLinFactX="-57994" custLinFactNeighborX="-100000">
        <dgm:presLayoutVars>
          <dgm:bulletEnabled val="1"/>
        </dgm:presLayoutVars>
      </dgm:prSet>
      <dgm:spPr/>
      <dgm:t>
        <a:bodyPr/>
        <a:lstStyle/>
        <a:p>
          <a:endParaRPr lang="en-US"/>
        </a:p>
      </dgm:t>
    </dgm:pt>
    <dgm:pt modelId="{0A14C93E-D969-9544-BC84-E85B8C473E8F}" type="pres">
      <dgm:prSet presAssocID="{7D03B981-2DDA-284E-B97F-D7DF96F9089A}" presName="circleB" presStyleLbl="node1" presStyleIdx="1" presStyleCnt="5" custLinFactX="-68864" custLinFactNeighborX="-100000" custLinFactNeighborY="-2300"/>
      <dgm:spPr/>
      <dgm:t>
        <a:bodyPr/>
        <a:lstStyle/>
        <a:p>
          <a:endParaRPr lang="en-US"/>
        </a:p>
      </dgm:t>
    </dgm:pt>
    <dgm:pt modelId="{DDEA7616-4A93-CD44-8E9B-5287C864BB36}" type="pres">
      <dgm:prSet presAssocID="{7D03B981-2DDA-284E-B97F-D7DF96F9089A}" presName="spaceB" presStyleCnt="0"/>
      <dgm:spPr/>
      <dgm:t>
        <a:bodyPr/>
        <a:lstStyle/>
        <a:p>
          <a:endParaRPr lang="en-US"/>
        </a:p>
      </dgm:t>
    </dgm:pt>
    <dgm:pt modelId="{61136F2C-AE26-2F40-988A-82CBA45F104D}" type="pres">
      <dgm:prSet presAssocID="{19F64C08-4CE2-6444-8E7B-3A2E1AB37881}" presName="space" presStyleCnt="0"/>
      <dgm:spPr/>
      <dgm:t>
        <a:bodyPr/>
        <a:lstStyle/>
        <a:p>
          <a:endParaRPr lang="en-US"/>
        </a:p>
      </dgm:t>
    </dgm:pt>
    <dgm:pt modelId="{AE02A1CC-94DC-4743-BA91-D301EEBDE0C9}" type="pres">
      <dgm:prSet presAssocID="{964A18CD-1B5D-4A7E-B182-2927E17348E0}" presName="compositeA" presStyleCnt="0"/>
      <dgm:spPr/>
      <dgm:t>
        <a:bodyPr/>
        <a:lstStyle/>
        <a:p>
          <a:endParaRPr lang="en-US"/>
        </a:p>
      </dgm:t>
    </dgm:pt>
    <dgm:pt modelId="{B3AD9937-9FDB-794E-AF6F-5DD3B7F76FFF}" type="pres">
      <dgm:prSet presAssocID="{964A18CD-1B5D-4A7E-B182-2927E17348E0}" presName="textA" presStyleLbl="revTx" presStyleIdx="2" presStyleCnt="5" custScaleX="350829" custLinFactX="-75958" custLinFactNeighborX="-100000">
        <dgm:presLayoutVars>
          <dgm:bulletEnabled val="1"/>
        </dgm:presLayoutVars>
      </dgm:prSet>
      <dgm:spPr/>
      <dgm:t>
        <a:bodyPr/>
        <a:lstStyle/>
        <a:p>
          <a:endParaRPr lang="en-US"/>
        </a:p>
      </dgm:t>
    </dgm:pt>
    <dgm:pt modelId="{EB2D621F-5C89-AF45-8EFE-B290958C30BE}" type="pres">
      <dgm:prSet presAssocID="{964A18CD-1B5D-4A7E-B182-2927E17348E0}" presName="circleA" presStyleLbl="node1" presStyleIdx="2" presStyleCnt="5" custLinFactX="-20433" custLinFactNeighborX="-100000" custLinFactNeighborY="5509"/>
      <dgm:spPr/>
      <dgm:t>
        <a:bodyPr/>
        <a:lstStyle/>
        <a:p>
          <a:endParaRPr lang="en-US"/>
        </a:p>
      </dgm:t>
    </dgm:pt>
    <dgm:pt modelId="{105607E5-AF44-2A49-8B63-27420B6B8EEF}" type="pres">
      <dgm:prSet presAssocID="{964A18CD-1B5D-4A7E-B182-2927E17348E0}" presName="spaceA" presStyleCnt="0"/>
      <dgm:spPr/>
      <dgm:t>
        <a:bodyPr/>
        <a:lstStyle/>
        <a:p>
          <a:endParaRPr lang="en-US"/>
        </a:p>
      </dgm:t>
    </dgm:pt>
    <dgm:pt modelId="{50243AC6-D906-4840-AD97-5C1D75B769B9}" type="pres">
      <dgm:prSet presAssocID="{63F601AF-EA35-4E0A-A9D9-C60ACFB6BC55}" presName="space" presStyleCnt="0"/>
      <dgm:spPr/>
      <dgm:t>
        <a:bodyPr/>
        <a:lstStyle/>
        <a:p>
          <a:endParaRPr lang="en-US"/>
        </a:p>
      </dgm:t>
    </dgm:pt>
    <dgm:pt modelId="{EA6DE761-6E21-7241-A3E2-D85D8FFFCE1F}" type="pres">
      <dgm:prSet presAssocID="{25761703-EE26-4CA8-B049-3F157889CE06}" presName="compositeB" presStyleCnt="0"/>
      <dgm:spPr/>
      <dgm:t>
        <a:bodyPr/>
        <a:lstStyle/>
        <a:p>
          <a:endParaRPr lang="en-US"/>
        </a:p>
      </dgm:t>
    </dgm:pt>
    <dgm:pt modelId="{ED1AA675-0BC4-624A-9B4C-72B5F57E943F}" type="pres">
      <dgm:prSet presAssocID="{25761703-EE26-4CA8-B049-3F157889CE06}" presName="textB" presStyleLbl="revTx" presStyleIdx="3" presStyleCnt="5" custScaleX="268821">
        <dgm:presLayoutVars>
          <dgm:bulletEnabled val="1"/>
        </dgm:presLayoutVars>
      </dgm:prSet>
      <dgm:spPr/>
      <dgm:t>
        <a:bodyPr/>
        <a:lstStyle/>
        <a:p>
          <a:endParaRPr lang="en-US"/>
        </a:p>
      </dgm:t>
    </dgm:pt>
    <dgm:pt modelId="{BB87CC15-E191-364D-9A44-B479E3E41637}" type="pres">
      <dgm:prSet presAssocID="{25761703-EE26-4CA8-B049-3F157889CE06}" presName="circleB" presStyleLbl="node1" presStyleIdx="3" presStyleCnt="5" custLinFactNeighborX="-5170" custLinFactNeighborY="-2009"/>
      <dgm:spPr/>
      <dgm:t>
        <a:bodyPr/>
        <a:lstStyle/>
        <a:p>
          <a:endParaRPr lang="en-US"/>
        </a:p>
      </dgm:t>
    </dgm:pt>
    <dgm:pt modelId="{3EF13B3F-3F7B-1A46-8F70-58CF330031A1}" type="pres">
      <dgm:prSet presAssocID="{25761703-EE26-4CA8-B049-3F157889CE06}" presName="spaceB" presStyleCnt="0"/>
      <dgm:spPr/>
      <dgm:t>
        <a:bodyPr/>
        <a:lstStyle/>
        <a:p>
          <a:endParaRPr lang="en-US"/>
        </a:p>
      </dgm:t>
    </dgm:pt>
    <dgm:pt modelId="{1E2E6F51-926B-4F03-9367-6D351E425C88}" type="pres">
      <dgm:prSet presAssocID="{B74F6A51-714F-4AA7-B42B-E7F20847B954}" presName="space" presStyleCnt="0"/>
      <dgm:spPr/>
      <dgm:t>
        <a:bodyPr/>
        <a:lstStyle/>
        <a:p>
          <a:endParaRPr lang="en-US"/>
        </a:p>
      </dgm:t>
    </dgm:pt>
    <dgm:pt modelId="{E1D79EE6-204D-EB4F-927C-A7B295FB4FF1}" type="pres">
      <dgm:prSet presAssocID="{E731978B-F94B-47D7-AFDE-5668EE8523C9}" presName="compositeA" presStyleCnt="0"/>
      <dgm:spPr/>
      <dgm:t>
        <a:bodyPr/>
        <a:lstStyle/>
        <a:p>
          <a:endParaRPr lang="en-US"/>
        </a:p>
      </dgm:t>
    </dgm:pt>
    <dgm:pt modelId="{FAA8A0AF-16E5-984D-A824-01E0ED82BFED}" type="pres">
      <dgm:prSet presAssocID="{E731978B-F94B-47D7-AFDE-5668EE8523C9}" presName="textA" presStyleLbl="revTx" presStyleIdx="4" presStyleCnt="5" custScaleX="276552" custLinFactNeighborX="32895">
        <dgm:presLayoutVars>
          <dgm:bulletEnabled val="1"/>
        </dgm:presLayoutVars>
      </dgm:prSet>
      <dgm:spPr/>
      <dgm:t>
        <a:bodyPr/>
        <a:lstStyle/>
        <a:p>
          <a:endParaRPr lang="en-US"/>
        </a:p>
      </dgm:t>
    </dgm:pt>
    <dgm:pt modelId="{0FC03420-1FCF-4B46-BFB6-9C1179608646}" type="pres">
      <dgm:prSet presAssocID="{E731978B-F94B-47D7-AFDE-5668EE8523C9}" presName="circleA" presStyleLbl="node1" presStyleIdx="4" presStyleCnt="5" custLinFactNeighborX="93782"/>
      <dgm:spPr/>
      <dgm:t>
        <a:bodyPr/>
        <a:lstStyle/>
        <a:p>
          <a:endParaRPr lang="en-US"/>
        </a:p>
      </dgm:t>
    </dgm:pt>
    <dgm:pt modelId="{6F3F52F8-0426-FB47-A4F0-963930F52DC5}" type="pres">
      <dgm:prSet presAssocID="{E731978B-F94B-47D7-AFDE-5668EE8523C9}" presName="spaceA" presStyleCnt="0"/>
      <dgm:spPr/>
      <dgm:t>
        <a:bodyPr/>
        <a:lstStyle/>
        <a:p>
          <a:endParaRPr lang="en-US"/>
        </a:p>
      </dgm:t>
    </dgm:pt>
  </dgm:ptLst>
  <dgm:cxnLst>
    <dgm:cxn modelId="{C212227D-659E-5A42-B92B-E5D63098176B}" type="presOf" srcId="{7BF07599-40A3-43F8-B74C-B9C9D197B9C8}" destId="{AA799FD6-0207-48F1-ADAD-3355FC46945A}" srcOrd="0" destOrd="0" presId="urn:microsoft.com/office/officeart/2005/8/layout/hProcess11"/>
    <dgm:cxn modelId="{74119868-B9C6-AA42-AC33-93A2DAF86800}" type="presOf" srcId="{964A18CD-1B5D-4A7E-B182-2927E17348E0}" destId="{B3AD9937-9FDB-794E-AF6F-5DD3B7F76FFF}" srcOrd="0" destOrd="0" presId="urn:microsoft.com/office/officeart/2005/8/layout/hProcess11"/>
    <dgm:cxn modelId="{673D8E41-4F26-2D4D-92DD-EA69A551389C}" type="presOf" srcId="{8BBD982B-F274-4BA3-8F19-028AA15117A4}" destId="{EEF78DF5-8555-476E-9DA5-D85EF5BED6E8}" srcOrd="0" destOrd="0" presId="urn:microsoft.com/office/officeart/2005/8/layout/hProcess11"/>
    <dgm:cxn modelId="{4F7CA4AE-94FE-4378-A583-281ED01F3A26}" srcId="{8BBD982B-F274-4BA3-8F19-028AA15117A4}" destId="{E731978B-F94B-47D7-AFDE-5668EE8523C9}" srcOrd="4" destOrd="0" parTransId="{347D0D83-196D-4ACE-95D8-CD164212347B}" sibTransId="{EE1B103E-6B40-4F05-8FE6-0D6F6D6931A3}"/>
    <dgm:cxn modelId="{B0DAC2FD-EDA1-441B-A845-0C1964D6B924}" srcId="{8BBD982B-F274-4BA3-8F19-028AA15117A4}" destId="{7BF07599-40A3-43F8-B74C-B9C9D197B9C8}" srcOrd="0" destOrd="0" parTransId="{05A33227-C3A2-40A7-900E-1D070E545DAC}" sibTransId="{347A4B58-92E3-49B2-BBF5-15BF5A0F478B}"/>
    <dgm:cxn modelId="{B4023F34-1758-4145-893F-044E6D16D52E}" srcId="{8BBD982B-F274-4BA3-8F19-028AA15117A4}" destId="{25761703-EE26-4CA8-B049-3F157889CE06}" srcOrd="3" destOrd="0" parTransId="{5EE1D751-E7E3-4E30-AC49-4C8227478F52}" sibTransId="{B74F6A51-714F-4AA7-B42B-E7F20847B954}"/>
    <dgm:cxn modelId="{8BBFE2A7-FCC7-5D4E-82A1-8E7FD1DC347B}" type="presOf" srcId="{E731978B-F94B-47D7-AFDE-5668EE8523C9}" destId="{FAA8A0AF-16E5-984D-A824-01E0ED82BFED}" srcOrd="0" destOrd="0" presId="urn:microsoft.com/office/officeart/2005/8/layout/hProcess11"/>
    <dgm:cxn modelId="{47DD0CC9-4EC7-3D4B-ACE1-5D09A8457156}" srcId="{8BBD982B-F274-4BA3-8F19-028AA15117A4}" destId="{7D03B981-2DDA-284E-B97F-D7DF96F9089A}" srcOrd="1" destOrd="0" parTransId="{D0DD8E63-9D12-3A47-813C-7EDF13AD5833}" sibTransId="{19F64C08-4CE2-6444-8E7B-3A2E1AB37881}"/>
    <dgm:cxn modelId="{4187E8AF-71D0-3041-B86C-B650F2C5379D}" type="presOf" srcId="{7D03B981-2DDA-284E-B97F-D7DF96F9089A}" destId="{D84A2CAF-9FDB-D54D-8FF7-3E33C74B18B6}" srcOrd="0" destOrd="0" presId="urn:microsoft.com/office/officeart/2005/8/layout/hProcess11"/>
    <dgm:cxn modelId="{E4B3D204-564D-2542-B71E-2D68278C401C}" type="presOf" srcId="{25761703-EE26-4CA8-B049-3F157889CE06}" destId="{ED1AA675-0BC4-624A-9B4C-72B5F57E943F}" srcOrd="0" destOrd="0" presId="urn:microsoft.com/office/officeart/2005/8/layout/hProcess11"/>
    <dgm:cxn modelId="{57D1E1FE-AB13-4507-B39B-15BDE576AB21}" srcId="{8BBD982B-F274-4BA3-8F19-028AA15117A4}" destId="{964A18CD-1B5D-4A7E-B182-2927E17348E0}" srcOrd="2" destOrd="0" parTransId="{90C13AAE-4246-46D9-9B6E-D27D7FCA92D1}" sibTransId="{63F601AF-EA35-4E0A-A9D9-C60ACFB6BC55}"/>
    <dgm:cxn modelId="{678C8F0F-D471-5A4C-B206-2C671CD71BCD}" type="presParOf" srcId="{EEF78DF5-8555-476E-9DA5-D85EF5BED6E8}" destId="{026FE858-264F-439B-A7F3-F2D942865AB2}" srcOrd="0" destOrd="0" presId="urn:microsoft.com/office/officeart/2005/8/layout/hProcess11"/>
    <dgm:cxn modelId="{7E0FF17B-ABC1-104B-9B81-9C3E5C954D49}" type="presParOf" srcId="{EEF78DF5-8555-476E-9DA5-D85EF5BED6E8}" destId="{87E660A6-41AE-47B5-B5DB-2BCA0E69D34C}" srcOrd="1" destOrd="0" presId="urn:microsoft.com/office/officeart/2005/8/layout/hProcess11"/>
    <dgm:cxn modelId="{3D20349A-F7C9-A54B-8144-045D386041BE}" type="presParOf" srcId="{87E660A6-41AE-47B5-B5DB-2BCA0E69D34C}" destId="{37CB465F-30A1-4518-9EE2-375040D01803}" srcOrd="0" destOrd="0" presId="urn:microsoft.com/office/officeart/2005/8/layout/hProcess11"/>
    <dgm:cxn modelId="{9A1E9085-CEFE-D64A-B7EB-9334D7AD7461}" type="presParOf" srcId="{37CB465F-30A1-4518-9EE2-375040D01803}" destId="{AA799FD6-0207-48F1-ADAD-3355FC46945A}" srcOrd="0" destOrd="0" presId="urn:microsoft.com/office/officeart/2005/8/layout/hProcess11"/>
    <dgm:cxn modelId="{79520F75-5E96-8248-BD7A-19314AA12630}" type="presParOf" srcId="{37CB465F-30A1-4518-9EE2-375040D01803}" destId="{40536B13-5617-411F-BE63-A67F88290066}" srcOrd="1" destOrd="0" presId="urn:microsoft.com/office/officeart/2005/8/layout/hProcess11"/>
    <dgm:cxn modelId="{FC0AE027-42FD-2F49-8CDD-50B26F4389A2}" type="presParOf" srcId="{37CB465F-30A1-4518-9EE2-375040D01803}" destId="{0CC89B04-9CEF-4869-B0CA-58C2AD8B8485}" srcOrd="2" destOrd="0" presId="urn:microsoft.com/office/officeart/2005/8/layout/hProcess11"/>
    <dgm:cxn modelId="{CBA49296-D64C-0840-A820-16D3C55D1BEF}" type="presParOf" srcId="{87E660A6-41AE-47B5-B5DB-2BCA0E69D34C}" destId="{D085B67C-45D3-460A-9664-56A29A600847}" srcOrd="1" destOrd="0" presId="urn:microsoft.com/office/officeart/2005/8/layout/hProcess11"/>
    <dgm:cxn modelId="{4CF4D524-C1BE-0247-9ACD-6396A1AE0A52}" type="presParOf" srcId="{87E660A6-41AE-47B5-B5DB-2BCA0E69D34C}" destId="{566A7AB4-3176-C94F-BC9B-4831B4B949D5}" srcOrd="2" destOrd="0" presId="urn:microsoft.com/office/officeart/2005/8/layout/hProcess11"/>
    <dgm:cxn modelId="{EBA53F5A-C4DF-FF4B-ACC3-8423FC0240D1}" type="presParOf" srcId="{566A7AB4-3176-C94F-BC9B-4831B4B949D5}" destId="{D84A2CAF-9FDB-D54D-8FF7-3E33C74B18B6}" srcOrd="0" destOrd="0" presId="urn:microsoft.com/office/officeart/2005/8/layout/hProcess11"/>
    <dgm:cxn modelId="{1FE7CCAE-7D96-7C4A-A02C-B58C7D822C1B}" type="presParOf" srcId="{566A7AB4-3176-C94F-BC9B-4831B4B949D5}" destId="{0A14C93E-D969-9544-BC84-E85B8C473E8F}" srcOrd="1" destOrd="0" presId="urn:microsoft.com/office/officeart/2005/8/layout/hProcess11"/>
    <dgm:cxn modelId="{A0D8EA0D-8160-184A-815D-A63CE6420D2F}" type="presParOf" srcId="{566A7AB4-3176-C94F-BC9B-4831B4B949D5}" destId="{DDEA7616-4A93-CD44-8E9B-5287C864BB36}" srcOrd="2" destOrd="0" presId="urn:microsoft.com/office/officeart/2005/8/layout/hProcess11"/>
    <dgm:cxn modelId="{DE1E3D60-CC91-F542-9ADF-5E3F2B84F6B5}" type="presParOf" srcId="{87E660A6-41AE-47B5-B5DB-2BCA0E69D34C}" destId="{61136F2C-AE26-2F40-988A-82CBA45F104D}" srcOrd="3" destOrd="0" presId="urn:microsoft.com/office/officeart/2005/8/layout/hProcess11"/>
    <dgm:cxn modelId="{97518A28-AD77-684A-9E15-FFFB9E1346C5}" type="presParOf" srcId="{87E660A6-41AE-47B5-B5DB-2BCA0E69D34C}" destId="{AE02A1CC-94DC-4743-BA91-D301EEBDE0C9}" srcOrd="4" destOrd="0" presId="urn:microsoft.com/office/officeart/2005/8/layout/hProcess11"/>
    <dgm:cxn modelId="{FA4D0904-1AE6-6B43-8E4E-B42A78D7E783}" type="presParOf" srcId="{AE02A1CC-94DC-4743-BA91-D301EEBDE0C9}" destId="{B3AD9937-9FDB-794E-AF6F-5DD3B7F76FFF}" srcOrd="0" destOrd="0" presId="urn:microsoft.com/office/officeart/2005/8/layout/hProcess11"/>
    <dgm:cxn modelId="{648A3BD0-3231-2440-B392-CFDCDF0852A0}" type="presParOf" srcId="{AE02A1CC-94DC-4743-BA91-D301EEBDE0C9}" destId="{EB2D621F-5C89-AF45-8EFE-B290958C30BE}" srcOrd="1" destOrd="0" presId="urn:microsoft.com/office/officeart/2005/8/layout/hProcess11"/>
    <dgm:cxn modelId="{783A52CB-1533-2B42-95FA-574448D0E672}" type="presParOf" srcId="{AE02A1CC-94DC-4743-BA91-D301EEBDE0C9}" destId="{105607E5-AF44-2A49-8B63-27420B6B8EEF}" srcOrd="2" destOrd="0" presId="urn:microsoft.com/office/officeart/2005/8/layout/hProcess11"/>
    <dgm:cxn modelId="{474BE1AD-F8EB-E646-A7E4-74FFC198E454}" type="presParOf" srcId="{87E660A6-41AE-47B5-B5DB-2BCA0E69D34C}" destId="{50243AC6-D906-4840-AD97-5C1D75B769B9}" srcOrd="5" destOrd="0" presId="urn:microsoft.com/office/officeart/2005/8/layout/hProcess11"/>
    <dgm:cxn modelId="{5D30096C-5C4E-284C-A695-19334A1A26A2}" type="presParOf" srcId="{87E660A6-41AE-47B5-B5DB-2BCA0E69D34C}" destId="{EA6DE761-6E21-7241-A3E2-D85D8FFFCE1F}" srcOrd="6" destOrd="0" presId="urn:microsoft.com/office/officeart/2005/8/layout/hProcess11"/>
    <dgm:cxn modelId="{F2609087-EB2D-0044-9CB7-E70B1910A700}" type="presParOf" srcId="{EA6DE761-6E21-7241-A3E2-D85D8FFFCE1F}" destId="{ED1AA675-0BC4-624A-9B4C-72B5F57E943F}" srcOrd="0" destOrd="0" presId="urn:microsoft.com/office/officeart/2005/8/layout/hProcess11"/>
    <dgm:cxn modelId="{698CED98-ADE1-4547-9D01-F016946854AB}" type="presParOf" srcId="{EA6DE761-6E21-7241-A3E2-D85D8FFFCE1F}" destId="{BB87CC15-E191-364D-9A44-B479E3E41637}" srcOrd="1" destOrd="0" presId="urn:microsoft.com/office/officeart/2005/8/layout/hProcess11"/>
    <dgm:cxn modelId="{85635B6D-024D-144A-AF15-13E90AFA90DB}" type="presParOf" srcId="{EA6DE761-6E21-7241-A3E2-D85D8FFFCE1F}" destId="{3EF13B3F-3F7B-1A46-8F70-58CF330031A1}" srcOrd="2" destOrd="0" presId="urn:microsoft.com/office/officeart/2005/8/layout/hProcess11"/>
    <dgm:cxn modelId="{153A84E3-4C78-534C-AB41-CB6D38DDFD3A}" type="presParOf" srcId="{87E660A6-41AE-47B5-B5DB-2BCA0E69D34C}" destId="{1E2E6F51-926B-4F03-9367-6D351E425C88}" srcOrd="7" destOrd="0" presId="urn:microsoft.com/office/officeart/2005/8/layout/hProcess11"/>
    <dgm:cxn modelId="{93ACCF1B-46F0-0D49-B844-82C121262B13}" type="presParOf" srcId="{87E660A6-41AE-47B5-B5DB-2BCA0E69D34C}" destId="{E1D79EE6-204D-EB4F-927C-A7B295FB4FF1}" srcOrd="8" destOrd="0" presId="urn:microsoft.com/office/officeart/2005/8/layout/hProcess11"/>
    <dgm:cxn modelId="{3A8639B3-F72D-8844-9F1A-0A5D31BB84DD}" type="presParOf" srcId="{E1D79EE6-204D-EB4F-927C-A7B295FB4FF1}" destId="{FAA8A0AF-16E5-984D-A824-01E0ED82BFED}" srcOrd="0" destOrd="0" presId="urn:microsoft.com/office/officeart/2005/8/layout/hProcess11"/>
    <dgm:cxn modelId="{BBB8A988-EFC6-2948-8E46-FBB8FB1B3272}" type="presParOf" srcId="{E1D79EE6-204D-EB4F-927C-A7B295FB4FF1}" destId="{0FC03420-1FCF-4B46-BFB6-9C1179608646}" srcOrd="1" destOrd="0" presId="urn:microsoft.com/office/officeart/2005/8/layout/hProcess11"/>
    <dgm:cxn modelId="{70F9910F-35AC-BC4C-98B2-A7ABD8A22B2B}" type="presParOf" srcId="{E1D79EE6-204D-EB4F-927C-A7B295FB4FF1}" destId="{6F3F52F8-0426-FB47-A4F0-963930F52DC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C24880-7206-435F-87F5-6823D4A685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71565FD-6FF1-4B73-B373-9F04A919E3CA}">
      <dgm:prSet phldrT="[Text]" custT="1"/>
      <dgm:spPr>
        <a:solidFill>
          <a:schemeClr val="tx2"/>
        </a:solidFill>
      </dgm:spPr>
      <dgm:t>
        <a:bodyPr/>
        <a:lstStyle/>
        <a:p>
          <a:r>
            <a:rPr lang="tr-TR" sz="2800" dirty="0" smtClean="0"/>
            <a:t>Mevcut fatura platformları</a:t>
          </a:r>
        </a:p>
      </dgm:t>
    </dgm:pt>
    <dgm:pt modelId="{5D5F8676-1F25-455D-8B5A-D85F3CF8FE66}" type="parTrans" cxnId="{176C9754-2D85-4A2C-B6D7-57C20B700A1A}">
      <dgm:prSet/>
      <dgm:spPr/>
      <dgm:t>
        <a:bodyPr/>
        <a:lstStyle/>
        <a:p>
          <a:endParaRPr lang="tr-TR"/>
        </a:p>
      </dgm:t>
    </dgm:pt>
    <dgm:pt modelId="{B2D76F06-C83F-4AA6-B152-6746FD42C9CC}" type="sibTrans" cxnId="{176C9754-2D85-4A2C-B6D7-57C20B700A1A}">
      <dgm:prSet/>
      <dgm:spPr/>
      <dgm:t>
        <a:bodyPr/>
        <a:lstStyle/>
        <a:p>
          <a:endParaRPr lang="tr-TR"/>
        </a:p>
      </dgm:t>
    </dgm:pt>
    <dgm:pt modelId="{62D0171D-40DD-4822-954C-170F0AB8AE72}">
      <dgm:prSet phldrT="[Text]" custT="1"/>
      <dgm:spPr/>
      <dgm:t>
        <a:bodyPr/>
        <a:lstStyle/>
        <a:p>
          <a:r>
            <a:rPr lang="tr-TR" sz="1800" dirty="0" smtClean="0">
              <a:solidFill>
                <a:schemeClr val="tx2"/>
              </a:solidFill>
            </a:rPr>
            <a:t>Şirket yapısı ve merkez şube ilişkileri</a:t>
          </a:r>
          <a:endParaRPr lang="tr-TR" sz="1800" dirty="0">
            <a:solidFill>
              <a:schemeClr val="tx2"/>
            </a:solidFill>
          </a:endParaRPr>
        </a:p>
      </dgm:t>
    </dgm:pt>
    <dgm:pt modelId="{FD8ABF21-1A14-4F14-A94C-8B8C1865B793}" type="parTrans" cxnId="{5119307A-1ACC-4F02-8DC1-C68CA5BF7FE9}">
      <dgm:prSet/>
      <dgm:spPr/>
      <dgm:t>
        <a:bodyPr/>
        <a:lstStyle/>
        <a:p>
          <a:endParaRPr lang="tr-TR"/>
        </a:p>
      </dgm:t>
    </dgm:pt>
    <dgm:pt modelId="{04902134-77D6-447D-BDEB-8653D714A37A}" type="sibTrans" cxnId="{5119307A-1ACC-4F02-8DC1-C68CA5BF7FE9}">
      <dgm:prSet/>
      <dgm:spPr/>
      <dgm:t>
        <a:bodyPr/>
        <a:lstStyle/>
        <a:p>
          <a:endParaRPr lang="tr-TR"/>
        </a:p>
      </dgm:t>
    </dgm:pt>
    <dgm:pt modelId="{9521D5CF-40E1-4C54-B6F4-7F399BBD4E74}">
      <dgm:prSet phldrT="[Text]" custT="1"/>
      <dgm:spPr/>
      <dgm:t>
        <a:bodyPr/>
        <a:lstStyle/>
        <a:p>
          <a:r>
            <a:rPr lang="tr-TR" sz="2800" dirty="0" smtClean="0"/>
            <a:t>Mevcut bilgi işlem altyapısı</a:t>
          </a:r>
          <a:endParaRPr lang="tr-TR" sz="2800" dirty="0"/>
        </a:p>
      </dgm:t>
    </dgm:pt>
    <dgm:pt modelId="{CA73261E-AC6A-4E09-9833-0424CC641E50}" type="parTrans" cxnId="{F655CB22-7FBC-4629-BF4B-227BF6E7591A}">
      <dgm:prSet/>
      <dgm:spPr/>
      <dgm:t>
        <a:bodyPr/>
        <a:lstStyle/>
        <a:p>
          <a:endParaRPr lang="tr-TR"/>
        </a:p>
      </dgm:t>
    </dgm:pt>
    <dgm:pt modelId="{E5793BA3-3B93-46F9-BED5-7B6EBB6232B4}" type="sibTrans" cxnId="{F655CB22-7FBC-4629-BF4B-227BF6E7591A}">
      <dgm:prSet/>
      <dgm:spPr/>
      <dgm:t>
        <a:bodyPr/>
        <a:lstStyle/>
        <a:p>
          <a:endParaRPr lang="tr-TR"/>
        </a:p>
      </dgm:t>
    </dgm:pt>
    <dgm:pt modelId="{E994CFD9-8919-498A-BD5F-1B66AD79DAB8}">
      <dgm:prSet phldrT="[Text]" custT="1"/>
      <dgm:spPr/>
      <dgm:t>
        <a:bodyPr/>
        <a:lstStyle/>
        <a:p>
          <a:endParaRPr lang="tr-TR" sz="1050" dirty="0">
            <a:solidFill>
              <a:schemeClr val="tx2"/>
            </a:solidFill>
          </a:endParaRPr>
        </a:p>
      </dgm:t>
    </dgm:pt>
    <dgm:pt modelId="{B4983B9E-EE67-4C2A-B2D4-6E370DFC9493}" type="parTrans" cxnId="{0F6B2041-7635-43EF-B596-80038AFE8A35}">
      <dgm:prSet/>
      <dgm:spPr/>
      <dgm:t>
        <a:bodyPr/>
        <a:lstStyle/>
        <a:p>
          <a:endParaRPr lang="tr-TR"/>
        </a:p>
      </dgm:t>
    </dgm:pt>
    <dgm:pt modelId="{BA3B29C1-E206-4E9F-85D7-895BE1961CD8}" type="sibTrans" cxnId="{0F6B2041-7635-43EF-B596-80038AFE8A35}">
      <dgm:prSet/>
      <dgm:spPr/>
      <dgm:t>
        <a:bodyPr/>
        <a:lstStyle/>
        <a:p>
          <a:endParaRPr lang="tr-TR"/>
        </a:p>
      </dgm:t>
    </dgm:pt>
    <dgm:pt modelId="{037A11F3-F390-4CA8-A4D0-A25284B3CAB8}">
      <dgm:prSet custT="1"/>
      <dgm:spPr/>
      <dgm:t>
        <a:bodyPr/>
        <a:lstStyle/>
        <a:p>
          <a:r>
            <a:rPr lang="tr-TR" sz="2000" dirty="0" smtClean="0">
              <a:solidFill>
                <a:schemeClr val="tx2"/>
              </a:solidFill>
            </a:rPr>
            <a:t>Lokal network</a:t>
          </a:r>
          <a:endParaRPr lang="tr-TR" sz="2000" dirty="0">
            <a:solidFill>
              <a:schemeClr val="tx2"/>
            </a:solidFill>
          </a:endParaRPr>
        </a:p>
      </dgm:t>
    </dgm:pt>
    <dgm:pt modelId="{CFAD9C07-52CB-423E-90B3-797E13AF3874}" type="parTrans" cxnId="{DA2A9C5F-D6D7-46CB-B2E1-3E0D7746A531}">
      <dgm:prSet/>
      <dgm:spPr/>
      <dgm:t>
        <a:bodyPr/>
        <a:lstStyle/>
        <a:p>
          <a:endParaRPr lang="tr-TR"/>
        </a:p>
      </dgm:t>
    </dgm:pt>
    <dgm:pt modelId="{618DD7B2-32FE-40F9-AC42-17577585D3ED}" type="sibTrans" cxnId="{DA2A9C5F-D6D7-46CB-B2E1-3E0D7746A531}">
      <dgm:prSet/>
      <dgm:spPr/>
      <dgm:t>
        <a:bodyPr/>
        <a:lstStyle/>
        <a:p>
          <a:endParaRPr lang="tr-TR"/>
        </a:p>
      </dgm:t>
    </dgm:pt>
    <dgm:pt modelId="{FE30F691-0FD4-F648-8377-218CE7030F95}">
      <dgm:prSet phldrT="[Text]" custT="1"/>
      <dgm:spPr/>
      <dgm:t>
        <a:bodyPr/>
        <a:lstStyle/>
        <a:p>
          <a:r>
            <a:rPr lang="tr-TR" sz="1800" dirty="0" smtClean="0">
              <a:solidFill>
                <a:schemeClr val="tx2"/>
              </a:solidFill>
            </a:rPr>
            <a:t>ERP sistemleri ve versiyonları</a:t>
          </a:r>
          <a:endParaRPr lang="tr-TR" sz="1800" dirty="0">
            <a:solidFill>
              <a:schemeClr val="tx2"/>
            </a:solidFill>
          </a:endParaRPr>
        </a:p>
      </dgm:t>
    </dgm:pt>
    <dgm:pt modelId="{2018F125-A22E-E74C-A73D-BE52EF614BD5}" type="parTrans" cxnId="{A309A428-D2B6-7A44-806D-0A4E740EF0E6}">
      <dgm:prSet/>
      <dgm:spPr/>
      <dgm:t>
        <a:bodyPr/>
        <a:lstStyle/>
        <a:p>
          <a:endParaRPr lang="en-US"/>
        </a:p>
      </dgm:t>
    </dgm:pt>
    <dgm:pt modelId="{31A7F8AF-BDEB-8E4E-9623-42207CD02F44}" type="sibTrans" cxnId="{A309A428-D2B6-7A44-806D-0A4E740EF0E6}">
      <dgm:prSet/>
      <dgm:spPr/>
      <dgm:t>
        <a:bodyPr/>
        <a:lstStyle/>
        <a:p>
          <a:endParaRPr lang="en-US"/>
        </a:p>
      </dgm:t>
    </dgm:pt>
    <dgm:pt modelId="{6CA8BA20-5383-924A-9166-5417E5CEF8AB}">
      <dgm:prSet phldrT="[Text]" custT="1"/>
      <dgm:spPr/>
      <dgm:t>
        <a:bodyPr/>
        <a:lstStyle/>
        <a:p>
          <a:r>
            <a:rPr lang="tr-TR" sz="1800" dirty="0" smtClean="0">
              <a:solidFill>
                <a:schemeClr val="tx2"/>
              </a:solidFill>
            </a:rPr>
            <a:t>Fatura türleri</a:t>
          </a:r>
          <a:endParaRPr lang="tr-TR" sz="1800" dirty="0">
            <a:solidFill>
              <a:schemeClr val="tx2"/>
            </a:solidFill>
          </a:endParaRPr>
        </a:p>
      </dgm:t>
    </dgm:pt>
    <dgm:pt modelId="{9238FA74-226E-F74C-B05F-D1BB9706A4E6}" type="parTrans" cxnId="{7F233FC0-437E-A345-BF2B-B3BF327C8929}">
      <dgm:prSet/>
      <dgm:spPr/>
      <dgm:t>
        <a:bodyPr/>
        <a:lstStyle/>
        <a:p>
          <a:endParaRPr lang="en-US"/>
        </a:p>
      </dgm:t>
    </dgm:pt>
    <dgm:pt modelId="{D7260B2A-9A05-2247-A9A2-EC4ABC0E5CBB}" type="sibTrans" cxnId="{7F233FC0-437E-A345-BF2B-B3BF327C8929}">
      <dgm:prSet/>
      <dgm:spPr/>
      <dgm:t>
        <a:bodyPr/>
        <a:lstStyle/>
        <a:p>
          <a:endParaRPr lang="en-US"/>
        </a:p>
      </dgm:t>
    </dgm:pt>
    <dgm:pt modelId="{76BDE206-CC0C-8F4A-87AA-0B140B3D2F3E}">
      <dgm:prSet custT="1"/>
      <dgm:spPr/>
      <dgm:t>
        <a:bodyPr/>
        <a:lstStyle/>
        <a:p>
          <a:r>
            <a:rPr lang="tr-TR" sz="2000" dirty="0" smtClean="0">
              <a:solidFill>
                <a:schemeClr val="tx2"/>
              </a:solidFill>
            </a:rPr>
            <a:t>Internet bağlantıları, DMZ, firewall</a:t>
          </a:r>
          <a:endParaRPr lang="tr-TR" sz="2000" dirty="0">
            <a:solidFill>
              <a:schemeClr val="tx2"/>
            </a:solidFill>
          </a:endParaRPr>
        </a:p>
      </dgm:t>
    </dgm:pt>
    <dgm:pt modelId="{E01C9905-922D-2F4C-AFD5-364970501C6C}" type="parTrans" cxnId="{6DE7CE6E-F325-C142-949B-648ED91D80D0}">
      <dgm:prSet/>
      <dgm:spPr/>
      <dgm:t>
        <a:bodyPr/>
        <a:lstStyle/>
        <a:p>
          <a:endParaRPr lang="en-US"/>
        </a:p>
      </dgm:t>
    </dgm:pt>
    <dgm:pt modelId="{3280F688-2E4F-1843-BCEC-6005A991F2AA}" type="sibTrans" cxnId="{6DE7CE6E-F325-C142-949B-648ED91D80D0}">
      <dgm:prSet/>
      <dgm:spPr/>
      <dgm:t>
        <a:bodyPr/>
        <a:lstStyle/>
        <a:p>
          <a:endParaRPr lang="en-US"/>
        </a:p>
      </dgm:t>
    </dgm:pt>
    <dgm:pt modelId="{54CAE5C2-BBAB-154F-9B91-75032E25017F}">
      <dgm:prSet custT="1"/>
      <dgm:spPr/>
      <dgm:t>
        <a:bodyPr/>
        <a:lstStyle/>
        <a:p>
          <a:endParaRPr lang="tr-TR" sz="2000" dirty="0">
            <a:solidFill>
              <a:schemeClr val="tx2"/>
            </a:solidFill>
          </a:endParaRPr>
        </a:p>
      </dgm:t>
    </dgm:pt>
    <dgm:pt modelId="{B63DDAC7-162D-D748-8274-CC41B60043FB}" type="parTrans" cxnId="{3F4AD0F5-CD06-5B4A-9ED6-899FBAFB27D8}">
      <dgm:prSet/>
      <dgm:spPr/>
      <dgm:t>
        <a:bodyPr/>
        <a:lstStyle/>
        <a:p>
          <a:endParaRPr lang="en-US"/>
        </a:p>
      </dgm:t>
    </dgm:pt>
    <dgm:pt modelId="{5B674301-6AF4-8640-A490-77E84324D5D5}" type="sibTrans" cxnId="{3F4AD0F5-CD06-5B4A-9ED6-899FBAFB27D8}">
      <dgm:prSet/>
      <dgm:spPr/>
      <dgm:t>
        <a:bodyPr/>
        <a:lstStyle/>
        <a:p>
          <a:endParaRPr lang="en-US"/>
        </a:p>
      </dgm:t>
    </dgm:pt>
    <dgm:pt modelId="{B6205452-DE4A-1B45-AFCC-B3633EAB28BA}">
      <dgm:prSet phldrT="[Text]" custT="1"/>
      <dgm:spPr/>
      <dgm:t>
        <a:bodyPr/>
        <a:lstStyle/>
        <a:p>
          <a:r>
            <a:rPr lang="tr-TR" sz="1800" dirty="0" smtClean="0">
              <a:solidFill>
                <a:schemeClr val="tx2"/>
              </a:solidFill>
            </a:rPr>
            <a:t>Fatura platformları</a:t>
          </a:r>
          <a:endParaRPr lang="tr-TR" sz="1800" dirty="0">
            <a:solidFill>
              <a:schemeClr val="tx2"/>
            </a:solidFill>
          </a:endParaRPr>
        </a:p>
      </dgm:t>
    </dgm:pt>
    <dgm:pt modelId="{7ED20752-E68E-C946-A493-812A76C5D90A}" type="parTrans" cxnId="{F4C0E254-D2D7-324C-9BC7-251A5F905D2E}">
      <dgm:prSet/>
      <dgm:spPr/>
      <dgm:t>
        <a:bodyPr/>
        <a:lstStyle/>
        <a:p>
          <a:endParaRPr lang="en-US"/>
        </a:p>
      </dgm:t>
    </dgm:pt>
    <dgm:pt modelId="{2E6C1E7E-1A78-174E-9C01-DCB2992DE5E5}" type="sibTrans" cxnId="{F4C0E254-D2D7-324C-9BC7-251A5F905D2E}">
      <dgm:prSet/>
      <dgm:spPr/>
      <dgm:t>
        <a:bodyPr/>
        <a:lstStyle/>
        <a:p>
          <a:endParaRPr lang="en-US"/>
        </a:p>
      </dgm:t>
    </dgm:pt>
    <dgm:pt modelId="{DD26DCE7-238D-6B44-9EFC-1B62234399C2}">
      <dgm:prSet phldrT="[Text]" custT="1"/>
      <dgm:spPr/>
      <dgm:t>
        <a:bodyPr/>
        <a:lstStyle/>
        <a:p>
          <a:r>
            <a:rPr lang="tr-TR" sz="1800" dirty="0" smtClean="0">
              <a:solidFill>
                <a:schemeClr val="tx2"/>
              </a:solidFill>
            </a:rPr>
            <a:t>Gelen ve giden toplam fatura sayıları</a:t>
          </a:r>
          <a:endParaRPr lang="tr-TR" sz="1800" dirty="0">
            <a:solidFill>
              <a:schemeClr val="tx2"/>
            </a:solidFill>
          </a:endParaRPr>
        </a:p>
      </dgm:t>
    </dgm:pt>
    <dgm:pt modelId="{5ADBAF43-AB51-D94D-9CC9-BFCD73E9DBEA}" type="parTrans" cxnId="{CACF7FAC-B867-B945-A9B1-51D485468F8B}">
      <dgm:prSet/>
      <dgm:spPr/>
      <dgm:t>
        <a:bodyPr/>
        <a:lstStyle/>
        <a:p>
          <a:endParaRPr lang="en-US"/>
        </a:p>
      </dgm:t>
    </dgm:pt>
    <dgm:pt modelId="{9DB6722B-CA9C-7C48-86CD-788D75585DC0}" type="sibTrans" cxnId="{CACF7FAC-B867-B945-A9B1-51D485468F8B}">
      <dgm:prSet/>
      <dgm:spPr/>
      <dgm:t>
        <a:bodyPr/>
        <a:lstStyle/>
        <a:p>
          <a:endParaRPr lang="en-US"/>
        </a:p>
      </dgm:t>
    </dgm:pt>
    <dgm:pt modelId="{A122E99A-D83F-4F6E-8010-402DB2D27181}" type="pres">
      <dgm:prSet presAssocID="{A1C24880-7206-435F-87F5-6823D4A68518}" presName="Name0" presStyleCnt="0">
        <dgm:presLayoutVars>
          <dgm:dir/>
          <dgm:animLvl val="lvl"/>
          <dgm:resizeHandles val="exact"/>
        </dgm:presLayoutVars>
      </dgm:prSet>
      <dgm:spPr/>
      <dgm:t>
        <a:bodyPr/>
        <a:lstStyle/>
        <a:p>
          <a:endParaRPr lang="en-US"/>
        </a:p>
      </dgm:t>
    </dgm:pt>
    <dgm:pt modelId="{1241EA38-4280-4BED-9EB4-9A85A7E8792F}" type="pres">
      <dgm:prSet presAssocID="{A71565FD-6FF1-4B73-B373-9F04A919E3CA}" presName="linNode" presStyleCnt="0"/>
      <dgm:spPr/>
    </dgm:pt>
    <dgm:pt modelId="{5380250C-D4B4-4E89-8BD8-41488128F1BC}" type="pres">
      <dgm:prSet presAssocID="{A71565FD-6FF1-4B73-B373-9F04A919E3CA}" presName="parentText" presStyleLbl="node1" presStyleIdx="0" presStyleCnt="2" custScaleX="118626">
        <dgm:presLayoutVars>
          <dgm:chMax val="1"/>
          <dgm:bulletEnabled val="1"/>
        </dgm:presLayoutVars>
      </dgm:prSet>
      <dgm:spPr/>
      <dgm:t>
        <a:bodyPr/>
        <a:lstStyle/>
        <a:p>
          <a:endParaRPr lang="tr-TR"/>
        </a:p>
      </dgm:t>
    </dgm:pt>
    <dgm:pt modelId="{10B1DEEA-6EA4-4C0D-A867-8BF31C1D5A1F}" type="pres">
      <dgm:prSet presAssocID="{A71565FD-6FF1-4B73-B373-9F04A919E3CA}" presName="descendantText" presStyleLbl="alignAccFollowNode1" presStyleIdx="0" presStyleCnt="2" custScaleX="149353">
        <dgm:presLayoutVars>
          <dgm:bulletEnabled val="1"/>
        </dgm:presLayoutVars>
      </dgm:prSet>
      <dgm:spPr/>
      <dgm:t>
        <a:bodyPr/>
        <a:lstStyle/>
        <a:p>
          <a:endParaRPr lang="tr-TR"/>
        </a:p>
      </dgm:t>
    </dgm:pt>
    <dgm:pt modelId="{3C05FBE6-E2D1-46CB-BB94-BF1BB98DFEE7}" type="pres">
      <dgm:prSet presAssocID="{B2D76F06-C83F-4AA6-B152-6746FD42C9CC}" presName="sp" presStyleCnt="0"/>
      <dgm:spPr/>
    </dgm:pt>
    <dgm:pt modelId="{DDD29200-F195-4A73-9494-B71FA19675A2}" type="pres">
      <dgm:prSet presAssocID="{9521D5CF-40E1-4C54-B6F4-7F399BBD4E74}" presName="linNode" presStyleCnt="0"/>
      <dgm:spPr/>
    </dgm:pt>
    <dgm:pt modelId="{29429DAC-E084-4A16-AC8D-288519A9CF25}" type="pres">
      <dgm:prSet presAssocID="{9521D5CF-40E1-4C54-B6F4-7F399BBD4E74}" presName="parentText" presStyleLbl="node1" presStyleIdx="1" presStyleCnt="2" custScaleX="94822">
        <dgm:presLayoutVars>
          <dgm:chMax val="1"/>
          <dgm:bulletEnabled val="1"/>
        </dgm:presLayoutVars>
      </dgm:prSet>
      <dgm:spPr/>
      <dgm:t>
        <a:bodyPr/>
        <a:lstStyle/>
        <a:p>
          <a:endParaRPr lang="tr-TR"/>
        </a:p>
      </dgm:t>
    </dgm:pt>
    <dgm:pt modelId="{E9CB7A64-5DB9-4E0A-A1CA-187AA3755240}" type="pres">
      <dgm:prSet presAssocID="{9521D5CF-40E1-4C54-B6F4-7F399BBD4E74}" presName="descendantText" presStyleLbl="alignAccFollowNode1" presStyleIdx="1" presStyleCnt="2" custScaleX="125106">
        <dgm:presLayoutVars>
          <dgm:bulletEnabled val="1"/>
        </dgm:presLayoutVars>
      </dgm:prSet>
      <dgm:spPr/>
      <dgm:t>
        <a:bodyPr/>
        <a:lstStyle/>
        <a:p>
          <a:endParaRPr lang="tr-TR"/>
        </a:p>
      </dgm:t>
    </dgm:pt>
  </dgm:ptLst>
  <dgm:cxnLst>
    <dgm:cxn modelId="{0F6B2041-7635-43EF-B596-80038AFE8A35}" srcId="{9521D5CF-40E1-4C54-B6F4-7F399BBD4E74}" destId="{E994CFD9-8919-498A-BD5F-1B66AD79DAB8}" srcOrd="0" destOrd="0" parTransId="{B4983B9E-EE67-4C2A-B2D4-6E370DFC9493}" sibTransId="{BA3B29C1-E206-4E9F-85D7-895BE1961CD8}"/>
    <dgm:cxn modelId="{98294B67-88F4-5B45-AF49-5724EA5FABA9}" type="presOf" srcId="{DD26DCE7-238D-6B44-9EFC-1B62234399C2}" destId="{10B1DEEA-6EA4-4C0D-A867-8BF31C1D5A1F}" srcOrd="0" destOrd="3" presId="urn:microsoft.com/office/officeart/2005/8/layout/vList5"/>
    <dgm:cxn modelId="{FFA3E580-3A24-4249-BA91-11356EED8C66}" type="presOf" srcId="{E994CFD9-8919-498A-BD5F-1B66AD79DAB8}" destId="{E9CB7A64-5DB9-4E0A-A1CA-187AA3755240}" srcOrd="0" destOrd="0" presId="urn:microsoft.com/office/officeart/2005/8/layout/vList5"/>
    <dgm:cxn modelId="{5119307A-1ACC-4F02-8DC1-C68CA5BF7FE9}" srcId="{A71565FD-6FF1-4B73-B373-9F04A919E3CA}" destId="{62D0171D-40DD-4822-954C-170F0AB8AE72}" srcOrd="0" destOrd="0" parTransId="{FD8ABF21-1A14-4F14-A94C-8B8C1865B793}" sibTransId="{04902134-77D6-447D-BDEB-8653D714A37A}"/>
    <dgm:cxn modelId="{BC93CA2E-EA4A-2E47-9BEF-8718BA8F0973}" type="presOf" srcId="{9521D5CF-40E1-4C54-B6F4-7F399BBD4E74}" destId="{29429DAC-E084-4A16-AC8D-288519A9CF25}" srcOrd="0" destOrd="0" presId="urn:microsoft.com/office/officeart/2005/8/layout/vList5"/>
    <dgm:cxn modelId="{F655CB22-7FBC-4629-BF4B-227BF6E7591A}" srcId="{A1C24880-7206-435F-87F5-6823D4A68518}" destId="{9521D5CF-40E1-4C54-B6F4-7F399BBD4E74}" srcOrd="1" destOrd="0" parTransId="{CA73261E-AC6A-4E09-9833-0424CC641E50}" sibTransId="{E5793BA3-3B93-46F9-BED5-7B6EBB6232B4}"/>
    <dgm:cxn modelId="{A0A8A7FD-29D5-544D-AF8F-B4BE503D46C2}" type="presOf" srcId="{62D0171D-40DD-4822-954C-170F0AB8AE72}" destId="{10B1DEEA-6EA4-4C0D-A867-8BF31C1D5A1F}" srcOrd="0" destOrd="0" presId="urn:microsoft.com/office/officeart/2005/8/layout/vList5"/>
    <dgm:cxn modelId="{94C1682C-9CE7-334D-9236-6A8326EB5D70}" type="presOf" srcId="{B6205452-DE4A-1B45-AFCC-B3633EAB28BA}" destId="{10B1DEEA-6EA4-4C0D-A867-8BF31C1D5A1F}" srcOrd="0" destOrd="1" presId="urn:microsoft.com/office/officeart/2005/8/layout/vList5"/>
    <dgm:cxn modelId="{1FD38070-749B-254D-9FA7-28CDD5D2C4CD}" type="presOf" srcId="{6CA8BA20-5383-924A-9166-5417E5CEF8AB}" destId="{10B1DEEA-6EA4-4C0D-A867-8BF31C1D5A1F}" srcOrd="0" destOrd="4" presId="urn:microsoft.com/office/officeart/2005/8/layout/vList5"/>
    <dgm:cxn modelId="{BF516DB1-E0B9-9845-939D-87FBFE59921C}" type="presOf" srcId="{54CAE5C2-BBAB-154F-9B91-75032E25017F}" destId="{E9CB7A64-5DB9-4E0A-A1CA-187AA3755240}" srcOrd="0" destOrd="3" presId="urn:microsoft.com/office/officeart/2005/8/layout/vList5"/>
    <dgm:cxn modelId="{F4C0E254-D2D7-324C-9BC7-251A5F905D2E}" srcId="{A71565FD-6FF1-4B73-B373-9F04A919E3CA}" destId="{B6205452-DE4A-1B45-AFCC-B3633EAB28BA}" srcOrd="1" destOrd="0" parTransId="{7ED20752-E68E-C946-A493-812A76C5D90A}" sibTransId="{2E6C1E7E-1A78-174E-9C01-DCB2992DE5E5}"/>
    <dgm:cxn modelId="{DDFB3DA2-73CF-D246-A8CB-5704EC30501D}" type="presOf" srcId="{76BDE206-CC0C-8F4A-87AA-0B140B3D2F3E}" destId="{E9CB7A64-5DB9-4E0A-A1CA-187AA3755240}" srcOrd="0" destOrd="2" presId="urn:microsoft.com/office/officeart/2005/8/layout/vList5"/>
    <dgm:cxn modelId="{65D1C3EC-8EB3-414E-BE7B-B813D86A5853}" type="presOf" srcId="{A71565FD-6FF1-4B73-B373-9F04A919E3CA}" destId="{5380250C-D4B4-4E89-8BD8-41488128F1BC}" srcOrd="0" destOrd="0" presId="urn:microsoft.com/office/officeart/2005/8/layout/vList5"/>
    <dgm:cxn modelId="{7F233FC0-437E-A345-BF2B-B3BF327C8929}" srcId="{A71565FD-6FF1-4B73-B373-9F04A919E3CA}" destId="{6CA8BA20-5383-924A-9166-5417E5CEF8AB}" srcOrd="4" destOrd="0" parTransId="{9238FA74-226E-F74C-B05F-D1BB9706A4E6}" sibTransId="{D7260B2A-9A05-2247-A9A2-EC4ABC0E5CBB}"/>
    <dgm:cxn modelId="{CACF7FAC-B867-B945-A9B1-51D485468F8B}" srcId="{A71565FD-6FF1-4B73-B373-9F04A919E3CA}" destId="{DD26DCE7-238D-6B44-9EFC-1B62234399C2}" srcOrd="3" destOrd="0" parTransId="{5ADBAF43-AB51-D94D-9CC9-BFCD73E9DBEA}" sibTransId="{9DB6722B-CA9C-7C48-86CD-788D75585DC0}"/>
    <dgm:cxn modelId="{A309A428-D2B6-7A44-806D-0A4E740EF0E6}" srcId="{A71565FD-6FF1-4B73-B373-9F04A919E3CA}" destId="{FE30F691-0FD4-F648-8377-218CE7030F95}" srcOrd="2" destOrd="0" parTransId="{2018F125-A22E-E74C-A73D-BE52EF614BD5}" sibTransId="{31A7F8AF-BDEB-8E4E-9623-42207CD02F44}"/>
    <dgm:cxn modelId="{176C9754-2D85-4A2C-B6D7-57C20B700A1A}" srcId="{A1C24880-7206-435F-87F5-6823D4A68518}" destId="{A71565FD-6FF1-4B73-B373-9F04A919E3CA}" srcOrd="0" destOrd="0" parTransId="{5D5F8676-1F25-455D-8B5A-D85F3CF8FE66}" sibTransId="{B2D76F06-C83F-4AA6-B152-6746FD42C9CC}"/>
    <dgm:cxn modelId="{40B73A08-A255-004F-B1BF-386789EDF8C8}" type="presOf" srcId="{037A11F3-F390-4CA8-A4D0-A25284B3CAB8}" destId="{E9CB7A64-5DB9-4E0A-A1CA-187AA3755240}" srcOrd="0" destOrd="1" presId="urn:microsoft.com/office/officeart/2005/8/layout/vList5"/>
    <dgm:cxn modelId="{42D71F3F-9BE0-3042-A21F-F83380E920E4}" type="presOf" srcId="{FE30F691-0FD4-F648-8377-218CE7030F95}" destId="{10B1DEEA-6EA4-4C0D-A867-8BF31C1D5A1F}" srcOrd="0" destOrd="2" presId="urn:microsoft.com/office/officeart/2005/8/layout/vList5"/>
    <dgm:cxn modelId="{3F4AD0F5-CD06-5B4A-9ED6-899FBAFB27D8}" srcId="{9521D5CF-40E1-4C54-B6F4-7F399BBD4E74}" destId="{54CAE5C2-BBAB-154F-9B91-75032E25017F}" srcOrd="3" destOrd="0" parTransId="{B63DDAC7-162D-D748-8274-CC41B60043FB}" sibTransId="{5B674301-6AF4-8640-A490-77E84324D5D5}"/>
    <dgm:cxn modelId="{6DE7CE6E-F325-C142-949B-648ED91D80D0}" srcId="{9521D5CF-40E1-4C54-B6F4-7F399BBD4E74}" destId="{76BDE206-CC0C-8F4A-87AA-0B140B3D2F3E}" srcOrd="2" destOrd="0" parTransId="{E01C9905-922D-2F4C-AFD5-364970501C6C}" sibTransId="{3280F688-2E4F-1843-BCEC-6005A991F2AA}"/>
    <dgm:cxn modelId="{64D96D44-23AC-BD4F-9701-DF798BD2A8CE}" type="presOf" srcId="{A1C24880-7206-435F-87F5-6823D4A68518}" destId="{A122E99A-D83F-4F6E-8010-402DB2D27181}" srcOrd="0" destOrd="0" presId="urn:microsoft.com/office/officeart/2005/8/layout/vList5"/>
    <dgm:cxn modelId="{DA2A9C5F-D6D7-46CB-B2E1-3E0D7746A531}" srcId="{9521D5CF-40E1-4C54-B6F4-7F399BBD4E74}" destId="{037A11F3-F390-4CA8-A4D0-A25284B3CAB8}" srcOrd="1" destOrd="0" parTransId="{CFAD9C07-52CB-423E-90B3-797E13AF3874}" sibTransId="{618DD7B2-32FE-40F9-AC42-17577585D3ED}"/>
    <dgm:cxn modelId="{748E13AA-9C3B-EC45-9E20-34595737FA4A}" type="presParOf" srcId="{A122E99A-D83F-4F6E-8010-402DB2D27181}" destId="{1241EA38-4280-4BED-9EB4-9A85A7E8792F}" srcOrd="0" destOrd="0" presId="urn:microsoft.com/office/officeart/2005/8/layout/vList5"/>
    <dgm:cxn modelId="{D9D87085-3E26-9045-9B45-DAC2ADC65AC4}" type="presParOf" srcId="{1241EA38-4280-4BED-9EB4-9A85A7E8792F}" destId="{5380250C-D4B4-4E89-8BD8-41488128F1BC}" srcOrd="0" destOrd="0" presId="urn:microsoft.com/office/officeart/2005/8/layout/vList5"/>
    <dgm:cxn modelId="{0D945248-AD2D-D545-AF64-D3F4BD8237E2}" type="presParOf" srcId="{1241EA38-4280-4BED-9EB4-9A85A7E8792F}" destId="{10B1DEEA-6EA4-4C0D-A867-8BF31C1D5A1F}" srcOrd="1" destOrd="0" presId="urn:microsoft.com/office/officeart/2005/8/layout/vList5"/>
    <dgm:cxn modelId="{38B1A364-A9B8-054E-839D-28302DA5E3F6}" type="presParOf" srcId="{A122E99A-D83F-4F6E-8010-402DB2D27181}" destId="{3C05FBE6-E2D1-46CB-BB94-BF1BB98DFEE7}" srcOrd="1" destOrd="0" presId="urn:microsoft.com/office/officeart/2005/8/layout/vList5"/>
    <dgm:cxn modelId="{7683628E-8DED-1F4C-BF42-7A4D5771AFB9}" type="presParOf" srcId="{A122E99A-D83F-4F6E-8010-402DB2D27181}" destId="{DDD29200-F195-4A73-9494-B71FA19675A2}" srcOrd="2" destOrd="0" presId="urn:microsoft.com/office/officeart/2005/8/layout/vList5"/>
    <dgm:cxn modelId="{3BE7C0F2-D38E-AA40-9AB4-A4FEF8613FAF}" type="presParOf" srcId="{DDD29200-F195-4A73-9494-B71FA19675A2}" destId="{29429DAC-E084-4A16-AC8D-288519A9CF25}" srcOrd="0" destOrd="0" presId="urn:microsoft.com/office/officeart/2005/8/layout/vList5"/>
    <dgm:cxn modelId="{BCC9AE33-2630-2244-85D4-700077AEE71F}" type="presParOf" srcId="{DDD29200-F195-4A73-9494-B71FA19675A2}" destId="{E9CB7A64-5DB9-4E0A-A1CA-187AA375524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A80454-C4A8-4FF4-9912-443E8FCD58F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9675A8E4-0DEF-4C71-8257-1B8397767B3B}">
      <dgm:prSet phldrT="[Text]" custT="1"/>
      <dgm:spPr>
        <a:solidFill>
          <a:schemeClr val="tx2"/>
        </a:solidFill>
        <a:ln>
          <a:solidFill>
            <a:schemeClr val="tx2"/>
          </a:solidFill>
        </a:ln>
      </dgm:spPr>
      <dgm:t>
        <a:bodyPr/>
        <a:lstStyle/>
        <a:p>
          <a:r>
            <a:rPr lang="tr-TR" sz="1600" dirty="0" smtClean="0"/>
            <a:t>kurulum</a:t>
          </a:r>
          <a:endParaRPr lang="tr-TR" sz="1600" dirty="0"/>
        </a:p>
      </dgm:t>
    </dgm:pt>
    <dgm:pt modelId="{976CDB3E-E86C-47DC-AC10-4F17C1067B89}" type="parTrans" cxnId="{13C687F8-AB45-4C58-B2B4-A6FCC251C020}">
      <dgm:prSet/>
      <dgm:spPr/>
      <dgm:t>
        <a:bodyPr/>
        <a:lstStyle/>
        <a:p>
          <a:endParaRPr lang="tr-TR"/>
        </a:p>
      </dgm:t>
    </dgm:pt>
    <dgm:pt modelId="{CB1291C0-C7D6-4DB0-91A9-FB1480278BDA}" type="sibTrans" cxnId="{13C687F8-AB45-4C58-B2B4-A6FCC251C020}">
      <dgm:prSet/>
      <dgm:spPr/>
      <dgm:t>
        <a:bodyPr/>
        <a:lstStyle/>
        <a:p>
          <a:endParaRPr lang="tr-TR"/>
        </a:p>
      </dgm:t>
    </dgm:pt>
    <dgm:pt modelId="{17E582C3-1FD0-4301-A00F-5662F9FEA2C8}">
      <dgm:prSet phldrT="[Text]" custT="1"/>
      <dgm:spPr/>
      <dgm:t>
        <a:bodyPr/>
        <a:lstStyle/>
        <a:p>
          <a:r>
            <a:rPr lang="tr-TR" sz="1600" dirty="0" smtClean="0">
              <a:solidFill>
                <a:schemeClr val="tx2"/>
              </a:solidFill>
            </a:rPr>
            <a:t>ERP -TÜRKKEP Platform: e-fatura </a:t>
          </a:r>
          <a:r>
            <a:rPr lang="tr-TR" sz="1600" dirty="0" err="1" smtClean="0">
              <a:solidFill>
                <a:schemeClr val="tx2"/>
              </a:solidFill>
            </a:rPr>
            <a:t>mapping</a:t>
          </a:r>
          <a:r>
            <a:rPr lang="tr-TR" sz="1600" dirty="0" smtClean="0">
              <a:solidFill>
                <a:schemeClr val="tx2"/>
              </a:solidFill>
            </a:rPr>
            <a:t>, XML </a:t>
          </a:r>
          <a:r>
            <a:rPr lang="tr-TR" sz="1600" dirty="0" err="1" smtClean="0">
              <a:solidFill>
                <a:schemeClr val="tx2"/>
              </a:solidFill>
            </a:rPr>
            <a:t>setup</a:t>
          </a:r>
          <a:r>
            <a:rPr lang="tr-TR" sz="1600" dirty="0" smtClean="0">
              <a:solidFill>
                <a:schemeClr val="tx2"/>
              </a:solidFill>
            </a:rPr>
            <a:t> ve onay </a:t>
          </a:r>
          <a:r>
            <a:rPr lang="tr-TR" sz="1600" dirty="0" err="1" smtClean="0">
              <a:solidFill>
                <a:schemeClr val="tx2"/>
              </a:solidFill>
            </a:rPr>
            <a:t>workflow</a:t>
          </a:r>
          <a:endParaRPr lang="tr-TR" sz="1600" dirty="0">
            <a:solidFill>
              <a:schemeClr val="tx2"/>
            </a:solidFill>
          </a:endParaRPr>
        </a:p>
      </dgm:t>
    </dgm:pt>
    <dgm:pt modelId="{59AAC132-2266-4509-87A0-D315C8A32ADD}" type="parTrans" cxnId="{1FDDAAE5-9B5A-45D7-98B4-8B17B126E72C}">
      <dgm:prSet/>
      <dgm:spPr/>
      <dgm:t>
        <a:bodyPr/>
        <a:lstStyle/>
        <a:p>
          <a:endParaRPr lang="tr-TR"/>
        </a:p>
      </dgm:t>
    </dgm:pt>
    <dgm:pt modelId="{E8180358-7423-4382-92C2-366101B51703}" type="sibTrans" cxnId="{1FDDAAE5-9B5A-45D7-98B4-8B17B126E72C}">
      <dgm:prSet/>
      <dgm:spPr/>
      <dgm:t>
        <a:bodyPr/>
        <a:lstStyle/>
        <a:p>
          <a:endParaRPr lang="tr-TR"/>
        </a:p>
      </dgm:t>
    </dgm:pt>
    <dgm:pt modelId="{60DC6972-7A75-4965-9D60-C6E4D03B2181}">
      <dgm:prSet phldrT="[Text]" custT="1"/>
      <dgm:spPr/>
      <dgm:t>
        <a:bodyPr/>
        <a:lstStyle/>
        <a:p>
          <a:r>
            <a:rPr lang="tr-TR" sz="1600" dirty="0" smtClean="0"/>
            <a:t>Test, eğitim</a:t>
          </a:r>
          <a:endParaRPr lang="tr-TR" sz="1600" dirty="0"/>
        </a:p>
      </dgm:t>
    </dgm:pt>
    <dgm:pt modelId="{E9CDC7BB-9D23-4A31-8DDC-5921B96991FB}" type="parTrans" cxnId="{144848DD-64B1-420D-B82B-4315DFAB0BA0}">
      <dgm:prSet/>
      <dgm:spPr/>
      <dgm:t>
        <a:bodyPr/>
        <a:lstStyle/>
        <a:p>
          <a:endParaRPr lang="tr-TR"/>
        </a:p>
      </dgm:t>
    </dgm:pt>
    <dgm:pt modelId="{7D55E97C-0A96-4D2A-B41C-28E88ABB6EA9}" type="sibTrans" cxnId="{144848DD-64B1-420D-B82B-4315DFAB0BA0}">
      <dgm:prSet/>
      <dgm:spPr/>
      <dgm:t>
        <a:bodyPr/>
        <a:lstStyle/>
        <a:p>
          <a:endParaRPr lang="tr-TR"/>
        </a:p>
      </dgm:t>
    </dgm:pt>
    <dgm:pt modelId="{A43AD6CE-A4DF-4ED6-B131-3628FAC78DE5}">
      <dgm:prSet phldrT="[Text]" custT="1"/>
      <dgm:spPr/>
      <dgm:t>
        <a:bodyPr/>
        <a:lstStyle/>
        <a:p>
          <a:r>
            <a:rPr lang="tr-TR" sz="1600" dirty="0" smtClean="0">
              <a:solidFill>
                <a:schemeClr val="tx2"/>
              </a:solidFill>
            </a:rPr>
            <a:t>ERP, MS Office ve diğer uygulamalar – TÜRKKEP Platform: entegrasyon ve XML testi</a:t>
          </a:r>
          <a:endParaRPr lang="tr-TR" sz="1600" dirty="0">
            <a:solidFill>
              <a:schemeClr val="tx2"/>
            </a:solidFill>
          </a:endParaRPr>
        </a:p>
      </dgm:t>
    </dgm:pt>
    <dgm:pt modelId="{4032FFC0-B095-41E2-AA3D-F0FD18637569}" type="parTrans" cxnId="{BB19C399-E044-4FDC-B33A-89E73F560319}">
      <dgm:prSet/>
      <dgm:spPr/>
      <dgm:t>
        <a:bodyPr/>
        <a:lstStyle/>
        <a:p>
          <a:endParaRPr lang="tr-TR"/>
        </a:p>
      </dgm:t>
    </dgm:pt>
    <dgm:pt modelId="{5387214F-D57E-49E6-B2CF-849DEB4E9C09}" type="sibTrans" cxnId="{BB19C399-E044-4FDC-B33A-89E73F560319}">
      <dgm:prSet/>
      <dgm:spPr/>
      <dgm:t>
        <a:bodyPr/>
        <a:lstStyle/>
        <a:p>
          <a:endParaRPr lang="tr-TR"/>
        </a:p>
      </dgm:t>
    </dgm:pt>
    <dgm:pt modelId="{ACBC1C23-A3BC-4891-9D2B-A6DF908E7DEC}">
      <dgm:prSet phldrT="[Text]" custT="1"/>
      <dgm:spPr/>
      <dgm:t>
        <a:bodyPr/>
        <a:lstStyle/>
        <a:p>
          <a:r>
            <a:rPr lang="tr-TR" sz="1600" dirty="0" smtClean="0">
              <a:solidFill>
                <a:schemeClr val="tx2"/>
              </a:solidFill>
            </a:rPr>
            <a:t>TÜRKKEP Platform – GİB: </a:t>
          </a:r>
          <a:r>
            <a:rPr lang="tr-TR" sz="1600" dirty="0" err="1" smtClean="0">
              <a:solidFill>
                <a:schemeClr val="tx2"/>
              </a:solidFill>
            </a:rPr>
            <a:t>efatura</a:t>
          </a:r>
          <a:r>
            <a:rPr lang="tr-TR" sz="1600" dirty="0" smtClean="0">
              <a:solidFill>
                <a:schemeClr val="tx2"/>
              </a:solidFill>
            </a:rPr>
            <a:t> UBL-TR testi</a:t>
          </a:r>
          <a:endParaRPr lang="tr-TR" sz="1600" dirty="0">
            <a:solidFill>
              <a:schemeClr val="tx2"/>
            </a:solidFill>
          </a:endParaRPr>
        </a:p>
      </dgm:t>
    </dgm:pt>
    <dgm:pt modelId="{335E7E89-C947-4CF5-BED4-E3A545013E65}" type="parTrans" cxnId="{4AB9D4C8-6814-4C36-9E99-F4190D85756D}">
      <dgm:prSet/>
      <dgm:spPr/>
      <dgm:t>
        <a:bodyPr/>
        <a:lstStyle/>
        <a:p>
          <a:endParaRPr lang="tr-TR"/>
        </a:p>
      </dgm:t>
    </dgm:pt>
    <dgm:pt modelId="{9935ADDE-7440-46EA-9145-DF99B72DDCC0}" type="sibTrans" cxnId="{4AB9D4C8-6814-4C36-9E99-F4190D85756D}">
      <dgm:prSet/>
      <dgm:spPr/>
      <dgm:t>
        <a:bodyPr/>
        <a:lstStyle/>
        <a:p>
          <a:endParaRPr lang="tr-TR"/>
        </a:p>
      </dgm:t>
    </dgm:pt>
    <dgm:pt modelId="{3B8F0505-9FF5-48E6-B8EF-F5A1605794D8}">
      <dgm:prSet phldrT="[Text]" custT="1"/>
      <dgm:spPr>
        <a:solidFill>
          <a:schemeClr val="tx2">
            <a:lumMod val="20000"/>
            <a:lumOff val="80000"/>
          </a:schemeClr>
        </a:solidFill>
        <a:ln>
          <a:solidFill>
            <a:schemeClr val="tx2">
              <a:lumMod val="20000"/>
              <a:lumOff val="80000"/>
            </a:schemeClr>
          </a:solidFill>
        </a:ln>
      </dgm:spPr>
      <dgm:t>
        <a:bodyPr/>
        <a:lstStyle/>
        <a:p>
          <a:r>
            <a:rPr lang="tr-TR" sz="1600" dirty="0" smtClean="0">
              <a:solidFill>
                <a:srgbClr val="1F497D"/>
              </a:solidFill>
            </a:rPr>
            <a:t>Canlı geçiş</a:t>
          </a:r>
          <a:endParaRPr lang="tr-TR" sz="1600" dirty="0">
            <a:solidFill>
              <a:srgbClr val="1F497D"/>
            </a:solidFill>
          </a:endParaRPr>
        </a:p>
      </dgm:t>
    </dgm:pt>
    <dgm:pt modelId="{5918AA16-406B-459A-8912-D9D9D128735F}" type="parTrans" cxnId="{6E1CE33D-4EB1-4C33-96D8-20CB3EE75844}">
      <dgm:prSet/>
      <dgm:spPr/>
      <dgm:t>
        <a:bodyPr/>
        <a:lstStyle/>
        <a:p>
          <a:endParaRPr lang="tr-TR"/>
        </a:p>
      </dgm:t>
    </dgm:pt>
    <dgm:pt modelId="{8168F790-DAB9-4E2A-8E8A-FCAB8A60A115}" type="sibTrans" cxnId="{6E1CE33D-4EB1-4C33-96D8-20CB3EE75844}">
      <dgm:prSet/>
      <dgm:spPr/>
      <dgm:t>
        <a:bodyPr/>
        <a:lstStyle/>
        <a:p>
          <a:endParaRPr lang="tr-TR"/>
        </a:p>
      </dgm:t>
    </dgm:pt>
    <dgm:pt modelId="{77B35D0D-C1B0-4ED0-B1C7-AD75CCCFCD35}">
      <dgm:prSet phldrT="[Text]" custT="1"/>
      <dgm:spPr/>
      <dgm:t>
        <a:bodyPr/>
        <a:lstStyle/>
        <a:p>
          <a:r>
            <a:rPr lang="tr-TR" sz="1600" dirty="0" err="1" smtClean="0">
              <a:solidFill>
                <a:schemeClr val="tx2"/>
              </a:solidFill>
            </a:rPr>
            <a:t>Soft</a:t>
          </a:r>
          <a:r>
            <a:rPr lang="tr-TR" sz="1600" dirty="0" smtClean="0">
              <a:solidFill>
                <a:schemeClr val="tx2"/>
              </a:solidFill>
            </a:rPr>
            <a:t> </a:t>
          </a:r>
          <a:r>
            <a:rPr lang="tr-TR" sz="1600" dirty="0" err="1" smtClean="0">
              <a:solidFill>
                <a:schemeClr val="tx2"/>
              </a:solidFill>
            </a:rPr>
            <a:t>launch</a:t>
          </a:r>
          <a:endParaRPr lang="tr-TR" sz="1600" dirty="0">
            <a:solidFill>
              <a:schemeClr val="tx2"/>
            </a:solidFill>
          </a:endParaRPr>
        </a:p>
      </dgm:t>
    </dgm:pt>
    <dgm:pt modelId="{9AC68631-D81B-4BEE-8667-EEF0EB9EE3E3}" type="parTrans" cxnId="{79730DB4-9E5A-440C-84BD-5E9EDF510DCB}">
      <dgm:prSet/>
      <dgm:spPr/>
      <dgm:t>
        <a:bodyPr/>
        <a:lstStyle/>
        <a:p>
          <a:endParaRPr lang="tr-TR"/>
        </a:p>
      </dgm:t>
    </dgm:pt>
    <dgm:pt modelId="{D99C31CE-18A4-40BC-97C5-8BE2428B36C3}" type="sibTrans" cxnId="{79730DB4-9E5A-440C-84BD-5E9EDF510DCB}">
      <dgm:prSet/>
      <dgm:spPr/>
      <dgm:t>
        <a:bodyPr/>
        <a:lstStyle/>
        <a:p>
          <a:endParaRPr lang="tr-TR"/>
        </a:p>
      </dgm:t>
    </dgm:pt>
    <dgm:pt modelId="{B14D0376-A493-EE4E-85C8-11524540A9A0}">
      <dgm:prSet phldrT="[Text]" custT="1"/>
      <dgm:spPr/>
      <dgm:t>
        <a:bodyPr/>
        <a:lstStyle/>
        <a:p>
          <a:r>
            <a:rPr lang="tr-TR" sz="1600" dirty="0" smtClean="0">
              <a:solidFill>
                <a:schemeClr val="tx2"/>
              </a:solidFill>
            </a:rPr>
            <a:t>MS Office ve  diğer uygulamalar –TÜRKKEP Platform:  e-fatura ETL ve </a:t>
          </a:r>
          <a:r>
            <a:rPr lang="tr-TR" sz="1600" dirty="0" err="1" smtClean="0">
              <a:solidFill>
                <a:schemeClr val="tx2"/>
              </a:solidFill>
            </a:rPr>
            <a:t>mapping</a:t>
          </a:r>
          <a:endParaRPr lang="tr-TR" sz="1600" dirty="0">
            <a:solidFill>
              <a:schemeClr val="tx2"/>
            </a:solidFill>
          </a:endParaRPr>
        </a:p>
      </dgm:t>
    </dgm:pt>
    <dgm:pt modelId="{61FA4E0E-834C-6A41-918B-171E271E8AA5}" type="parTrans" cxnId="{2C2C21A7-CF43-5C44-847C-78C9FE637FFA}">
      <dgm:prSet/>
      <dgm:spPr/>
      <dgm:t>
        <a:bodyPr/>
        <a:lstStyle/>
        <a:p>
          <a:endParaRPr lang="en-US"/>
        </a:p>
      </dgm:t>
    </dgm:pt>
    <dgm:pt modelId="{C4BA9FA3-5445-E84C-A22E-6D33C80C7C66}" type="sibTrans" cxnId="{2C2C21A7-CF43-5C44-847C-78C9FE637FFA}">
      <dgm:prSet/>
      <dgm:spPr/>
      <dgm:t>
        <a:bodyPr/>
        <a:lstStyle/>
        <a:p>
          <a:endParaRPr lang="en-US"/>
        </a:p>
      </dgm:t>
    </dgm:pt>
    <dgm:pt modelId="{EBDFF911-5553-A843-B04D-C32579DDE59A}">
      <dgm:prSet phldrT="[Text]" custT="1"/>
      <dgm:spPr/>
      <dgm:t>
        <a:bodyPr/>
        <a:lstStyle/>
        <a:p>
          <a:r>
            <a:rPr lang="tr-TR" sz="1600" dirty="0" smtClean="0">
              <a:solidFill>
                <a:schemeClr val="tx2"/>
              </a:solidFill>
            </a:rPr>
            <a:t>TÜRKKEP Platform-GİB: e-fatura UBL_TR dönüştürme ve portal entegrasyon</a:t>
          </a:r>
          <a:endParaRPr lang="tr-TR" sz="1600" dirty="0">
            <a:solidFill>
              <a:schemeClr val="tx2"/>
            </a:solidFill>
          </a:endParaRPr>
        </a:p>
      </dgm:t>
    </dgm:pt>
    <dgm:pt modelId="{71EC5BD1-F442-AC4A-9A5C-C256EB1ADFCA}" type="parTrans" cxnId="{6DC22B9C-D2C9-C441-AA57-83015547D888}">
      <dgm:prSet/>
      <dgm:spPr/>
      <dgm:t>
        <a:bodyPr/>
        <a:lstStyle/>
        <a:p>
          <a:endParaRPr lang="en-US"/>
        </a:p>
      </dgm:t>
    </dgm:pt>
    <dgm:pt modelId="{424B2AB6-CB9A-F34D-BA16-891D033C67D6}" type="sibTrans" cxnId="{6DC22B9C-D2C9-C441-AA57-83015547D888}">
      <dgm:prSet/>
      <dgm:spPr/>
      <dgm:t>
        <a:bodyPr/>
        <a:lstStyle/>
        <a:p>
          <a:endParaRPr lang="en-US"/>
        </a:p>
      </dgm:t>
    </dgm:pt>
    <dgm:pt modelId="{6572AC11-7855-1248-82C4-B35664A324C2}">
      <dgm:prSet phldrT="[Text]" custT="1"/>
      <dgm:spPr/>
      <dgm:t>
        <a:bodyPr/>
        <a:lstStyle/>
        <a:p>
          <a:r>
            <a:rPr lang="tr-TR" sz="1600" dirty="0" smtClean="0">
              <a:solidFill>
                <a:schemeClr val="tx2"/>
              </a:solidFill>
            </a:rPr>
            <a:t>Kurumsal mühür başvuru, uygulama ve Fatura ID Yönetimi</a:t>
          </a:r>
          <a:endParaRPr lang="tr-TR" sz="1600" dirty="0">
            <a:solidFill>
              <a:schemeClr val="tx2"/>
            </a:solidFill>
          </a:endParaRPr>
        </a:p>
      </dgm:t>
    </dgm:pt>
    <dgm:pt modelId="{7123ADA0-4FCF-CB40-A408-81F4429D329D}" type="parTrans" cxnId="{0BE6B7B8-3280-3D43-B27D-15AC95914B28}">
      <dgm:prSet/>
      <dgm:spPr/>
      <dgm:t>
        <a:bodyPr/>
        <a:lstStyle/>
        <a:p>
          <a:endParaRPr lang="en-US"/>
        </a:p>
      </dgm:t>
    </dgm:pt>
    <dgm:pt modelId="{7EC1D515-0D67-0149-90A3-A22551960941}" type="sibTrans" cxnId="{0BE6B7B8-3280-3D43-B27D-15AC95914B28}">
      <dgm:prSet/>
      <dgm:spPr/>
      <dgm:t>
        <a:bodyPr/>
        <a:lstStyle/>
        <a:p>
          <a:endParaRPr lang="en-US"/>
        </a:p>
      </dgm:t>
    </dgm:pt>
    <dgm:pt modelId="{F37A1F61-1212-A14F-A1F2-0472F4782B4C}">
      <dgm:prSet phldrT="[Text]" custT="1"/>
      <dgm:spPr/>
      <dgm:t>
        <a:bodyPr/>
        <a:lstStyle/>
        <a:p>
          <a:r>
            <a:rPr lang="tr-TR" sz="1600" dirty="0" err="1" smtClean="0">
              <a:solidFill>
                <a:schemeClr val="tx2"/>
              </a:solidFill>
            </a:rPr>
            <a:t>Poweruser</a:t>
          </a:r>
          <a:r>
            <a:rPr lang="tr-TR" sz="1600" dirty="0" smtClean="0">
              <a:solidFill>
                <a:schemeClr val="tx2"/>
              </a:solidFill>
            </a:rPr>
            <a:t> / SPOC eğitim</a:t>
          </a:r>
          <a:endParaRPr lang="tr-TR" sz="1600" dirty="0">
            <a:solidFill>
              <a:schemeClr val="tx2"/>
            </a:solidFill>
          </a:endParaRPr>
        </a:p>
      </dgm:t>
    </dgm:pt>
    <dgm:pt modelId="{4D5CE08B-4590-1043-86C7-C8406FB0D242}" type="parTrans" cxnId="{48653D15-74D0-9348-BE8D-223503B71940}">
      <dgm:prSet/>
      <dgm:spPr/>
      <dgm:t>
        <a:bodyPr/>
        <a:lstStyle/>
        <a:p>
          <a:endParaRPr lang="en-US"/>
        </a:p>
      </dgm:t>
    </dgm:pt>
    <dgm:pt modelId="{CFAEFAAE-7C9C-4642-8AE3-6FB534E684BB}" type="sibTrans" cxnId="{48653D15-74D0-9348-BE8D-223503B71940}">
      <dgm:prSet/>
      <dgm:spPr/>
      <dgm:t>
        <a:bodyPr/>
        <a:lstStyle/>
        <a:p>
          <a:endParaRPr lang="en-US"/>
        </a:p>
      </dgm:t>
    </dgm:pt>
    <dgm:pt modelId="{C93539F9-0CA1-D64C-8EAF-736FD3C3EC84}">
      <dgm:prSet phldrT="[Text]" custT="1"/>
      <dgm:spPr/>
      <dgm:t>
        <a:bodyPr/>
        <a:lstStyle/>
        <a:p>
          <a:r>
            <a:rPr lang="tr-TR" sz="1600" dirty="0" smtClean="0">
              <a:solidFill>
                <a:schemeClr val="tx2"/>
              </a:solidFill>
            </a:rPr>
            <a:t>Final değişiklik ve düzeltmeler</a:t>
          </a:r>
          <a:endParaRPr lang="tr-TR" sz="1600" dirty="0">
            <a:solidFill>
              <a:schemeClr val="tx2"/>
            </a:solidFill>
          </a:endParaRPr>
        </a:p>
      </dgm:t>
    </dgm:pt>
    <dgm:pt modelId="{B0F6C696-2070-0442-BA88-2D3A4F541CAA}" type="parTrans" cxnId="{926FFEC7-ABCA-3447-9BEC-8D22C4FAC987}">
      <dgm:prSet/>
      <dgm:spPr/>
      <dgm:t>
        <a:bodyPr/>
        <a:lstStyle/>
        <a:p>
          <a:endParaRPr lang="en-US"/>
        </a:p>
      </dgm:t>
    </dgm:pt>
    <dgm:pt modelId="{535DFD4C-65EC-5747-A2AD-0674B0FE70B4}" type="sibTrans" cxnId="{926FFEC7-ABCA-3447-9BEC-8D22C4FAC987}">
      <dgm:prSet/>
      <dgm:spPr/>
      <dgm:t>
        <a:bodyPr/>
        <a:lstStyle/>
        <a:p>
          <a:endParaRPr lang="en-US"/>
        </a:p>
      </dgm:t>
    </dgm:pt>
    <dgm:pt modelId="{FEA565FF-78EF-D04C-A4AD-32118FAA947F}">
      <dgm:prSet phldrT="[Text]" custT="1"/>
      <dgm:spPr/>
      <dgm:t>
        <a:bodyPr/>
        <a:lstStyle/>
        <a:p>
          <a:r>
            <a:rPr lang="tr-TR" sz="1600" dirty="0" smtClean="0">
              <a:solidFill>
                <a:schemeClr val="tx2"/>
              </a:solidFill>
            </a:rPr>
            <a:t>Canlı geçiş</a:t>
          </a:r>
          <a:endParaRPr lang="tr-TR" sz="1600" dirty="0">
            <a:solidFill>
              <a:schemeClr val="tx2"/>
            </a:solidFill>
          </a:endParaRPr>
        </a:p>
      </dgm:t>
    </dgm:pt>
    <dgm:pt modelId="{AD7D3855-3432-BE4F-A17D-6DDEA578B893}" type="parTrans" cxnId="{DE606C78-A6A6-4343-B2EB-C87BA17687FC}">
      <dgm:prSet/>
      <dgm:spPr/>
      <dgm:t>
        <a:bodyPr/>
        <a:lstStyle/>
        <a:p>
          <a:endParaRPr lang="en-US"/>
        </a:p>
      </dgm:t>
    </dgm:pt>
    <dgm:pt modelId="{1D6A197B-D85E-0245-A496-3891571ABB93}" type="sibTrans" cxnId="{DE606C78-A6A6-4343-B2EB-C87BA17687FC}">
      <dgm:prSet/>
      <dgm:spPr/>
      <dgm:t>
        <a:bodyPr/>
        <a:lstStyle/>
        <a:p>
          <a:endParaRPr lang="en-US"/>
        </a:p>
      </dgm:t>
    </dgm:pt>
    <dgm:pt modelId="{CF2DBFA8-A50F-0E47-B6D4-B0AEBE064D98}">
      <dgm:prSet phldrT="[Text]" custT="1"/>
      <dgm:spPr/>
      <dgm:t>
        <a:bodyPr/>
        <a:lstStyle/>
        <a:p>
          <a:r>
            <a:rPr lang="tr-TR" sz="1600" dirty="0" smtClean="0">
              <a:solidFill>
                <a:schemeClr val="tx2"/>
              </a:solidFill>
            </a:rPr>
            <a:t>ERP-TÜRKKEP Platform: Müşteri ve tedarikçi </a:t>
          </a:r>
          <a:r>
            <a:rPr lang="tr-TR" sz="1600" dirty="0" err="1" smtClean="0">
              <a:solidFill>
                <a:schemeClr val="tx2"/>
              </a:solidFill>
            </a:rPr>
            <a:t>mapping</a:t>
          </a:r>
          <a:r>
            <a:rPr lang="tr-TR" sz="1600" dirty="0" smtClean="0">
              <a:solidFill>
                <a:schemeClr val="tx2"/>
              </a:solidFill>
            </a:rPr>
            <a:t>, GİB statü kontrol, onay </a:t>
          </a:r>
          <a:r>
            <a:rPr lang="tr-TR" sz="1600" dirty="0" err="1" smtClean="0">
              <a:solidFill>
                <a:schemeClr val="tx2"/>
              </a:solidFill>
            </a:rPr>
            <a:t>workflow</a:t>
          </a:r>
          <a:endParaRPr lang="tr-TR" sz="1600" dirty="0">
            <a:solidFill>
              <a:schemeClr val="tx2"/>
            </a:solidFill>
          </a:endParaRPr>
        </a:p>
      </dgm:t>
    </dgm:pt>
    <dgm:pt modelId="{44CE63CC-F0C1-B24E-A472-1BCC14286682}" type="parTrans" cxnId="{45E2BE62-C979-8C40-B2E8-2947C9BD84A8}">
      <dgm:prSet/>
      <dgm:spPr/>
      <dgm:t>
        <a:bodyPr/>
        <a:lstStyle/>
        <a:p>
          <a:endParaRPr lang="en-US"/>
        </a:p>
      </dgm:t>
    </dgm:pt>
    <dgm:pt modelId="{49AC556A-FFA5-5B40-8156-DA20B53950BB}" type="sibTrans" cxnId="{45E2BE62-C979-8C40-B2E8-2947C9BD84A8}">
      <dgm:prSet/>
      <dgm:spPr/>
      <dgm:t>
        <a:bodyPr/>
        <a:lstStyle/>
        <a:p>
          <a:endParaRPr lang="en-US"/>
        </a:p>
      </dgm:t>
    </dgm:pt>
    <dgm:pt modelId="{A692F3E6-ACC9-1241-A2AC-9CBBB20EB02E}">
      <dgm:prSet phldrT="[Text]" custT="1"/>
      <dgm:spPr/>
      <dgm:t>
        <a:bodyPr/>
        <a:lstStyle/>
        <a:p>
          <a:r>
            <a:rPr lang="tr-TR" sz="1600" dirty="0" smtClean="0">
              <a:solidFill>
                <a:schemeClr val="tx2"/>
              </a:solidFill>
            </a:rPr>
            <a:t>GİB-TÜRKKEP Platform-ERP: gelen fatura onay süreci ve ERP transfer</a:t>
          </a:r>
          <a:endParaRPr lang="tr-TR" sz="1600" dirty="0">
            <a:solidFill>
              <a:schemeClr val="tx2"/>
            </a:solidFill>
          </a:endParaRPr>
        </a:p>
      </dgm:t>
    </dgm:pt>
    <dgm:pt modelId="{8BBC29C3-7902-0141-B3F7-CE593DF5E721}" type="parTrans" cxnId="{DD25D3DD-0D1B-8D4A-A3E9-ED8FAE364F9D}">
      <dgm:prSet/>
      <dgm:spPr/>
      <dgm:t>
        <a:bodyPr/>
        <a:lstStyle/>
        <a:p>
          <a:endParaRPr lang="en-US"/>
        </a:p>
      </dgm:t>
    </dgm:pt>
    <dgm:pt modelId="{29F09F9F-B983-C549-80E6-94CD875C0846}" type="sibTrans" cxnId="{DD25D3DD-0D1B-8D4A-A3E9-ED8FAE364F9D}">
      <dgm:prSet/>
      <dgm:spPr/>
      <dgm:t>
        <a:bodyPr/>
        <a:lstStyle/>
        <a:p>
          <a:endParaRPr lang="en-US"/>
        </a:p>
      </dgm:t>
    </dgm:pt>
    <dgm:pt modelId="{6DAD8C5A-E22C-471F-AF89-B1F079F21BA7}" type="pres">
      <dgm:prSet presAssocID="{56A80454-C4A8-4FF4-9912-443E8FCD58F0}" presName="linearFlow" presStyleCnt="0">
        <dgm:presLayoutVars>
          <dgm:dir/>
          <dgm:animLvl val="lvl"/>
          <dgm:resizeHandles val="exact"/>
        </dgm:presLayoutVars>
      </dgm:prSet>
      <dgm:spPr/>
      <dgm:t>
        <a:bodyPr/>
        <a:lstStyle/>
        <a:p>
          <a:endParaRPr lang="en-US"/>
        </a:p>
      </dgm:t>
    </dgm:pt>
    <dgm:pt modelId="{9BA92362-2A63-4D76-A7C7-E5AD50F500E0}" type="pres">
      <dgm:prSet presAssocID="{9675A8E4-0DEF-4C71-8257-1B8397767B3B}" presName="composite" presStyleCnt="0"/>
      <dgm:spPr/>
    </dgm:pt>
    <dgm:pt modelId="{0CB69172-F737-482A-B596-FF3A0D72CE6C}" type="pres">
      <dgm:prSet presAssocID="{9675A8E4-0DEF-4C71-8257-1B8397767B3B}" presName="parentText" presStyleLbl="alignNode1" presStyleIdx="0" presStyleCnt="3" custScaleX="102450" custLinFactNeighborX="13210" custLinFactNeighborY="-15912">
        <dgm:presLayoutVars>
          <dgm:chMax val="1"/>
          <dgm:bulletEnabled val="1"/>
        </dgm:presLayoutVars>
      </dgm:prSet>
      <dgm:spPr/>
      <dgm:t>
        <a:bodyPr/>
        <a:lstStyle/>
        <a:p>
          <a:endParaRPr lang="en-US"/>
        </a:p>
      </dgm:t>
    </dgm:pt>
    <dgm:pt modelId="{EE126658-4F7E-4545-960A-82AED0B16E49}" type="pres">
      <dgm:prSet presAssocID="{9675A8E4-0DEF-4C71-8257-1B8397767B3B}" presName="descendantText" presStyleLbl="alignAcc1" presStyleIdx="0" presStyleCnt="3" custScaleX="95786" custScaleY="167110" custLinFactNeighborY="5791">
        <dgm:presLayoutVars>
          <dgm:bulletEnabled val="1"/>
        </dgm:presLayoutVars>
      </dgm:prSet>
      <dgm:spPr/>
      <dgm:t>
        <a:bodyPr/>
        <a:lstStyle/>
        <a:p>
          <a:endParaRPr lang="tr-TR"/>
        </a:p>
      </dgm:t>
    </dgm:pt>
    <dgm:pt modelId="{8468F74A-1109-4AE1-B2EA-CF488CDAAA1B}" type="pres">
      <dgm:prSet presAssocID="{CB1291C0-C7D6-4DB0-91A9-FB1480278BDA}" presName="sp" presStyleCnt="0"/>
      <dgm:spPr/>
    </dgm:pt>
    <dgm:pt modelId="{5F7D29F2-3155-44DA-9894-5D1F0D88089A}" type="pres">
      <dgm:prSet presAssocID="{60DC6972-7A75-4965-9D60-C6E4D03B2181}" presName="composite" presStyleCnt="0"/>
      <dgm:spPr/>
    </dgm:pt>
    <dgm:pt modelId="{22062729-FC3E-4CF9-A083-B9EBA465A0EB}" type="pres">
      <dgm:prSet presAssocID="{60DC6972-7A75-4965-9D60-C6E4D03B2181}" presName="parentText" presStyleLbl="alignNode1" presStyleIdx="1" presStyleCnt="3" custScaleX="102450" custLinFactNeighborX="11889" custLinFactNeighborY="4144">
        <dgm:presLayoutVars>
          <dgm:chMax val="1"/>
          <dgm:bulletEnabled val="1"/>
        </dgm:presLayoutVars>
      </dgm:prSet>
      <dgm:spPr/>
      <dgm:t>
        <a:bodyPr/>
        <a:lstStyle/>
        <a:p>
          <a:endParaRPr lang="en-US"/>
        </a:p>
      </dgm:t>
    </dgm:pt>
    <dgm:pt modelId="{F3137FCB-C1D3-4042-8838-D7FE9FC4EBE4}" type="pres">
      <dgm:prSet presAssocID="{60DC6972-7A75-4965-9D60-C6E4D03B2181}" presName="descendantText" presStyleLbl="alignAcc1" presStyleIdx="1" presStyleCnt="3" custScaleX="95870" custLinFactNeighborX="-104" custLinFactNeighborY="13649">
        <dgm:presLayoutVars>
          <dgm:bulletEnabled val="1"/>
        </dgm:presLayoutVars>
      </dgm:prSet>
      <dgm:spPr/>
      <dgm:t>
        <a:bodyPr/>
        <a:lstStyle/>
        <a:p>
          <a:endParaRPr lang="tr-TR"/>
        </a:p>
      </dgm:t>
    </dgm:pt>
    <dgm:pt modelId="{5D955900-8FE5-42F7-8CA4-D1ED0C8DE9D7}" type="pres">
      <dgm:prSet presAssocID="{7D55E97C-0A96-4D2A-B41C-28E88ABB6EA9}" presName="sp" presStyleCnt="0"/>
      <dgm:spPr/>
    </dgm:pt>
    <dgm:pt modelId="{7A4D5FB9-14F4-4C50-9C79-6E61C9DA7082}" type="pres">
      <dgm:prSet presAssocID="{3B8F0505-9FF5-48E6-B8EF-F5A1605794D8}" presName="composite" presStyleCnt="0"/>
      <dgm:spPr/>
    </dgm:pt>
    <dgm:pt modelId="{1A4C678B-EA56-4D9A-93B2-07F8907953AA}" type="pres">
      <dgm:prSet presAssocID="{3B8F0505-9FF5-48E6-B8EF-F5A1605794D8}" presName="parentText" presStyleLbl="alignNode1" presStyleIdx="2" presStyleCnt="3" custScaleX="102450" custLinFactNeighborX="11910" custLinFactNeighborY="1114">
        <dgm:presLayoutVars>
          <dgm:chMax val="1"/>
          <dgm:bulletEnabled val="1"/>
        </dgm:presLayoutVars>
      </dgm:prSet>
      <dgm:spPr/>
      <dgm:t>
        <a:bodyPr/>
        <a:lstStyle/>
        <a:p>
          <a:endParaRPr lang="en-US"/>
        </a:p>
      </dgm:t>
    </dgm:pt>
    <dgm:pt modelId="{855F81CD-01C0-4CE9-82D8-E5AACDCF1C62}" type="pres">
      <dgm:prSet presAssocID="{3B8F0505-9FF5-48E6-B8EF-F5A1605794D8}" presName="descendantText" presStyleLbl="alignAcc1" presStyleIdx="2" presStyleCnt="3" custScaleX="95593" custLinFactNeighborY="1636">
        <dgm:presLayoutVars>
          <dgm:bulletEnabled val="1"/>
        </dgm:presLayoutVars>
      </dgm:prSet>
      <dgm:spPr/>
      <dgm:t>
        <a:bodyPr/>
        <a:lstStyle/>
        <a:p>
          <a:endParaRPr lang="tr-TR"/>
        </a:p>
      </dgm:t>
    </dgm:pt>
  </dgm:ptLst>
  <dgm:cxnLst>
    <dgm:cxn modelId="{6E1CE33D-4EB1-4C33-96D8-20CB3EE75844}" srcId="{56A80454-C4A8-4FF4-9912-443E8FCD58F0}" destId="{3B8F0505-9FF5-48E6-B8EF-F5A1605794D8}" srcOrd="2" destOrd="0" parTransId="{5918AA16-406B-459A-8912-D9D9D128735F}" sibTransId="{8168F790-DAB9-4E2A-8E8A-FCAB8A60A115}"/>
    <dgm:cxn modelId="{BB19C399-E044-4FDC-B33A-89E73F560319}" srcId="{60DC6972-7A75-4965-9D60-C6E4D03B2181}" destId="{A43AD6CE-A4DF-4ED6-B131-3628FAC78DE5}" srcOrd="0" destOrd="0" parTransId="{4032FFC0-B095-41E2-AA3D-F0FD18637569}" sibTransId="{5387214F-D57E-49E6-B2CF-849DEB4E9C09}"/>
    <dgm:cxn modelId="{625AF8BF-784B-6749-95FB-628CFEDFC017}" type="presOf" srcId="{17E582C3-1FD0-4301-A00F-5662F9FEA2C8}" destId="{EE126658-4F7E-4545-960A-82AED0B16E49}" srcOrd="0" destOrd="0" presId="urn:microsoft.com/office/officeart/2005/8/layout/chevron2"/>
    <dgm:cxn modelId="{0BE6B7B8-3280-3D43-B27D-15AC95914B28}" srcId="{9675A8E4-0DEF-4C71-8257-1B8397767B3B}" destId="{6572AC11-7855-1248-82C4-B35664A324C2}" srcOrd="3" destOrd="0" parTransId="{7123ADA0-4FCF-CB40-A408-81F4429D329D}" sibTransId="{7EC1D515-0D67-0149-90A3-A22551960941}"/>
    <dgm:cxn modelId="{63A511D6-5B78-B846-86C8-C59DE259FB29}" type="presOf" srcId="{60DC6972-7A75-4965-9D60-C6E4D03B2181}" destId="{22062729-FC3E-4CF9-A083-B9EBA465A0EB}" srcOrd="0" destOrd="0" presId="urn:microsoft.com/office/officeart/2005/8/layout/chevron2"/>
    <dgm:cxn modelId="{F8362C8E-2F2A-3B4B-BF82-D3F568A63F75}" type="presOf" srcId="{3B8F0505-9FF5-48E6-B8EF-F5A1605794D8}" destId="{1A4C678B-EA56-4D9A-93B2-07F8907953AA}" srcOrd="0" destOrd="0" presId="urn:microsoft.com/office/officeart/2005/8/layout/chevron2"/>
    <dgm:cxn modelId="{1FDDAAE5-9B5A-45D7-98B4-8B17B126E72C}" srcId="{9675A8E4-0DEF-4C71-8257-1B8397767B3B}" destId="{17E582C3-1FD0-4301-A00F-5662F9FEA2C8}" srcOrd="0" destOrd="0" parTransId="{59AAC132-2266-4509-87A0-D315C8A32ADD}" sibTransId="{E8180358-7423-4382-92C2-366101B51703}"/>
    <dgm:cxn modelId="{4AB9D4C8-6814-4C36-9E99-F4190D85756D}" srcId="{60DC6972-7A75-4965-9D60-C6E4D03B2181}" destId="{ACBC1C23-A3BC-4891-9D2B-A6DF908E7DEC}" srcOrd="1" destOrd="0" parTransId="{335E7E89-C947-4CF5-BED4-E3A545013E65}" sibTransId="{9935ADDE-7440-46EA-9145-DF99B72DDCC0}"/>
    <dgm:cxn modelId="{2C2C21A7-CF43-5C44-847C-78C9FE637FFA}" srcId="{9675A8E4-0DEF-4C71-8257-1B8397767B3B}" destId="{B14D0376-A493-EE4E-85C8-11524540A9A0}" srcOrd="1" destOrd="0" parTransId="{61FA4E0E-834C-6A41-918B-171E271E8AA5}" sibTransId="{C4BA9FA3-5445-E84C-A22E-6D33C80C7C66}"/>
    <dgm:cxn modelId="{F34933AF-6CEA-774F-90AA-9578262EA05A}" type="presOf" srcId="{77B35D0D-C1B0-4ED0-B1C7-AD75CCCFCD35}" destId="{855F81CD-01C0-4CE9-82D8-E5AACDCF1C62}" srcOrd="0" destOrd="0" presId="urn:microsoft.com/office/officeart/2005/8/layout/chevron2"/>
    <dgm:cxn modelId="{35591652-F78C-F340-919E-519DC1ED6AB3}" type="presOf" srcId="{FEA565FF-78EF-D04C-A4AD-32118FAA947F}" destId="{855F81CD-01C0-4CE9-82D8-E5AACDCF1C62}" srcOrd="0" destOrd="2" presId="urn:microsoft.com/office/officeart/2005/8/layout/chevron2"/>
    <dgm:cxn modelId="{CF1B00B9-B17A-B343-9A99-37B298AE5C9A}" type="presOf" srcId="{C93539F9-0CA1-D64C-8EAF-736FD3C3EC84}" destId="{855F81CD-01C0-4CE9-82D8-E5AACDCF1C62}" srcOrd="0" destOrd="1" presId="urn:microsoft.com/office/officeart/2005/8/layout/chevron2"/>
    <dgm:cxn modelId="{13C687F8-AB45-4C58-B2B4-A6FCC251C020}" srcId="{56A80454-C4A8-4FF4-9912-443E8FCD58F0}" destId="{9675A8E4-0DEF-4C71-8257-1B8397767B3B}" srcOrd="0" destOrd="0" parTransId="{976CDB3E-E86C-47DC-AC10-4F17C1067B89}" sibTransId="{CB1291C0-C7D6-4DB0-91A9-FB1480278BDA}"/>
    <dgm:cxn modelId="{DE606C78-A6A6-4343-B2EB-C87BA17687FC}" srcId="{3B8F0505-9FF5-48E6-B8EF-F5A1605794D8}" destId="{FEA565FF-78EF-D04C-A4AD-32118FAA947F}" srcOrd="2" destOrd="0" parTransId="{AD7D3855-3432-BE4F-A17D-6DDEA578B893}" sibTransId="{1D6A197B-D85E-0245-A496-3891571ABB93}"/>
    <dgm:cxn modelId="{6DC22B9C-D2C9-C441-AA57-83015547D888}" srcId="{9675A8E4-0DEF-4C71-8257-1B8397767B3B}" destId="{EBDFF911-5553-A843-B04D-C32579DDE59A}" srcOrd="4" destOrd="0" parTransId="{71EC5BD1-F442-AC4A-9A5C-C256EB1ADFCA}" sibTransId="{424B2AB6-CB9A-F34D-BA16-891D033C67D6}"/>
    <dgm:cxn modelId="{E89EC3AA-56A7-FC4C-BEA3-58DAC2457A13}" type="presOf" srcId="{CF2DBFA8-A50F-0E47-B6D4-B0AEBE064D98}" destId="{EE126658-4F7E-4545-960A-82AED0B16E49}" srcOrd="0" destOrd="2" presId="urn:microsoft.com/office/officeart/2005/8/layout/chevron2"/>
    <dgm:cxn modelId="{3E5565CD-DB4B-D648-A039-033762ACF45C}" type="presOf" srcId="{ACBC1C23-A3BC-4891-9D2B-A6DF908E7DEC}" destId="{F3137FCB-C1D3-4042-8838-D7FE9FC4EBE4}" srcOrd="0" destOrd="1" presId="urn:microsoft.com/office/officeart/2005/8/layout/chevron2"/>
    <dgm:cxn modelId="{2B8AF75B-4D41-C248-9577-DE960F3E0CA1}" type="presOf" srcId="{EBDFF911-5553-A843-B04D-C32579DDE59A}" destId="{EE126658-4F7E-4545-960A-82AED0B16E49}" srcOrd="0" destOrd="4" presId="urn:microsoft.com/office/officeart/2005/8/layout/chevron2"/>
    <dgm:cxn modelId="{76815B9F-188D-2046-92CD-347DD0926F71}" type="presOf" srcId="{A692F3E6-ACC9-1241-A2AC-9CBBB20EB02E}" destId="{EE126658-4F7E-4545-960A-82AED0B16E49}" srcOrd="0" destOrd="5" presId="urn:microsoft.com/office/officeart/2005/8/layout/chevron2"/>
    <dgm:cxn modelId="{45E2BE62-C979-8C40-B2E8-2947C9BD84A8}" srcId="{9675A8E4-0DEF-4C71-8257-1B8397767B3B}" destId="{CF2DBFA8-A50F-0E47-B6D4-B0AEBE064D98}" srcOrd="2" destOrd="0" parTransId="{44CE63CC-F0C1-B24E-A472-1BCC14286682}" sibTransId="{49AC556A-FFA5-5B40-8156-DA20B53950BB}"/>
    <dgm:cxn modelId="{E09A9450-7123-CB4B-8F5A-4CDEA793EA26}" type="presOf" srcId="{6572AC11-7855-1248-82C4-B35664A324C2}" destId="{EE126658-4F7E-4545-960A-82AED0B16E49}" srcOrd="0" destOrd="3" presId="urn:microsoft.com/office/officeart/2005/8/layout/chevron2"/>
    <dgm:cxn modelId="{DD25D3DD-0D1B-8D4A-A3E9-ED8FAE364F9D}" srcId="{9675A8E4-0DEF-4C71-8257-1B8397767B3B}" destId="{A692F3E6-ACC9-1241-A2AC-9CBBB20EB02E}" srcOrd="5" destOrd="0" parTransId="{8BBC29C3-7902-0141-B3F7-CE593DF5E721}" sibTransId="{29F09F9F-B983-C549-80E6-94CD875C0846}"/>
    <dgm:cxn modelId="{48653D15-74D0-9348-BE8D-223503B71940}" srcId="{60DC6972-7A75-4965-9D60-C6E4D03B2181}" destId="{F37A1F61-1212-A14F-A1F2-0472F4782B4C}" srcOrd="2" destOrd="0" parTransId="{4D5CE08B-4590-1043-86C7-C8406FB0D242}" sibTransId="{CFAEFAAE-7C9C-4642-8AE3-6FB534E684BB}"/>
    <dgm:cxn modelId="{C5A75346-12A9-1E43-81D9-481DB67CAFA2}" type="presOf" srcId="{9675A8E4-0DEF-4C71-8257-1B8397767B3B}" destId="{0CB69172-F737-482A-B596-FF3A0D72CE6C}" srcOrd="0" destOrd="0" presId="urn:microsoft.com/office/officeart/2005/8/layout/chevron2"/>
    <dgm:cxn modelId="{EFA21FED-2807-4E42-87EE-1E68E6F1ECE9}" type="presOf" srcId="{B14D0376-A493-EE4E-85C8-11524540A9A0}" destId="{EE126658-4F7E-4545-960A-82AED0B16E49}" srcOrd="0" destOrd="1" presId="urn:microsoft.com/office/officeart/2005/8/layout/chevron2"/>
    <dgm:cxn modelId="{144848DD-64B1-420D-B82B-4315DFAB0BA0}" srcId="{56A80454-C4A8-4FF4-9912-443E8FCD58F0}" destId="{60DC6972-7A75-4965-9D60-C6E4D03B2181}" srcOrd="1" destOrd="0" parTransId="{E9CDC7BB-9D23-4A31-8DDC-5921B96991FB}" sibTransId="{7D55E97C-0A96-4D2A-B41C-28E88ABB6EA9}"/>
    <dgm:cxn modelId="{79730DB4-9E5A-440C-84BD-5E9EDF510DCB}" srcId="{3B8F0505-9FF5-48E6-B8EF-F5A1605794D8}" destId="{77B35D0D-C1B0-4ED0-B1C7-AD75CCCFCD35}" srcOrd="0" destOrd="0" parTransId="{9AC68631-D81B-4BEE-8667-EEF0EB9EE3E3}" sibTransId="{D99C31CE-18A4-40BC-97C5-8BE2428B36C3}"/>
    <dgm:cxn modelId="{620B6345-D38D-CF44-9032-DFD4D6FDB816}" type="presOf" srcId="{F37A1F61-1212-A14F-A1F2-0472F4782B4C}" destId="{F3137FCB-C1D3-4042-8838-D7FE9FC4EBE4}" srcOrd="0" destOrd="2" presId="urn:microsoft.com/office/officeart/2005/8/layout/chevron2"/>
    <dgm:cxn modelId="{FE7B3C3C-1998-2F47-A289-563578C6755C}" type="presOf" srcId="{A43AD6CE-A4DF-4ED6-B131-3628FAC78DE5}" destId="{F3137FCB-C1D3-4042-8838-D7FE9FC4EBE4}" srcOrd="0" destOrd="0" presId="urn:microsoft.com/office/officeart/2005/8/layout/chevron2"/>
    <dgm:cxn modelId="{3A20546D-1428-3743-8A28-25BE720B1110}" type="presOf" srcId="{56A80454-C4A8-4FF4-9912-443E8FCD58F0}" destId="{6DAD8C5A-E22C-471F-AF89-B1F079F21BA7}" srcOrd="0" destOrd="0" presId="urn:microsoft.com/office/officeart/2005/8/layout/chevron2"/>
    <dgm:cxn modelId="{926FFEC7-ABCA-3447-9BEC-8D22C4FAC987}" srcId="{3B8F0505-9FF5-48E6-B8EF-F5A1605794D8}" destId="{C93539F9-0CA1-D64C-8EAF-736FD3C3EC84}" srcOrd="1" destOrd="0" parTransId="{B0F6C696-2070-0442-BA88-2D3A4F541CAA}" sibTransId="{535DFD4C-65EC-5747-A2AD-0674B0FE70B4}"/>
    <dgm:cxn modelId="{81E4CE07-82E9-8C42-B6C5-B3465FA22BAC}" type="presParOf" srcId="{6DAD8C5A-E22C-471F-AF89-B1F079F21BA7}" destId="{9BA92362-2A63-4D76-A7C7-E5AD50F500E0}" srcOrd="0" destOrd="0" presId="urn:microsoft.com/office/officeart/2005/8/layout/chevron2"/>
    <dgm:cxn modelId="{EE6DBB26-54AB-B84C-85E8-75ABAFA68D42}" type="presParOf" srcId="{9BA92362-2A63-4D76-A7C7-E5AD50F500E0}" destId="{0CB69172-F737-482A-B596-FF3A0D72CE6C}" srcOrd="0" destOrd="0" presId="urn:microsoft.com/office/officeart/2005/8/layout/chevron2"/>
    <dgm:cxn modelId="{998811CD-8646-A54F-B92F-7C2F0F03DB33}" type="presParOf" srcId="{9BA92362-2A63-4D76-A7C7-E5AD50F500E0}" destId="{EE126658-4F7E-4545-960A-82AED0B16E49}" srcOrd="1" destOrd="0" presId="urn:microsoft.com/office/officeart/2005/8/layout/chevron2"/>
    <dgm:cxn modelId="{6EF568DF-84C2-B74C-BD8A-811DF52CFB1D}" type="presParOf" srcId="{6DAD8C5A-E22C-471F-AF89-B1F079F21BA7}" destId="{8468F74A-1109-4AE1-B2EA-CF488CDAAA1B}" srcOrd="1" destOrd="0" presId="urn:microsoft.com/office/officeart/2005/8/layout/chevron2"/>
    <dgm:cxn modelId="{90AC9CC7-C402-9C40-90E0-D32072E9C5D6}" type="presParOf" srcId="{6DAD8C5A-E22C-471F-AF89-B1F079F21BA7}" destId="{5F7D29F2-3155-44DA-9894-5D1F0D88089A}" srcOrd="2" destOrd="0" presId="urn:microsoft.com/office/officeart/2005/8/layout/chevron2"/>
    <dgm:cxn modelId="{634EFE97-F078-4D4E-810D-2CDA6AE00FCC}" type="presParOf" srcId="{5F7D29F2-3155-44DA-9894-5D1F0D88089A}" destId="{22062729-FC3E-4CF9-A083-B9EBA465A0EB}" srcOrd="0" destOrd="0" presId="urn:microsoft.com/office/officeart/2005/8/layout/chevron2"/>
    <dgm:cxn modelId="{2B480D31-D5AC-8549-81E6-050D5DC0196E}" type="presParOf" srcId="{5F7D29F2-3155-44DA-9894-5D1F0D88089A}" destId="{F3137FCB-C1D3-4042-8838-D7FE9FC4EBE4}" srcOrd="1" destOrd="0" presId="urn:microsoft.com/office/officeart/2005/8/layout/chevron2"/>
    <dgm:cxn modelId="{2727EDB7-FD4E-D74C-A27C-5C98A8615AEF}" type="presParOf" srcId="{6DAD8C5A-E22C-471F-AF89-B1F079F21BA7}" destId="{5D955900-8FE5-42F7-8CA4-D1ED0C8DE9D7}" srcOrd="3" destOrd="0" presId="urn:microsoft.com/office/officeart/2005/8/layout/chevron2"/>
    <dgm:cxn modelId="{C060A491-73CB-7346-B2E1-A6FEC39B355C}" type="presParOf" srcId="{6DAD8C5A-E22C-471F-AF89-B1F079F21BA7}" destId="{7A4D5FB9-14F4-4C50-9C79-6E61C9DA7082}" srcOrd="4" destOrd="0" presId="urn:microsoft.com/office/officeart/2005/8/layout/chevron2"/>
    <dgm:cxn modelId="{A2EA5967-8299-AE43-91CE-24AEE8B15056}" type="presParOf" srcId="{7A4D5FB9-14F4-4C50-9C79-6E61C9DA7082}" destId="{1A4C678B-EA56-4D9A-93B2-07F8907953AA}" srcOrd="0" destOrd="0" presId="urn:microsoft.com/office/officeart/2005/8/layout/chevron2"/>
    <dgm:cxn modelId="{48890B9E-2905-954B-845A-0A4A73ECEA62}" type="presParOf" srcId="{7A4D5FB9-14F4-4C50-9C79-6E61C9DA7082}" destId="{855F81CD-01C0-4CE9-82D8-E5AACDCF1C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A6CA-426F-E841-A0E3-DF68E9E4AB97}">
      <dsp:nvSpPr>
        <dsp:cNvPr id="0" name=""/>
        <dsp:cNvSpPr/>
      </dsp:nvSpPr>
      <dsp:spPr>
        <a:xfrm rot="16200000">
          <a:off x="576063" y="-576063"/>
          <a:ext cx="1440160" cy="2592288"/>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Giden</a:t>
          </a:r>
          <a:r>
            <a:rPr lang="en-US" sz="2000" kern="1200" dirty="0" smtClean="0"/>
            <a:t> e-</a:t>
          </a:r>
          <a:r>
            <a:rPr lang="en-US" sz="2000" kern="1200" dirty="0" err="1" smtClean="0"/>
            <a:t>Fatura</a:t>
          </a:r>
          <a:endParaRPr lang="en-US" sz="2000" kern="1200" dirty="0"/>
        </a:p>
      </dsp:txBody>
      <dsp:txXfrm rot="5400000">
        <a:off x="-1" y="1"/>
        <a:ext cx="2592288" cy="1080120"/>
      </dsp:txXfrm>
    </dsp:sp>
    <dsp:sp modelId="{230266E6-9523-824B-BCA7-50183FB73903}">
      <dsp:nvSpPr>
        <dsp:cNvPr id="0" name=""/>
        <dsp:cNvSpPr/>
      </dsp:nvSpPr>
      <dsp:spPr>
        <a:xfrm>
          <a:off x="2592288" y="0"/>
          <a:ext cx="2592288" cy="1440160"/>
        </a:xfrm>
        <a:prstGeom prst="round1Rect">
          <a:avLst/>
        </a:prstGeom>
        <a:solidFill>
          <a:schemeClr val="tx1">
            <a:lumMod val="50000"/>
            <a:lumOff val="50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Kağıt</a:t>
          </a:r>
          <a:r>
            <a:rPr lang="en-US" sz="2000" kern="1200" dirty="0" smtClean="0"/>
            <a:t> </a:t>
          </a:r>
          <a:r>
            <a:rPr lang="en-US" sz="2000" kern="1200" dirty="0" err="1" smtClean="0"/>
            <a:t>Fatura</a:t>
          </a:r>
          <a:endParaRPr lang="en-US" sz="2000" kern="1200" dirty="0"/>
        </a:p>
      </dsp:txBody>
      <dsp:txXfrm>
        <a:off x="2592288" y="0"/>
        <a:ext cx="2592288" cy="1080120"/>
      </dsp:txXfrm>
    </dsp:sp>
    <dsp:sp modelId="{4F319594-C162-C944-80A9-137111C2DB22}">
      <dsp:nvSpPr>
        <dsp:cNvPr id="0" name=""/>
        <dsp:cNvSpPr/>
      </dsp:nvSpPr>
      <dsp:spPr>
        <a:xfrm rot="10800000">
          <a:off x="0" y="1440160"/>
          <a:ext cx="2592288" cy="144016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Gelen</a:t>
          </a:r>
          <a:r>
            <a:rPr lang="en-US" sz="2000" kern="1200" dirty="0" smtClean="0"/>
            <a:t> e-</a:t>
          </a:r>
          <a:r>
            <a:rPr lang="en-US" sz="2000" kern="1200" dirty="0" err="1" smtClean="0"/>
            <a:t>Fatura</a:t>
          </a:r>
          <a:endParaRPr lang="en-US" sz="2000" kern="1200" dirty="0"/>
        </a:p>
      </dsp:txBody>
      <dsp:txXfrm rot="10800000">
        <a:off x="0" y="1800200"/>
        <a:ext cx="2592288" cy="1080120"/>
      </dsp:txXfrm>
    </dsp:sp>
    <dsp:sp modelId="{E6B8FD80-7FDF-CB49-BE91-BFF69C68ED25}">
      <dsp:nvSpPr>
        <dsp:cNvPr id="0" name=""/>
        <dsp:cNvSpPr/>
      </dsp:nvSpPr>
      <dsp:spPr>
        <a:xfrm rot="5400000">
          <a:off x="3168351" y="864096"/>
          <a:ext cx="1440160" cy="2592288"/>
        </a:xfrm>
        <a:prstGeom prst="round1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Müşteri</a:t>
          </a:r>
          <a:r>
            <a:rPr lang="en-US" sz="2000" kern="1200" dirty="0" smtClean="0"/>
            <a:t> </a:t>
          </a:r>
          <a:r>
            <a:rPr lang="en-US" sz="2000" kern="1200" dirty="0" err="1" smtClean="0"/>
            <a:t>Yönetimi</a:t>
          </a:r>
          <a:endParaRPr lang="en-US" sz="2000" kern="1200" dirty="0"/>
        </a:p>
      </dsp:txBody>
      <dsp:txXfrm rot="-5400000">
        <a:off x="2592287" y="1800200"/>
        <a:ext cx="2592288" cy="1080120"/>
      </dsp:txXfrm>
    </dsp:sp>
    <dsp:sp modelId="{01828C25-B8B6-4A49-AAE8-A0187BCFA3FB}">
      <dsp:nvSpPr>
        <dsp:cNvPr id="0" name=""/>
        <dsp:cNvSpPr/>
      </dsp:nvSpPr>
      <dsp:spPr>
        <a:xfrm>
          <a:off x="1814601" y="1080120"/>
          <a:ext cx="1555372" cy="720080"/>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a:t>
          </a:r>
          <a:r>
            <a:rPr lang="en-US" sz="1800" b="1" kern="1200" dirty="0" err="1" smtClean="0"/>
            <a:t>fatura</a:t>
          </a:r>
          <a:r>
            <a:rPr lang="en-US" sz="1800" b="1" kern="1200" dirty="0" smtClean="0"/>
            <a:t> </a:t>
          </a:r>
          <a:r>
            <a:rPr lang="en-US" sz="1800" b="1" kern="1200" dirty="0" err="1" smtClean="0"/>
            <a:t>Platformu</a:t>
          </a:r>
          <a:endParaRPr lang="en-US" sz="1800" b="1" kern="1200" dirty="0"/>
        </a:p>
      </dsp:txBody>
      <dsp:txXfrm>
        <a:off x="1849752" y="1115271"/>
        <a:ext cx="1485070" cy="64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8DF32-F804-9744-834A-B94C2541488F}">
      <dsp:nvSpPr>
        <dsp:cNvPr id="0" name=""/>
        <dsp:cNvSpPr/>
      </dsp:nvSpPr>
      <dsp:spPr>
        <a:xfrm rot="5400000">
          <a:off x="3898092" y="-1311984"/>
          <a:ext cx="1989578" cy="462927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latin typeface="Tahoma" panose="020B0604030504040204" pitchFamily="34" charset="0"/>
              <a:ea typeface="Tahoma" panose="020B0604030504040204" pitchFamily="34" charset="0"/>
              <a:cs typeface="Tahoma" panose="020B0604030504040204" pitchFamily="34" charset="0"/>
            </a:rPr>
            <a:t>XML</a:t>
          </a:r>
          <a:r>
            <a:rPr lang="en-US" sz="1500" kern="1200" dirty="0" smtClean="0">
              <a:latin typeface="Tahoma" panose="020B0604030504040204" pitchFamily="34" charset="0"/>
              <a:ea typeface="Tahoma" panose="020B0604030504040204" pitchFamily="34" charset="0"/>
              <a:cs typeface="Tahoma" panose="020B0604030504040204" pitchFamily="34" charset="0"/>
            </a:rPr>
            <a:t> Upload</a:t>
          </a:r>
          <a:endParaRPr lang="en-US" sz="1500" b="1"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b="1" kern="1200" dirty="0" err="1" smtClean="0">
              <a:latin typeface="Tahoma" panose="020B0604030504040204" pitchFamily="34" charset="0"/>
              <a:ea typeface="Tahoma" panose="020B0604030504040204" pitchFamily="34" charset="0"/>
              <a:cs typeface="Tahoma" panose="020B0604030504040204" pitchFamily="34" charset="0"/>
            </a:rPr>
            <a:t>Onay</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b="1" kern="1200" dirty="0" err="1" smtClean="0">
              <a:latin typeface="Tahoma" panose="020B0604030504040204" pitchFamily="34" charset="0"/>
              <a:ea typeface="Tahoma" panose="020B0604030504040204" pitchFamily="34" charset="0"/>
              <a:cs typeface="Tahoma" panose="020B0604030504040204" pitchFamily="34" charset="0"/>
            </a:rPr>
            <a:t>Süreci</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smtClean="0">
              <a:latin typeface="Tahoma" panose="020B0604030504040204" pitchFamily="34" charset="0"/>
              <a:ea typeface="Tahoma" panose="020B0604030504040204" pitchFamily="34" charset="0"/>
              <a:cs typeface="Tahoma" panose="020B0604030504040204" pitchFamily="34" charset="0"/>
            </a:rPr>
            <a:t>Mobil </a:t>
          </a:r>
          <a:r>
            <a:rPr lang="en-US" sz="1500" kern="1200" dirty="0" err="1" smtClean="0">
              <a:latin typeface="Tahoma" panose="020B0604030504040204" pitchFamily="34" charset="0"/>
              <a:ea typeface="Tahoma" panose="020B0604030504040204" pitchFamily="34" charset="0"/>
              <a:cs typeface="Tahoma" panose="020B0604030504040204" pitchFamily="34" charset="0"/>
            </a:rPr>
            <a:t>ve</a:t>
          </a:r>
          <a:r>
            <a:rPr lang="en-US" sz="1500" kern="1200" dirty="0" smtClean="0">
              <a:latin typeface="Tahoma" panose="020B0604030504040204" pitchFamily="34" charset="0"/>
              <a:ea typeface="Tahoma" panose="020B0604030504040204" pitchFamily="34" charset="0"/>
              <a:cs typeface="Tahoma" panose="020B0604030504040204" pitchFamily="34" charset="0"/>
            </a:rPr>
            <a:t> Desktop)</a:t>
          </a:r>
          <a:endParaRPr lang="en-US" sz="1500" b="1"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kern="1200" dirty="0" err="1" smtClean="0">
              <a:latin typeface="Tahoma" panose="020B0604030504040204" pitchFamily="34" charset="0"/>
              <a:ea typeface="Tahoma" panose="020B0604030504040204" pitchFamily="34" charset="0"/>
              <a:cs typeface="Tahoma" panose="020B0604030504040204" pitchFamily="34" charset="0"/>
            </a:rPr>
            <a:t>Kurumsal</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Mühürleme</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ve</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b="1" kern="1200" dirty="0" smtClean="0">
              <a:latin typeface="Tahoma" panose="020B0604030504040204" pitchFamily="34" charset="0"/>
              <a:ea typeface="Tahoma" panose="020B0604030504040204" pitchFamily="34" charset="0"/>
              <a:cs typeface="Tahoma" panose="020B0604030504040204" pitchFamily="34" charset="0"/>
            </a:rPr>
            <a:t>Fatura ID</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verme</a:t>
          </a:r>
          <a:endParaRPr lang="en-US" sz="15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b="1" kern="1200" dirty="0" smtClean="0">
              <a:latin typeface="Tahoma" panose="020B0604030504040204" pitchFamily="34" charset="0"/>
              <a:ea typeface="Tahoma" panose="020B0604030504040204" pitchFamily="34" charset="0"/>
              <a:cs typeface="Tahoma" panose="020B0604030504040204" pitchFamily="34" charset="0"/>
            </a:rPr>
            <a:t>UBL-TR</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formatında</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GİB’na</a:t>
          </a:r>
          <a:r>
            <a:rPr lang="en-US" sz="1500" kern="1200" dirty="0" smtClean="0">
              <a:latin typeface="Tahoma" panose="020B0604030504040204" pitchFamily="34" charset="0"/>
              <a:ea typeface="Tahoma" panose="020B0604030504040204" pitchFamily="34" charset="0"/>
              <a:cs typeface="Tahoma" panose="020B0604030504040204" pitchFamily="34" charset="0"/>
            </a:rPr>
            <a:t> transfer</a:t>
          </a:r>
          <a:endParaRPr lang="en-US" sz="15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b="1" kern="1200" dirty="0" err="1" smtClean="0">
              <a:latin typeface="Tahoma" panose="020B0604030504040204" pitchFamily="34" charset="0"/>
              <a:ea typeface="Tahoma" panose="020B0604030504040204" pitchFamily="34" charset="0"/>
              <a:cs typeface="Tahoma" panose="020B0604030504040204" pitchFamily="34" charset="0"/>
            </a:rPr>
            <a:t>Mesaj</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b="1" kern="1200" dirty="0" err="1" smtClean="0">
              <a:latin typeface="Tahoma" panose="020B0604030504040204" pitchFamily="34" charset="0"/>
              <a:ea typeface="Tahoma" panose="020B0604030504040204" pitchFamily="34" charset="0"/>
              <a:cs typeface="Tahoma" panose="020B0604030504040204" pitchFamily="34" charset="0"/>
            </a:rPr>
            <a:t>Yönetimi</a:t>
          </a:r>
          <a:endParaRPr lang="en-US" sz="1500" b="1"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b="1" kern="1200" dirty="0" smtClean="0">
              <a:latin typeface="Tahoma" panose="020B0604030504040204" pitchFamily="34" charset="0"/>
              <a:ea typeface="Tahoma" panose="020B0604030504040204" pitchFamily="34" charset="0"/>
              <a:cs typeface="Tahoma" panose="020B0604030504040204" pitchFamily="34" charset="0"/>
            </a:rPr>
            <a:t>Fatura </a:t>
          </a:r>
          <a:r>
            <a:rPr lang="en-US" sz="1500" b="1" kern="1200" dirty="0" err="1" smtClean="0">
              <a:latin typeface="Tahoma" panose="020B0604030504040204" pitchFamily="34" charset="0"/>
              <a:ea typeface="Tahoma" panose="020B0604030504040204" pitchFamily="34" charset="0"/>
              <a:cs typeface="Tahoma" panose="020B0604030504040204" pitchFamily="34" charset="0"/>
            </a:rPr>
            <a:t>Ekleri</a:t>
          </a:r>
          <a:r>
            <a:rPr lang="en-US" sz="1500" b="1" kern="1200" dirty="0" smtClean="0">
              <a:latin typeface="Tahoma" panose="020B0604030504040204" pitchFamily="34" charset="0"/>
              <a:ea typeface="Tahoma" panose="020B0604030504040204" pitchFamily="34" charset="0"/>
              <a:cs typeface="Tahoma" panose="020B0604030504040204" pitchFamily="34" charset="0"/>
            </a:rPr>
            <a:t> PDF</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ile</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alıcıya</a:t>
          </a:r>
          <a:r>
            <a:rPr lang="en-US" sz="1500" kern="1200" dirty="0" smtClean="0">
              <a:latin typeface="Tahoma" panose="020B0604030504040204" pitchFamily="34" charset="0"/>
              <a:ea typeface="Tahoma" panose="020B0604030504040204" pitchFamily="34" charset="0"/>
              <a:cs typeface="Tahoma" panose="020B0604030504040204" pitchFamily="34" charset="0"/>
            </a:rPr>
            <a:t> e-mail</a:t>
          </a:r>
          <a:endParaRPr lang="en-US" sz="15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kern="1200" dirty="0" smtClean="0">
              <a:solidFill>
                <a:srgbClr val="FF0000"/>
              </a:solidFill>
              <a:latin typeface="Tahoma" panose="020B0604030504040204" pitchFamily="34" charset="0"/>
              <a:ea typeface="Tahoma" panose="020B0604030504040204" pitchFamily="34" charset="0"/>
              <a:cs typeface="Tahoma" panose="020B0604030504040204" pitchFamily="34" charset="0"/>
            </a:rPr>
            <a:t>BABS </a:t>
          </a:r>
          <a:r>
            <a:rPr lang="en-US" sz="1500" kern="1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mutabakat</a:t>
          </a:r>
          <a:endParaRPr lang="en-US" sz="1500"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dsp:txBody>
      <dsp:txXfrm rot="-5400000">
        <a:off x="2578243" y="104988"/>
        <a:ext cx="4532155" cy="1795332"/>
      </dsp:txXfrm>
    </dsp:sp>
    <dsp:sp modelId="{4DB7942B-5CA4-4346-95BF-ED90E0C85240}">
      <dsp:nvSpPr>
        <dsp:cNvPr id="0" name=""/>
        <dsp:cNvSpPr/>
      </dsp:nvSpPr>
      <dsp:spPr>
        <a:xfrm>
          <a:off x="341093" y="0"/>
          <a:ext cx="1961947" cy="2037249"/>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200" kern="1200" dirty="0" smtClean="0">
              <a:latin typeface="Tahoma" panose="020B0604030504040204" pitchFamily="34" charset="0"/>
              <a:ea typeface="Tahoma" panose="020B0604030504040204" pitchFamily="34" charset="0"/>
              <a:cs typeface="Tahoma" panose="020B0604030504040204" pitchFamily="34" charset="0"/>
            </a:rPr>
            <a:t>Giden</a:t>
          </a:r>
        </a:p>
        <a:p>
          <a:pPr lvl="0" algn="ctr" defTabSz="1066800">
            <a:lnSpc>
              <a:spcPct val="90000"/>
            </a:lnSpc>
            <a:spcBef>
              <a:spcPct val="0"/>
            </a:spcBef>
            <a:spcAft>
              <a:spcPct val="35000"/>
            </a:spcAft>
          </a:pPr>
          <a:r>
            <a:rPr lang="en-US" sz="2200" kern="1200" dirty="0" smtClean="0">
              <a:latin typeface="Tahoma" panose="020B0604030504040204" pitchFamily="34" charset="0"/>
              <a:ea typeface="Tahoma" panose="020B0604030504040204" pitchFamily="34" charset="0"/>
              <a:cs typeface="Tahoma" panose="020B0604030504040204" pitchFamily="34" charset="0"/>
            </a:rPr>
            <a:t>E-</a:t>
          </a:r>
          <a:r>
            <a:rPr lang="en-US" sz="2200" kern="1200" dirty="0" err="1" smtClean="0">
              <a:latin typeface="Tahoma" panose="020B0604030504040204" pitchFamily="34" charset="0"/>
              <a:ea typeface="Tahoma" panose="020B0604030504040204" pitchFamily="34" charset="0"/>
              <a:cs typeface="Tahoma" panose="020B0604030504040204" pitchFamily="34" charset="0"/>
            </a:rPr>
            <a:t>Fatura</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436867" y="95774"/>
        <a:ext cx="1770399" cy="1845701"/>
      </dsp:txXfrm>
    </dsp:sp>
    <dsp:sp modelId="{775C443E-E3CB-3348-BABD-46CE7592197C}">
      <dsp:nvSpPr>
        <dsp:cNvPr id="0" name=""/>
        <dsp:cNvSpPr/>
      </dsp:nvSpPr>
      <dsp:spPr>
        <a:xfrm rot="5400000">
          <a:off x="3976074" y="803225"/>
          <a:ext cx="1940553" cy="4700682"/>
        </a:xfrm>
        <a:prstGeom prst="round2SameRect">
          <a:avLst/>
        </a:prstGeom>
        <a:solidFill>
          <a:schemeClr val="bg1">
            <a:lumMod val="8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smtClean="0">
              <a:latin typeface="Tahoma" panose="020B0604030504040204" pitchFamily="34" charset="0"/>
              <a:ea typeface="Tahoma" panose="020B0604030504040204" pitchFamily="34" charset="0"/>
              <a:cs typeface="Tahoma" panose="020B0604030504040204" pitchFamily="34" charset="0"/>
            </a:rPr>
            <a:t>Mesaj</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b="1" kern="1200" dirty="0" err="1" smtClean="0">
              <a:latin typeface="Tahoma" panose="020B0604030504040204" pitchFamily="34" charset="0"/>
              <a:ea typeface="Tahoma" panose="020B0604030504040204" pitchFamily="34" charset="0"/>
              <a:cs typeface="Tahoma" panose="020B0604030504040204" pitchFamily="34" charset="0"/>
            </a:rPr>
            <a:t>Yönetimi</a:t>
          </a:r>
          <a:endParaRPr lang="en-US" sz="1500" b="1"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b="1" kern="1200" dirty="0" err="1" smtClean="0">
              <a:latin typeface="Tahoma" panose="020B0604030504040204" pitchFamily="34" charset="0"/>
              <a:ea typeface="Tahoma" panose="020B0604030504040204" pitchFamily="34" charset="0"/>
              <a:cs typeface="Tahoma" panose="020B0604030504040204" pitchFamily="34" charset="0"/>
            </a:rPr>
            <a:t>Uyarı</a:t>
          </a:r>
          <a:r>
            <a:rPr lang="en-US" sz="1500" b="1" kern="1200" dirty="0" smtClean="0">
              <a:latin typeface="Tahoma" panose="020B0604030504040204" pitchFamily="34" charset="0"/>
              <a:ea typeface="Tahoma" panose="020B0604030504040204" pitchFamily="34" charset="0"/>
              <a:cs typeface="Tahoma" panose="020B0604030504040204" pitchFamily="34" charset="0"/>
            </a:rPr>
            <a:t> e-</a:t>
          </a:r>
          <a:r>
            <a:rPr lang="en-US" sz="1500" b="1" kern="1200" dirty="0" err="1" smtClean="0">
              <a:latin typeface="Tahoma" panose="020B0604030504040204" pitchFamily="34" charset="0"/>
              <a:ea typeface="Tahoma" panose="020B0604030504040204" pitchFamily="34" charset="0"/>
              <a:cs typeface="Tahoma" panose="020B0604030504040204" pitchFamily="34" charset="0"/>
            </a:rPr>
            <a:t>maili</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b="0" kern="1200" dirty="0" smtClean="0">
              <a:latin typeface="Tahoma" panose="020B0604030504040204" pitchFamily="34" charset="0"/>
              <a:ea typeface="Tahoma" panose="020B0604030504040204" pitchFamily="34" charset="0"/>
              <a:cs typeface="Tahoma" panose="020B0604030504040204" pitchFamily="34" charset="0"/>
            </a:rPr>
            <a:t>(</a:t>
          </a:r>
          <a:r>
            <a:rPr lang="en-US" sz="1500" b="0" kern="1200" dirty="0" err="1" smtClean="0">
              <a:latin typeface="Tahoma" panose="020B0604030504040204" pitchFamily="34" charset="0"/>
              <a:ea typeface="Tahoma" panose="020B0604030504040204" pitchFamily="34" charset="0"/>
              <a:cs typeface="Tahoma" panose="020B0604030504040204" pitchFamily="34" charset="0"/>
            </a:rPr>
            <a:t>k</a:t>
          </a:r>
          <a:r>
            <a:rPr lang="en-US" sz="1500" kern="1200" dirty="0" err="1" smtClean="0">
              <a:latin typeface="Tahoma" panose="020B0604030504040204" pitchFamily="34" charset="0"/>
              <a:ea typeface="Tahoma" panose="020B0604030504040204" pitchFamily="34" charset="0"/>
              <a:cs typeface="Tahoma" panose="020B0604030504040204" pitchFamily="34" charset="0"/>
            </a:rPr>
            <a:t>ağıt</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fatura</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gönderenler</a:t>
          </a:r>
          <a:r>
            <a:rPr lang="en-US" sz="1500" kern="1200" dirty="0" smtClean="0">
              <a:latin typeface="Tahoma" panose="020B0604030504040204" pitchFamily="34" charset="0"/>
              <a:ea typeface="Tahoma" panose="020B0604030504040204" pitchFamily="34" charset="0"/>
              <a:cs typeface="Tahoma" panose="020B0604030504040204" pitchFamily="34" charset="0"/>
            </a:rPr>
            <a:t>)</a:t>
          </a:r>
          <a:endParaRPr lang="en-US" sz="15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b="1" kern="1200" dirty="0" err="1" smtClean="0">
              <a:latin typeface="Tahoma" panose="020B0604030504040204" pitchFamily="34" charset="0"/>
              <a:ea typeface="Tahoma" panose="020B0604030504040204" pitchFamily="34" charset="0"/>
              <a:cs typeface="Tahoma" panose="020B0604030504040204" pitchFamily="34" charset="0"/>
            </a:rPr>
            <a:t>Onay</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b="1" kern="1200" dirty="0" err="1" smtClean="0">
              <a:latin typeface="Tahoma" panose="020B0604030504040204" pitchFamily="34" charset="0"/>
              <a:ea typeface="Tahoma" panose="020B0604030504040204" pitchFamily="34" charset="0"/>
              <a:cs typeface="Tahoma" panose="020B0604030504040204" pitchFamily="34" charset="0"/>
            </a:rPr>
            <a:t>Süreci</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smtClean="0">
              <a:latin typeface="Tahoma" panose="020B0604030504040204" pitchFamily="34" charset="0"/>
              <a:ea typeface="Tahoma" panose="020B0604030504040204" pitchFamily="34" charset="0"/>
              <a:cs typeface="Tahoma" panose="020B0604030504040204" pitchFamily="34" charset="0"/>
            </a:rPr>
            <a:t>Mobil </a:t>
          </a:r>
          <a:r>
            <a:rPr lang="en-US" sz="1500" kern="1200" dirty="0" err="1" smtClean="0">
              <a:latin typeface="Tahoma" panose="020B0604030504040204" pitchFamily="34" charset="0"/>
              <a:ea typeface="Tahoma" panose="020B0604030504040204" pitchFamily="34" charset="0"/>
              <a:cs typeface="Tahoma" panose="020B0604030504040204" pitchFamily="34" charset="0"/>
            </a:rPr>
            <a:t>ve</a:t>
          </a:r>
          <a:r>
            <a:rPr lang="en-US" sz="1500" kern="1200" dirty="0" smtClean="0">
              <a:latin typeface="Tahoma" panose="020B0604030504040204" pitchFamily="34" charset="0"/>
              <a:ea typeface="Tahoma" panose="020B0604030504040204" pitchFamily="34" charset="0"/>
              <a:cs typeface="Tahoma" panose="020B0604030504040204" pitchFamily="34" charset="0"/>
            </a:rPr>
            <a:t> Desktop)</a:t>
          </a:r>
          <a:endParaRPr lang="en-US" sz="15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b="1" kern="1200" dirty="0" err="1" smtClean="0">
              <a:latin typeface="Tahoma" panose="020B0604030504040204" pitchFamily="34" charset="0"/>
              <a:ea typeface="Tahoma" panose="020B0604030504040204" pitchFamily="34" charset="0"/>
              <a:cs typeface="Tahoma" panose="020B0604030504040204" pitchFamily="34" charset="0"/>
            </a:rPr>
            <a:t>İade</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b="1" kern="1200" dirty="0" err="1" smtClean="0">
              <a:latin typeface="Tahoma" panose="020B0604030504040204" pitchFamily="34" charset="0"/>
              <a:ea typeface="Tahoma" panose="020B0604030504040204" pitchFamily="34" charset="0"/>
              <a:cs typeface="Tahoma" panose="020B0604030504040204" pitchFamily="34" charset="0"/>
            </a:rPr>
            <a:t>süreci</a:t>
          </a:r>
          <a:r>
            <a:rPr lang="en-US" sz="1500" b="1"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Ticari</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kern="1200" dirty="0" err="1" smtClean="0">
              <a:latin typeface="Tahoma" panose="020B0604030504040204" pitchFamily="34" charset="0"/>
              <a:ea typeface="Tahoma" panose="020B0604030504040204" pitchFamily="34" charset="0"/>
              <a:cs typeface="Tahoma" panose="020B0604030504040204" pitchFamily="34" charset="0"/>
            </a:rPr>
            <a:t>senaryo</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endParaRPr lang="en-US" sz="1500" b="1"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666750">
            <a:lnSpc>
              <a:spcPct val="90000"/>
            </a:lnSpc>
            <a:spcBef>
              <a:spcPct val="0"/>
            </a:spcBef>
            <a:spcAft>
              <a:spcPct val="15000"/>
            </a:spcAft>
            <a:buChar char="••"/>
          </a:pPr>
          <a:r>
            <a:rPr lang="en-US" sz="1500" kern="1200" dirty="0" smtClean="0">
              <a:latin typeface="Tahoma" panose="020B0604030504040204" pitchFamily="34" charset="0"/>
              <a:ea typeface="Tahoma" panose="020B0604030504040204" pitchFamily="34" charset="0"/>
              <a:cs typeface="Tahoma" panose="020B0604030504040204" pitchFamily="34" charset="0"/>
            </a:rPr>
            <a:t>ERP </a:t>
          </a:r>
          <a:r>
            <a:rPr lang="en-US" sz="1500" kern="1200" dirty="0" err="1" smtClean="0">
              <a:latin typeface="Tahoma" panose="020B0604030504040204" pitchFamily="34" charset="0"/>
              <a:ea typeface="Tahoma" panose="020B0604030504040204" pitchFamily="34" charset="0"/>
              <a:cs typeface="Tahoma" panose="020B0604030504040204" pitchFamily="34" charset="0"/>
            </a:rPr>
            <a:t>sistemine</a:t>
          </a:r>
          <a:r>
            <a:rPr lang="en-US" sz="1500" kern="1200" dirty="0" smtClean="0">
              <a:latin typeface="Tahoma" panose="020B0604030504040204" pitchFamily="34" charset="0"/>
              <a:ea typeface="Tahoma" panose="020B0604030504040204" pitchFamily="34" charset="0"/>
              <a:cs typeface="Tahoma" panose="020B0604030504040204" pitchFamily="34" charset="0"/>
            </a:rPr>
            <a:t> </a:t>
          </a:r>
          <a:r>
            <a:rPr lang="en-US" sz="1500" b="1" kern="1200" dirty="0" smtClean="0">
              <a:latin typeface="Tahoma" panose="020B0604030504040204" pitchFamily="34" charset="0"/>
              <a:ea typeface="Tahoma" panose="020B0604030504040204" pitchFamily="34" charset="0"/>
              <a:cs typeface="Tahoma" panose="020B0604030504040204" pitchFamily="34" charset="0"/>
            </a:rPr>
            <a:t>Upload</a:t>
          </a:r>
          <a:endParaRPr lang="en-US" sz="1500" b="1" kern="1200" dirty="0">
            <a:latin typeface="Tahoma" panose="020B0604030504040204" pitchFamily="34" charset="0"/>
            <a:ea typeface="Tahoma" panose="020B0604030504040204" pitchFamily="34" charset="0"/>
            <a:cs typeface="Tahoma" panose="020B0604030504040204" pitchFamily="34" charset="0"/>
          </a:endParaRPr>
        </a:p>
      </dsp:txBody>
      <dsp:txXfrm rot="-5400000">
        <a:off x="2596010" y="2278019"/>
        <a:ext cx="4605952" cy="1751093"/>
      </dsp:txXfrm>
    </dsp:sp>
    <dsp:sp modelId="{C8E18E07-138D-6A48-96CE-10635E522628}">
      <dsp:nvSpPr>
        <dsp:cNvPr id="0" name=""/>
        <dsp:cNvSpPr/>
      </dsp:nvSpPr>
      <dsp:spPr>
        <a:xfrm>
          <a:off x="323794" y="2139163"/>
          <a:ext cx="1961947" cy="2037249"/>
        </a:xfrm>
        <a:prstGeom prst="roundRect">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200" kern="1200" dirty="0" smtClean="0">
              <a:latin typeface="Tahoma" panose="020B0604030504040204" pitchFamily="34" charset="0"/>
              <a:ea typeface="Tahoma" panose="020B0604030504040204" pitchFamily="34" charset="0"/>
              <a:cs typeface="Tahoma" panose="020B0604030504040204" pitchFamily="34" charset="0"/>
            </a:rPr>
            <a:t>Gelen </a:t>
          </a:r>
        </a:p>
        <a:p>
          <a:pPr lvl="0" algn="ctr" defTabSz="1066800">
            <a:lnSpc>
              <a:spcPct val="90000"/>
            </a:lnSpc>
            <a:spcBef>
              <a:spcPct val="0"/>
            </a:spcBef>
            <a:spcAft>
              <a:spcPct val="35000"/>
            </a:spcAft>
          </a:pPr>
          <a:r>
            <a:rPr lang="en-US" sz="2200" kern="1200" dirty="0" smtClean="0">
              <a:latin typeface="Tahoma" panose="020B0604030504040204" pitchFamily="34" charset="0"/>
              <a:ea typeface="Tahoma" panose="020B0604030504040204" pitchFamily="34" charset="0"/>
              <a:cs typeface="Tahoma" panose="020B0604030504040204" pitchFamily="34" charset="0"/>
            </a:rPr>
            <a:t>E-</a:t>
          </a:r>
          <a:r>
            <a:rPr lang="en-US" sz="2200" kern="1200" dirty="0" err="1" smtClean="0">
              <a:latin typeface="Tahoma" panose="020B0604030504040204" pitchFamily="34" charset="0"/>
              <a:ea typeface="Tahoma" panose="020B0604030504040204" pitchFamily="34" charset="0"/>
              <a:cs typeface="Tahoma" panose="020B0604030504040204" pitchFamily="34" charset="0"/>
            </a:rPr>
            <a:t>Fatura</a:t>
          </a:r>
          <a:endParaRPr lang="en-US" sz="2200" kern="1200" dirty="0">
            <a:latin typeface="Tahoma" panose="020B0604030504040204" pitchFamily="34" charset="0"/>
            <a:ea typeface="Tahoma" panose="020B0604030504040204" pitchFamily="34" charset="0"/>
            <a:cs typeface="Tahoma" panose="020B0604030504040204" pitchFamily="34" charset="0"/>
          </a:endParaRPr>
        </a:p>
      </dsp:txBody>
      <dsp:txXfrm>
        <a:off x="419568" y="2234937"/>
        <a:ext cx="1770399" cy="1845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E858-264F-439B-A7F3-F2D942865AB2}">
      <dsp:nvSpPr>
        <dsp:cNvPr id="0" name=""/>
        <dsp:cNvSpPr/>
      </dsp:nvSpPr>
      <dsp:spPr>
        <a:xfrm>
          <a:off x="0" y="1205515"/>
          <a:ext cx="8275836" cy="1607353"/>
        </a:xfrm>
        <a:prstGeom prst="notched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A799FD6-0207-48F1-ADAD-3355FC46945A}">
      <dsp:nvSpPr>
        <dsp:cNvPr id="0" name=""/>
        <dsp:cNvSpPr/>
      </dsp:nvSpPr>
      <dsp:spPr>
        <a:xfrm>
          <a:off x="189151" y="336849"/>
          <a:ext cx="1893696" cy="1175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mn-lt"/>
              <a:cs typeface="Trebuchet MS"/>
            </a:rPr>
            <a:t>SÖZLEŞME</a:t>
          </a:r>
        </a:p>
        <a:p>
          <a:pPr lvl="0" algn="ctr" defTabSz="889000">
            <a:lnSpc>
              <a:spcPct val="90000"/>
            </a:lnSpc>
            <a:spcBef>
              <a:spcPct val="0"/>
            </a:spcBef>
            <a:spcAft>
              <a:spcPct val="35000"/>
            </a:spcAft>
          </a:pPr>
          <a:r>
            <a:rPr lang="en-US" sz="2000" kern="1200" dirty="0" err="1" smtClean="0">
              <a:latin typeface="+mn-lt"/>
              <a:cs typeface="Trebuchet MS"/>
            </a:rPr>
            <a:t>Imza</a:t>
          </a:r>
          <a:r>
            <a:rPr lang="en-US" sz="2000" kern="1200" dirty="0" smtClean="0">
              <a:latin typeface="+mn-lt"/>
              <a:cs typeface="Trebuchet MS"/>
            </a:rPr>
            <a:t> &amp;</a:t>
          </a:r>
          <a:r>
            <a:rPr lang="en-US" sz="2000" kern="1200" dirty="0" err="1" smtClean="0">
              <a:latin typeface="+mn-lt"/>
              <a:cs typeface="Trebuchet MS"/>
            </a:rPr>
            <a:t>Kayıt</a:t>
          </a:r>
          <a:r>
            <a:rPr lang="en-US" sz="2000" kern="1200" dirty="0" smtClean="0">
              <a:latin typeface="+mn-lt"/>
              <a:cs typeface="Trebuchet MS"/>
            </a:rPr>
            <a:t> </a:t>
          </a:r>
          <a:r>
            <a:rPr lang="en-US" sz="2000" kern="1200" dirty="0" err="1" smtClean="0">
              <a:latin typeface="+mn-lt"/>
              <a:cs typeface="Trebuchet MS"/>
            </a:rPr>
            <a:t>Bil</a:t>
          </a:r>
          <a:r>
            <a:rPr lang="en-US" sz="2000" kern="1200" dirty="0" smtClean="0">
              <a:latin typeface="+mn-lt"/>
              <a:cs typeface="Trebuchet MS"/>
            </a:rPr>
            <a:t>. </a:t>
          </a:r>
          <a:r>
            <a:rPr lang="en-US" sz="2000" kern="1200" dirty="0" err="1" smtClean="0">
              <a:latin typeface="+mn-lt"/>
              <a:cs typeface="Trebuchet MS"/>
            </a:rPr>
            <a:t>Alınması</a:t>
          </a:r>
          <a:endParaRPr lang="en-US" sz="2000" kern="1200" dirty="0">
            <a:latin typeface="+mn-lt"/>
            <a:cs typeface="Times New Roman" pitchFamily="18" charset="0"/>
          </a:endParaRPr>
        </a:p>
      </dsp:txBody>
      <dsp:txXfrm>
        <a:off x="189151" y="336849"/>
        <a:ext cx="1893696" cy="1175313"/>
      </dsp:txXfrm>
    </dsp:sp>
    <dsp:sp modelId="{40536B13-5617-411F-BE63-A67F88290066}">
      <dsp:nvSpPr>
        <dsp:cNvPr id="0" name=""/>
        <dsp:cNvSpPr/>
      </dsp:nvSpPr>
      <dsp:spPr>
        <a:xfrm>
          <a:off x="790566" y="1834007"/>
          <a:ext cx="381413" cy="381413"/>
        </a:xfrm>
        <a:prstGeom prst="ellipse">
          <a:avLst/>
        </a:prstGeom>
        <a:blipFill rotWithShape="0">
          <a:blip xmlns:r="http://schemas.openxmlformats.org/officeDocument/2006/relationships" r:embed="rId1">
            <a:duotone>
              <a:prstClr val="black"/>
              <a:srgbClr val="E93F26">
                <a:tint val="45000"/>
                <a:satMod val="400000"/>
              </a:srgbClr>
            </a:duotone>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4A2CAF-9FDB-D54D-8FF7-3E33C74B18B6}">
      <dsp:nvSpPr>
        <dsp:cNvPr id="0" name=""/>
        <dsp:cNvSpPr/>
      </dsp:nvSpPr>
      <dsp:spPr>
        <a:xfrm>
          <a:off x="1530969" y="2411030"/>
          <a:ext cx="1853409" cy="160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mn-lt"/>
              <a:cs typeface="Trebuchet MS"/>
            </a:rPr>
            <a:t>ANALİZ</a:t>
          </a:r>
        </a:p>
        <a:p>
          <a:pPr lvl="0" algn="ctr" defTabSz="889000">
            <a:lnSpc>
              <a:spcPct val="90000"/>
            </a:lnSpc>
            <a:spcBef>
              <a:spcPct val="0"/>
            </a:spcBef>
            <a:spcAft>
              <a:spcPct val="35000"/>
            </a:spcAft>
          </a:pPr>
          <a:r>
            <a:rPr lang="en-US" sz="2000" kern="1200" dirty="0" err="1" smtClean="0">
              <a:latin typeface="+mn-lt"/>
              <a:cs typeface="Trebuchet MS"/>
            </a:rPr>
            <a:t>Bilgi</a:t>
          </a:r>
          <a:r>
            <a:rPr lang="en-US" sz="2000" kern="1200" dirty="0" smtClean="0">
              <a:latin typeface="+mn-lt"/>
              <a:cs typeface="Trebuchet MS"/>
            </a:rPr>
            <a:t> </a:t>
          </a:r>
          <a:r>
            <a:rPr lang="en-US" sz="2000" kern="1200" dirty="0" err="1" smtClean="0">
              <a:latin typeface="+mn-lt"/>
              <a:cs typeface="Trebuchet MS"/>
            </a:rPr>
            <a:t>top&amp;deg</a:t>
          </a:r>
          <a:r>
            <a:rPr lang="en-US" sz="2000" kern="1200" dirty="0" smtClean="0">
              <a:latin typeface="+mn-lt"/>
              <a:cs typeface="Trebuchet MS"/>
            </a:rPr>
            <a:t>. </a:t>
          </a:r>
          <a:r>
            <a:rPr lang="en-US" sz="2000" kern="1200" dirty="0" err="1" smtClean="0">
              <a:latin typeface="+mn-lt"/>
              <a:cs typeface="Trebuchet MS"/>
            </a:rPr>
            <a:t>İş.ort</a:t>
          </a:r>
          <a:r>
            <a:rPr lang="en-US" sz="2000" kern="1200" dirty="0" smtClean="0">
              <a:latin typeface="+mn-lt"/>
              <a:cs typeface="Trebuchet MS"/>
            </a:rPr>
            <a:t>. </a:t>
          </a:r>
          <a:r>
            <a:rPr lang="en-US" sz="2000" kern="1200" dirty="0" err="1" smtClean="0">
              <a:latin typeface="+mn-lt"/>
              <a:cs typeface="Trebuchet MS"/>
            </a:rPr>
            <a:t>Yön</a:t>
          </a:r>
          <a:r>
            <a:rPr lang="en-US" sz="2000" kern="1200" dirty="0" smtClean="0">
              <a:latin typeface="+mn-lt"/>
              <a:cs typeface="Trebuchet MS"/>
            </a:rPr>
            <a:t>.</a:t>
          </a:r>
          <a:endParaRPr lang="en-US" sz="2000" kern="1200" dirty="0">
            <a:latin typeface="+mn-lt"/>
            <a:cs typeface="Times New Roman" pitchFamily="18" charset="0"/>
          </a:endParaRPr>
        </a:p>
      </dsp:txBody>
      <dsp:txXfrm>
        <a:off x="1530969" y="2411030"/>
        <a:ext cx="1853409" cy="1607353"/>
      </dsp:txXfrm>
    </dsp:sp>
    <dsp:sp modelId="{0A14C93E-D969-9544-BC84-E85B8C473E8F}">
      <dsp:nvSpPr>
        <dsp:cNvPr id="0" name=""/>
        <dsp:cNvSpPr/>
      </dsp:nvSpPr>
      <dsp:spPr>
        <a:xfrm>
          <a:off x="2194877" y="1809712"/>
          <a:ext cx="381413" cy="38141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AD9937-9FDB-794E-AF6F-5DD3B7F76FFF}">
      <dsp:nvSpPr>
        <dsp:cNvPr id="0" name=""/>
        <dsp:cNvSpPr/>
      </dsp:nvSpPr>
      <dsp:spPr>
        <a:xfrm>
          <a:off x="3338415" y="0"/>
          <a:ext cx="1270096" cy="160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mn-lt"/>
              <a:cs typeface="Trebuchet MS"/>
            </a:rPr>
            <a:t>TEST</a:t>
          </a:r>
        </a:p>
        <a:p>
          <a:pPr lvl="0" algn="ctr" defTabSz="889000">
            <a:lnSpc>
              <a:spcPct val="90000"/>
            </a:lnSpc>
            <a:spcBef>
              <a:spcPct val="0"/>
            </a:spcBef>
            <a:spcAft>
              <a:spcPct val="35000"/>
            </a:spcAft>
          </a:pPr>
          <a:r>
            <a:rPr lang="en-US" sz="2000" kern="1200" dirty="0" err="1" smtClean="0">
              <a:latin typeface="+mn-lt"/>
              <a:cs typeface="Trebuchet MS"/>
            </a:rPr>
            <a:t>Kurulum</a:t>
          </a:r>
          <a:r>
            <a:rPr lang="en-US" sz="2000" kern="1200" dirty="0" smtClean="0">
              <a:latin typeface="+mn-lt"/>
              <a:cs typeface="Trebuchet MS"/>
            </a:rPr>
            <a:t> </a:t>
          </a:r>
          <a:r>
            <a:rPr lang="en-US" sz="2000" kern="1200" dirty="0" err="1" smtClean="0">
              <a:latin typeface="+mn-lt"/>
              <a:cs typeface="Trebuchet MS"/>
            </a:rPr>
            <a:t>ve</a:t>
          </a:r>
          <a:endParaRPr lang="en-US" sz="2000" kern="1200" dirty="0" smtClean="0">
            <a:latin typeface="+mn-lt"/>
            <a:cs typeface="Trebuchet MS"/>
          </a:endParaRPr>
        </a:p>
        <a:p>
          <a:pPr lvl="0" algn="ctr" defTabSz="889000">
            <a:lnSpc>
              <a:spcPct val="90000"/>
            </a:lnSpc>
            <a:spcBef>
              <a:spcPct val="0"/>
            </a:spcBef>
            <a:spcAft>
              <a:spcPct val="35000"/>
            </a:spcAft>
          </a:pPr>
          <a:r>
            <a:rPr lang="en-US" sz="2000" kern="1200" dirty="0" smtClean="0">
              <a:latin typeface="+mn-lt"/>
              <a:cs typeface="Trebuchet MS"/>
            </a:rPr>
            <a:t> ERP </a:t>
          </a:r>
          <a:r>
            <a:rPr lang="en-US" sz="2000" kern="1200" dirty="0" err="1" smtClean="0">
              <a:latin typeface="+mn-lt"/>
              <a:cs typeface="Trebuchet MS"/>
            </a:rPr>
            <a:t>ent.test</a:t>
          </a:r>
          <a:endParaRPr lang="en-US" sz="2000" kern="1200" dirty="0" smtClean="0">
            <a:latin typeface="+mn-lt"/>
            <a:cs typeface="Trebuchet MS"/>
          </a:endParaRPr>
        </a:p>
      </dsp:txBody>
      <dsp:txXfrm>
        <a:off x="3338415" y="0"/>
        <a:ext cx="1270096" cy="1607353"/>
      </dsp:txXfrm>
    </dsp:sp>
    <dsp:sp modelId="{EB2D621F-5C89-AF45-8EFE-B290958C30BE}">
      <dsp:nvSpPr>
        <dsp:cNvPr id="0" name=""/>
        <dsp:cNvSpPr/>
      </dsp:nvSpPr>
      <dsp:spPr>
        <a:xfrm>
          <a:off x="3960424" y="1839497"/>
          <a:ext cx="381413" cy="38141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1AA675-0BC4-624A-9B4C-72B5F57E943F}">
      <dsp:nvSpPr>
        <dsp:cNvPr id="0" name=""/>
        <dsp:cNvSpPr/>
      </dsp:nvSpPr>
      <dsp:spPr>
        <a:xfrm>
          <a:off x="5264598" y="2411030"/>
          <a:ext cx="973205" cy="160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mn-lt"/>
              <a:cs typeface="Trebuchet MS"/>
            </a:rPr>
            <a:t>GİB </a:t>
          </a:r>
          <a:r>
            <a:rPr lang="en-US" sz="2000" kern="1200" dirty="0" smtClean="0">
              <a:latin typeface="+mn-lt"/>
              <a:cs typeface="Trebuchet MS"/>
            </a:rPr>
            <a:t>test </a:t>
          </a:r>
          <a:r>
            <a:rPr lang="en-US" sz="2000" kern="1200" dirty="0" err="1" smtClean="0">
              <a:latin typeface="+mn-lt"/>
              <a:cs typeface="Trebuchet MS"/>
            </a:rPr>
            <a:t>ve</a:t>
          </a:r>
          <a:r>
            <a:rPr lang="en-US" sz="2000" kern="1200" dirty="0" smtClean="0">
              <a:latin typeface="+mn-lt"/>
              <a:cs typeface="Trebuchet MS"/>
            </a:rPr>
            <a:t> </a:t>
          </a:r>
          <a:r>
            <a:rPr lang="en-US" sz="2000" kern="1200" dirty="0" err="1" smtClean="0">
              <a:latin typeface="+mn-lt"/>
              <a:cs typeface="Trebuchet MS"/>
            </a:rPr>
            <a:t>eğitim</a:t>
          </a:r>
          <a:endParaRPr lang="en-US" sz="2000" kern="1200" dirty="0" smtClean="0">
            <a:latin typeface="+mn-lt"/>
            <a:cs typeface="Trebuchet MS"/>
          </a:endParaRPr>
        </a:p>
      </dsp:txBody>
      <dsp:txXfrm>
        <a:off x="5264598" y="2411030"/>
        <a:ext cx="973205" cy="1607353"/>
      </dsp:txXfrm>
    </dsp:sp>
    <dsp:sp modelId="{BB87CC15-E191-364D-9A44-B479E3E41637}">
      <dsp:nvSpPr>
        <dsp:cNvPr id="0" name=""/>
        <dsp:cNvSpPr/>
      </dsp:nvSpPr>
      <dsp:spPr>
        <a:xfrm>
          <a:off x="5540775" y="1810822"/>
          <a:ext cx="381413" cy="38141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A8A0AF-16E5-984D-A824-01E0ED82BFED}">
      <dsp:nvSpPr>
        <dsp:cNvPr id="0" name=""/>
        <dsp:cNvSpPr/>
      </dsp:nvSpPr>
      <dsp:spPr>
        <a:xfrm>
          <a:off x="6375963" y="0"/>
          <a:ext cx="1001193" cy="160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mn-lt"/>
              <a:cs typeface="Trebuchet MS"/>
            </a:rPr>
            <a:t>LIVE</a:t>
          </a:r>
        </a:p>
        <a:p>
          <a:pPr lvl="0" algn="ctr" defTabSz="889000">
            <a:lnSpc>
              <a:spcPct val="90000"/>
            </a:lnSpc>
            <a:spcBef>
              <a:spcPct val="0"/>
            </a:spcBef>
            <a:spcAft>
              <a:spcPct val="35000"/>
            </a:spcAft>
          </a:pPr>
          <a:r>
            <a:rPr lang="en-US" sz="2000" kern="1200" dirty="0" err="1" smtClean="0">
              <a:latin typeface="+mn-lt"/>
              <a:cs typeface="Trebuchet MS"/>
            </a:rPr>
            <a:t>Canlıya</a:t>
          </a:r>
          <a:r>
            <a:rPr lang="en-US" sz="2000" kern="1200" dirty="0" smtClean="0">
              <a:latin typeface="+mn-lt"/>
              <a:cs typeface="Trebuchet MS"/>
            </a:rPr>
            <a:t> </a:t>
          </a:r>
          <a:r>
            <a:rPr lang="en-US" sz="2000" kern="1200" dirty="0" err="1" smtClean="0">
              <a:latin typeface="+mn-lt"/>
              <a:cs typeface="Trebuchet MS"/>
            </a:rPr>
            <a:t>Geçiş</a:t>
          </a:r>
          <a:r>
            <a:rPr lang="en-US" sz="2000" kern="1200" dirty="0" smtClean="0">
              <a:latin typeface="+mn-lt"/>
              <a:cs typeface="Trebuchet MS"/>
            </a:rPr>
            <a:t> </a:t>
          </a:r>
        </a:p>
      </dsp:txBody>
      <dsp:txXfrm>
        <a:off x="6375963" y="0"/>
        <a:ext cx="1001193" cy="1607353"/>
      </dsp:txXfrm>
    </dsp:sp>
    <dsp:sp modelId="{0FC03420-1FCF-4B46-BFB6-9C1179608646}">
      <dsp:nvSpPr>
        <dsp:cNvPr id="0" name=""/>
        <dsp:cNvSpPr/>
      </dsp:nvSpPr>
      <dsp:spPr>
        <a:xfrm>
          <a:off x="6924462" y="1818485"/>
          <a:ext cx="381413" cy="38141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1DEEA-6EA4-4C0D-A867-8BF31C1D5A1F}">
      <dsp:nvSpPr>
        <dsp:cNvPr id="0" name=""/>
        <dsp:cNvSpPr/>
      </dsp:nvSpPr>
      <dsp:spPr>
        <a:xfrm rot="5400000">
          <a:off x="4655184" y="-1846217"/>
          <a:ext cx="1692156" cy="58077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solidFill>
                <a:schemeClr val="tx2"/>
              </a:solidFill>
            </a:rPr>
            <a:t>Şirket yapısı ve merkez şube ilişkileri</a:t>
          </a:r>
          <a:endParaRPr lang="tr-TR" sz="1800" kern="1200" dirty="0">
            <a:solidFill>
              <a:schemeClr val="tx2"/>
            </a:solidFill>
          </a:endParaRPr>
        </a:p>
        <a:p>
          <a:pPr marL="171450" lvl="1" indent="-171450" algn="l" defTabSz="800100">
            <a:lnSpc>
              <a:spcPct val="90000"/>
            </a:lnSpc>
            <a:spcBef>
              <a:spcPct val="0"/>
            </a:spcBef>
            <a:spcAft>
              <a:spcPct val="15000"/>
            </a:spcAft>
            <a:buChar char="••"/>
          </a:pPr>
          <a:r>
            <a:rPr lang="tr-TR" sz="1800" kern="1200" dirty="0" smtClean="0">
              <a:solidFill>
                <a:schemeClr val="tx2"/>
              </a:solidFill>
            </a:rPr>
            <a:t>Fatura platformları</a:t>
          </a:r>
          <a:endParaRPr lang="tr-TR" sz="1800" kern="1200" dirty="0">
            <a:solidFill>
              <a:schemeClr val="tx2"/>
            </a:solidFill>
          </a:endParaRPr>
        </a:p>
        <a:p>
          <a:pPr marL="171450" lvl="1" indent="-171450" algn="l" defTabSz="800100">
            <a:lnSpc>
              <a:spcPct val="90000"/>
            </a:lnSpc>
            <a:spcBef>
              <a:spcPct val="0"/>
            </a:spcBef>
            <a:spcAft>
              <a:spcPct val="15000"/>
            </a:spcAft>
            <a:buChar char="••"/>
          </a:pPr>
          <a:r>
            <a:rPr lang="tr-TR" sz="1800" kern="1200" dirty="0" smtClean="0">
              <a:solidFill>
                <a:schemeClr val="tx2"/>
              </a:solidFill>
            </a:rPr>
            <a:t>ERP sistemleri ve versiyonları</a:t>
          </a:r>
          <a:endParaRPr lang="tr-TR" sz="1800" kern="1200" dirty="0">
            <a:solidFill>
              <a:schemeClr val="tx2"/>
            </a:solidFill>
          </a:endParaRPr>
        </a:p>
        <a:p>
          <a:pPr marL="171450" lvl="1" indent="-171450" algn="l" defTabSz="800100">
            <a:lnSpc>
              <a:spcPct val="90000"/>
            </a:lnSpc>
            <a:spcBef>
              <a:spcPct val="0"/>
            </a:spcBef>
            <a:spcAft>
              <a:spcPct val="15000"/>
            </a:spcAft>
            <a:buChar char="••"/>
          </a:pPr>
          <a:r>
            <a:rPr lang="tr-TR" sz="1800" kern="1200" dirty="0" smtClean="0">
              <a:solidFill>
                <a:schemeClr val="tx2"/>
              </a:solidFill>
            </a:rPr>
            <a:t>Gelen ve giden toplam fatura sayıları</a:t>
          </a:r>
          <a:endParaRPr lang="tr-TR" sz="1800" kern="1200" dirty="0">
            <a:solidFill>
              <a:schemeClr val="tx2"/>
            </a:solidFill>
          </a:endParaRPr>
        </a:p>
        <a:p>
          <a:pPr marL="171450" lvl="1" indent="-171450" algn="l" defTabSz="800100">
            <a:lnSpc>
              <a:spcPct val="90000"/>
            </a:lnSpc>
            <a:spcBef>
              <a:spcPct val="0"/>
            </a:spcBef>
            <a:spcAft>
              <a:spcPct val="15000"/>
            </a:spcAft>
            <a:buChar char="••"/>
          </a:pPr>
          <a:r>
            <a:rPr lang="tr-TR" sz="1800" kern="1200" dirty="0" smtClean="0">
              <a:solidFill>
                <a:schemeClr val="tx2"/>
              </a:solidFill>
            </a:rPr>
            <a:t>Fatura türleri</a:t>
          </a:r>
          <a:endParaRPr lang="tr-TR" sz="1800" kern="1200" dirty="0">
            <a:solidFill>
              <a:schemeClr val="tx2"/>
            </a:solidFill>
          </a:endParaRPr>
        </a:p>
      </dsp:txBody>
      <dsp:txXfrm rot="-5400000">
        <a:off x="2597395" y="294176"/>
        <a:ext cx="5725131" cy="1526948"/>
      </dsp:txXfrm>
    </dsp:sp>
    <dsp:sp modelId="{5380250C-D4B4-4E89-8BD8-41488128F1BC}">
      <dsp:nvSpPr>
        <dsp:cNvPr id="0" name=""/>
        <dsp:cNvSpPr/>
      </dsp:nvSpPr>
      <dsp:spPr>
        <a:xfrm>
          <a:off x="2646" y="52"/>
          <a:ext cx="2594748" cy="211519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Mevcut fatura platformları</a:t>
          </a:r>
        </a:p>
      </dsp:txBody>
      <dsp:txXfrm>
        <a:off x="105901" y="103307"/>
        <a:ext cx="2388238" cy="1908685"/>
      </dsp:txXfrm>
    </dsp:sp>
    <dsp:sp modelId="{E9CB7A64-5DB9-4E0A-A1CA-187AA3755240}">
      <dsp:nvSpPr>
        <dsp:cNvPr id="0" name=""/>
        <dsp:cNvSpPr/>
      </dsp:nvSpPr>
      <dsp:spPr>
        <a:xfrm rot="5400000">
          <a:off x="4613097" y="333388"/>
          <a:ext cx="1692156" cy="58904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endParaRPr lang="tr-TR" sz="1050" kern="1200" dirty="0">
            <a:solidFill>
              <a:schemeClr val="tx2"/>
            </a:solidFill>
          </a:endParaRPr>
        </a:p>
        <a:p>
          <a:pPr marL="228600" lvl="1" indent="-228600" algn="l" defTabSz="889000">
            <a:lnSpc>
              <a:spcPct val="90000"/>
            </a:lnSpc>
            <a:spcBef>
              <a:spcPct val="0"/>
            </a:spcBef>
            <a:spcAft>
              <a:spcPct val="15000"/>
            </a:spcAft>
            <a:buChar char="••"/>
          </a:pPr>
          <a:r>
            <a:rPr lang="tr-TR" sz="2000" kern="1200" dirty="0" smtClean="0">
              <a:solidFill>
                <a:schemeClr val="tx2"/>
              </a:solidFill>
            </a:rPr>
            <a:t>Lokal network</a:t>
          </a:r>
          <a:endParaRPr lang="tr-TR" sz="2000" kern="1200" dirty="0">
            <a:solidFill>
              <a:schemeClr val="tx2"/>
            </a:solidFill>
          </a:endParaRPr>
        </a:p>
        <a:p>
          <a:pPr marL="228600" lvl="1" indent="-228600" algn="l" defTabSz="889000">
            <a:lnSpc>
              <a:spcPct val="90000"/>
            </a:lnSpc>
            <a:spcBef>
              <a:spcPct val="0"/>
            </a:spcBef>
            <a:spcAft>
              <a:spcPct val="15000"/>
            </a:spcAft>
            <a:buChar char="••"/>
          </a:pPr>
          <a:r>
            <a:rPr lang="tr-TR" sz="2000" kern="1200" dirty="0" smtClean="0">
              <a:solidFill>
                <a:schemeClr val="tx2"/>
              </a:solidFill>
            </a:rPr>
            <a:t>Internet bağlantıları, DMZ, firewall</a:t>
          </a:r>
          <a:endParaRPr lang="tr-TR" sz="2000" kern="1200" dirty="0">
            <a:solidFill>
              <a:schemeClr val="tx2"/>
            </a:solidFill>
          </a:endParaRPr>
        </a:p>
        <a:p>
          <a:pPr marL="228600" lvl="1" indent="-228600" algn="l" defTabSz="889000">
            <a:lnSpc>
              <a:spcPct val="90000"/>
            </a:lnSpc>
            <a:spcBef>
              <a:spcPct val="0"/>
            </a:spcBef>
            <a:spcAft>
              <a:spcPct val="15000"/>
            </a:spcAft>
            <a:buChar char="••"/>
          </a:pPr>
          <a:endParaRPr lang="tr-TR" sz="2000" kern="1200" dirty="0">
            <a:solidFill>
              <a:schemeClr val="tx2"/>
            </a:solidFill>
          </a:endParaRPr>
        </a:p>
      </dsp:txBody>
      <dsp:txXfrm rot="-5400000">
        <a:off x="2513958" y="2515131"/>
        <a:ext cx="5807830" cy="1526948"/>
      </dsp:txXfrm>
    </dsp:sp>
    <dsp:sp modelId="{29429DAC-E084-4A16-AC8D-288519A9CF25}">
      <dsp:nvSpPr>
        <dsp:cNvPr id="0" name=""/>
        <dsp:cNvSpPr/>
      </dsp:nvSpPr>
      <dsp:spPr>
        <a:xfrm>
          <a:off x="2646" y="2221007"/>
          <a:ext cx="2511312" cy="2115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kern="1200" dirty="0" smtClean="0"/>
            <a:t>Mevcut bilgi işlem altyapısı</a:t>
          </a:r>
          <a:endParaRPr lang="tr-TR" sz="2800" kern="1200" dirty="0"/>
        </a:p>
      </dsp:txBody>
      <dsp:txXfrm>
        <a:off x="105901" y="2324262"/>
        <a:ext cx="2304802" cy="1908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69172-F737-482A-B596-FF3A0D72CE6C}">
      <dsp:nvSpPr>
        <dsp:cNvPr id="0" name=""/>
        <dsp:cNvSpPr/>
      </dsp:nvSpPr>
      <dsp:spPr>
        <a:xfrm rot="5400000">
          <a:off x="-2890" y="309536"/>
          <a:ext cx="1523214" cy="1092373"/>
        </a:xfrm>
        <a:prstGeom prst="chevron">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kurulum</a:t>
          </a:r>
          <a:endParaRPr lang="tr-TR" sz="1600" kern="1200" dirty="0"/>
        </a:p>
      </dsp:txBody>
      <dsp:txXfrm rot="-5400000">
        <a:off x="212531" y="640303"/>
        <a:ext cx="1092373" cy="430841"/>
      </dsp:txXfrm>
    </dsp:sp>
    <dsp:sp modelId="{EE126658-4F7E-4545-960A-82AED0B16E49}">
      <dsp:nvSpPr>
        <dsp:cNvPr id="0" name=""/>
        <dsp:cNvSpPr/>
      </dsp:nvSpPr>
      <dsp:spPr>
        <a:xfrm rot="5400000">
          <a:off x="4111075" y="-2738885"/>
          <a:ext cx="1654538" cy="72555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tx2"/>
              </a:solidFill>
            </a:rPr>
            <a:t>ERP -TÜRKKEP Platform: e-fatura </a:t>
          </a:r>
          <a:r>
            <a:rPr lang="tr-TR" sz="1600" kern="1200" dirty="0" err="1" smtClean="0">
              <a:solidFill>
                <a:schemeClr val="tx2"/>
              </a:solidFill>
            </a:rPr>
            <a:t>mapping</a:t>
          </a:r>
          <a:r>
            <a:rPr lang="tr-TR" sz="1600" kern="1200" dirty="0" smtClean="0">
              <a:solidFill>
                <a:schemeClr val="tx2"/>
              </a:solidFill>
            </a:rPr>
            <a:t>, XML </a:t>
          </a:r>
          <a:r>
            <a:rPr lang="tr-TR" sz="1600" kern="1200" dirty="0" err="1" smtClean="0">
              <a:solidFill>
                <a:schemeClr val="tx2"/>
              </a:solidFill>
            </a:rPr>
            <a:t>setup</a:t>
          </a:r>
          <a:r>
            <a:rPr lang="tr-TR" sz="1600" kern="1200" dirty="0" smtClean="0">
              <a:solidFill>
                <a:schemeClr val="tx2"/>
              </a:solidFill>
            </a:rPr>
            <a:t> ve onay </a:t>
          </a:r>
          <a:r>
            <a:rPr lang="tr-TR" sz="1600" kern="1200" dirty="0" err="1" smtClean="0">
              <a:solidFill>
                <a:schemeClr val="tx2"/>
              </a:solidFill>
            </a:rPr>
            <a:t>workflow</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MS Office ve  diğer uygulamalar –TÜRKKEP Platform:  e-fatura ETL ve </a:t>
          </a:r>
          <a:r>
            <a:rPr lang="tr-TR" sz="1600" kern="1200" dirty="0" err="1" smtClean="0">
              <a:solidFill>
                <a:schemeClr val="tx2"/>
              </a:solidFill>
            </a:rPr>
            <a:t>mapping</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ERP-TÜRKKEP Platform: Müşteri ve tedarikçi </a:t>
          </a:r>
          <a:r>
            <a:rPr lang="tr-TR" sz="1600" kern="1200" dirty="0" err="1" smtClean="0">
              <a:solidFill>
                <a:schemeClr val="tx2"/>
              </a:solidFill>
            </a:rPr>
            <a:t>mapping</a:t>
          </a:r>
          <a:r>
            <a:rPr lang="tr-TR" sz="1600" kern="1200" dirty="0" smtClean="0">
              <a:solidFill>
                <a:schemeClr val="tx2"/>
              </a:solidFill>
            </a:rPr>
            <a:t>, GİB statü kontrol, onay </a:t>
          </a:r>
          <a:r>
            <a:rPr lang="tr-TR" sz="1600" kern="1200" dirty="0" err="1" smtClean="0">
              <a:solidFill>
                <a:schemeClr val="tx2"/>
              </a:solidFill>
            </a:rPr>
            <a:t>workflow</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Kurumsal mühür başvuru, uygulama ve Fatura ID Yönetimi</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TÜRKKEP Platform-GİB: e-fatura UBL_TR dönüştürme ve portal entegrasyon</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GİB-TÜRKKEP Platform-ERP: gelen fatura onay süreci ve ERP transfer</a:t>
          </a:r>
          <a:endParaRPr lang="tr-TR" sz="1600" kern="1200" dirty="0">
            <a:solidFill>
              <a:schemeClr val="tx2"/>
            </a:solidFill>
          </a:endParaRPr>
        </a:p>
      </dsp:txBody>
      <dsp:txXfrm rot="-5400000">
        <a:off x="1310589" y="142369"/>
        <a:ext cx="7174743" cy="1493002"/>
      </dsp:txXfrm>
    </dsp:sp>
    <dsp:sp modelId="{22062729-FC3E-4CF9-A083-B9EBA465A0EB}">
      <dsp:nvSpPr>
        <dsp:cNvPr id="0" name=""/>
        <dsp:cNvSpPr/>
      </dsp:nvSpPr>
      <dsp:spPr>
        <a:xfrm rot="5400000">
          <a:off x="-16976" y="1958989"/>
          <a:ext cx="1523214" cy="109237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Test, eğitim</a:t>
          </a:r>
          <a:endParaRPr lang="tr-TR" sz="1600" kern="1200" dirty="0"/>
        </a:p>
      </dsp:txBody>
      <dsp:txXfrm rot="-5400000">
        <a:off x="198445" y="2289756"/>
        <a:ext cx="1092373" cy="430841"/>
      </dsp:txXfrm>
    </dsp:sp>
    <dsp:sp modelId="{F3137FCB-C1D3-4042-8838-D7FE9FC4EBE4}">
      <dsp:nvSpPr>
        <dsp:cNvPr id="0" name=""/>
        <dsp:cNvSpPr/>
      </dsp:nvSpPr>
      <dsp:spPr>
        <a:xfrm rot="5400000">
          <a:off x="4435422" y="-1320308"/>
          <a:ext cx="990089" cy="72618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tx2"/>
              </a:solidFill>
            </a:rPr>
            <a:t>ERP, MS Office ve diğer uygulamalar – TÜRKKEP Platform: entegrasyon ve XML testi</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TÜRKKEP Platform – GİB: </a:t>
          </a:r>
          <a:r>
            <a:rPr lang="tr-TR" sz="1600" kern="1200" dirty="0" err="1" smtClean="0">
              <a:solidFill>
                <a:schemeClr val="tx2"/>
              </a:solidFill>
            </a:rPr>
            <a:t>efatura</a:t>
          </a:r>
          <a:r>
            <a:rPr lang="tr-TR" sz="1600" kern="1200" dirty="0" smtClean="0">
              <a:solidFill>
                <a:schemeClr val="tx2"/>
              </a:solidFill>
            </a:rPr>
            <a:t> UBL-TR testi</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err="1" smtClean="0">
              <a:solidFill>
                <a:schemeClr val="tx2"/>
              </a:solidFill>
            </a:rPr>
            <a:t>Poweruser</a:t>
          </a:r>
          <a:r>
            <a:rPr lang="tr-TR" sz="1600" kern="1200" dirty="0" smtClean="0">
              <a:solidFill>
                <a:schemeClr val="tx2"/>
              </a:solidFill>
            </a:rPr>
            <a:t> / SPOC eğitim</a:t>
          </a:r>
          <a:endParaRPr lang="tr-TR" sz="1600" kern="1200" dirty="0">
            <a:solidFill>
              <a:schemeClr val="tx2"/>
            </a:solidFill>
          </a:endParaRPr>
        </a:p>
      </dsp:txBody>
      <dsp:txXfrm rot="-5400000">
        <a:off x="1299530" y="1863916"/>
        <a:ext cx="7213542" cy="893425"/>
      </dsp:txXfrm>
    </dsp:sp>
    <dsp:sp modelId="{1A4C678B-EA56-4D9A-93B2-07F8907953AA}">
      <dsp:nvSpPr>
        <dsp:cNvPr id="0" name=""/>
        <dsp:cNvSpPr/>
      </dsp:nvSpPr>
      <dsp:spPr>
        <a:xfrm rot="5400000">
          <a:off x="-16752" y="3244090"/>
          <a:ext cx="1523214" cy="1092373"/>
        </a:xfrm>
        <a:prstGeom prst="chevron">
          <a:avLst/>
        </a:prstGeom>
        <a:solidFill>
          <a:schemeClr val="tx2">
            <a:lumMod val="20000"/>
            <a:lumOff val="8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rgbClr val="1F497D"/>
              </a:solidFill>
            </a:rPr>
            <a:t>Canlı geçiş</a:t>
          </a:r>
          <a:endParaRPr lang="tr-TR" sz="1600" kern="1200" dirty="0">
            <a:solidFill>
              <a:srgbClr val="1F497D"/>
            </a:solidFill>
          </a:endParaRPr>
        </a:p>
      </dsp:txBody>
      <dsp:txXfrm rot="-5400000">
        <a:off x="198669" y="3574857"/>
        <a:ext cx="1092373" cy="430841"/>
      </dsp:txXfrm>
    </dsp:sp>
    <dsp:sp modelId="{855F81CD-01C0-4CE9-82D8-E5AACDCF1C62}">
      <dsp:nvSpPr>
        <dsp:cNvPr id="0" name=""/>
        <dsp:cNvSpPr/>
      </dsp:nvSpPr>
      <dsp:spPr>
        <a:xfrm rot="5400000">
          <a:off x="4443300" y="-84798"/>
          <a:ext cx="990089" cy="72408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err="1" smtClean="0">
              <a:solidFill>
                <a:schemeClr val="tx2"/>
              </a:solidFill>
            </a:rPr>
            <a:t>Soft</a:t>
          </a:r>
          <a:r>
            <a:rPr lang="tr-TR" sz="1600" kern="1200" dirty="0" smtClean="0">
              <a:solidFill>
                <a:schemeClr val="tx2"/>
              </a:solidFill>
            </a:rPr>
            <a:t> </a:t>
          </a:r>
          <a:r>
            <a:rPr lang="tr-TR" sz="1600" kern="1200" dirty="0" err="1" smtClean="0">
              <a:solidFill>
                <a:schemeClr val="tx2"/>
              </a:solidFill>
            </a:rPr>
            <a:t>launch</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Final değişiklik ve düzeltmeler</a:t>
          </a:r>
          <a:endParaRPr lang="tr-TR" sz="1600" kern="1200" dirty="0">
            <a:solidFill>
              <a:schemeClr val="tx2"/>
            </a:solidFill>
          </a:endParaRPr>
        </a:p>
        <a:p>
          <a:pPr marL="171450" lvl="1" indent="-171450" algn="l" defTabSz="711200">
            <a:lnSpc>
              <a:spcPct val="90000"/>
            </a:lnSpc>
            <a:spcBef>
              <a:spcPct val="0"/>
            </a:spcBef>
            <a:spcAft>
              <a:spcPct val="15000"/>
            </a:spcAft>
            <a:buChar char="••"/>
          </a:pPr>
          <a:r>
            <a:rPr lang="tr-TR" sz="1600" kern="1200" dirty="0" smtClean="0">
              <a:solidFill>
                <a:schemeClr val="tx2"/>
              </a:solidFill>
            </a:rPr>
            <a:t>Canlı geçiş</a:t>
          </a:r>
          <a:endParaRPr lang="tr-TR" sz="1600" kern="1200" dirty="0">
            <a:solidFill>
              <a:schemeClr val="tx2"/>
            </a:solidFill>
          </a:endParaRPr>
        </a:p>
      </dsp:txBody>
      <dsp:txXfrm rot="-5400000">
        <a:off x="1317899" y="3088935"/>
        <a:ext cx="7192560" cy="89342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24D2F51-7457-4943-852F-280C92002771}" type="datetimeFigureOut">
              <a:rPr lang="tr-TR" smtClean="0"/>
              <a:pPr/>
              <a:t>06.10.2013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22E3325-9A73-4D4F-B651-B290FE1C0EF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D2F51-7457-4943-852F-280C92002771}" type="datetimeFigureOut">
              <a:rPr lang="tr-TR" smtClean="0"/>
              <a:pPr/>
              <a:t>06.10.2013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E3325-9A73-4D4F-B651-B290FE1C0EF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efatura.gov.tr/" TargetMode="External"/><Relationship Id="rId4" Type="http://schemas.openxmlformats.org/officeDocument/2006/relationships/hyperlink" Target="http://mm.kamusm.gov.tr/" TargetMode="Externa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hyperlink" Target="http://www.efatura.gov.tr/" TargetMode="External"/><Relationship Id="rId7" Type="http://schemas.openxmlformats.org/officeDocument/2006/relationships/image" Target="../media/image11.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jpeg"/><Relationship Id="rId11"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26.jpeg"/><Relationship Id="rId7" Type="http://schemas.openxmlformats.org/officeDocument/2006/relationships/image" Target="../media/image3.png"/><Relationship Id="rId8"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1" Type="http://schemas.microsoft.com/office/2007/relationships/diagramDrawing" Target="../diagrams/drawing1.xml"/><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0.jpeg"/><Relationship Id="rId9" Type="http://schemas.openxmlformats.org/officeDocument/2006/relationships/image" Target="../media/image51.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www.turkkep.com.t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www.edefter.gov.t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e-fatura-naz%C4%B1m%5CE-Fatura%20E-Defter%20Mevzuati%5C3-%201%20No_lu%20E-Defter%20Tebligi.pdf" TargetMode="External"/><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9.emf"/><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Title 1"/>
          <p:cNvSpPr txBox="1">
            <a:spLocks/>
          </p:cNvSpPr>
          <p:nvPr/>
        </p:nvSpPr>
        <p:spPr>
          <a:xfrm>
            <a:off x="504769" y="1196752"/>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E-Fatura </a:t>
            </a:r>
            <a:r>
              <a:rPr lang="tr-TR" dirty="0" smtClean="0"/>
              <a:t>Uygulamasından Yararlanma</a:t>
            </a:r>
            <a:endParaRPr lang="tr-TR" dirty="0"/>
          </a:p>
        </p:txBody>
      </p:sp>
      <p:sp>
        <p:nvSpPr>
          <p:cNvPr id="5" name="Rectangle 3"/>
          <p:cNvSpPr txBox="1">
            <a:spLocks noChangeArrowheads="1"/>
          </p:cNvSpPr>
          <p:nvPr/>
        </p:nvSpPr>
        <p:spPr>
          <a:xfrm>
            <a:off x="457200" y="1600200"/>
            <a:ext cx="8229600" cy="38163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buFontTx/>
              <a:buNone/>
            </a:pPr>
            <a:endParaRPr lang="tr-TR" sz="1800" b="1" dirty="0" smtClean="0">
              <a:solidFill>
                <a:srgbClr val="40458C"/>
              </a:solidFill>
              <a:latin typeface="Lucida Sans Unicode" charset="0"/>
            </a:endParaRPr>
          </a:p>
          <a:p>
            <a:pPr>
              <a:lnSpc>
                <a:spcPct val="90000"/>
              </a:lnSpc>
              <a:buFontTx/>
              <a:buNone/>
            </a:pPr>
            <a:endParaRPr lang="tr-TR" sz="1800" dirty="0" smtClean="0">
              <a:solidFill>
                <a:srgbClr val="40458C"/>
              </a:solidFill>
              <a:latin typeface="Lucida Sans Unicode" charset="0"/>
            </a:endParaRPr>
          </a:p>
          <a:p>
            <a:pPr>
              <a:lnSpc>
                <a:spcPct val="90000"/>
              </a:lnSpc>
              <a:buFontTx/>
              <a:buNone/>
            </a:pPr>
            <a:endParaRPr lang="tr-TR" sz="1800" dirty="0" smtClean="0">
              <a:solidFill>
                <a:srgbClr val="40458C"/>
              </a:solidFill>
              <a:latin typeface="Lucida Sans Unicode" charset="0"/>
            </a:endParaRPr>
          </a:p>
          <a:p>
            <a:pPr>
              <a:lnSpc>
                <a:spcPct val="90000"/>
              </a:lnSpc>
              <a:buFontTx/>
              <a:buNone/>
            </a:pPr>
            <a:endParaRPr lang="tr-TR" sz="2000" dirty="0" smtClean="0">
              <a:solidFill>
                <a:srgbClr val="40458C"/>
              </a:solidFill>
              <a:latin typeface="Lucida Sans Unicode" charset="0"/>
            </a:endParaRPr>
          </a:p>
          <a:p>
            <a:pPr>
              <a:lnSpc>
                <a:spcPct val="90000"/>
              </a:lnSpc>
              <a:buFontTx/>
              <a:buNone/>
            </a:pPr>
            <a:r>
              <a:rPr lang="tr-TR" sz="2000" dirty="0" smtClean="0">
                <a:solidFill>
                  <a:srgbClr val="40458C"/>
                </a:solidFill>
                <a:latin typeface="Lucida Sans Unicode" charset="0"/>
              </a:rPr>
              <a:t>  </a:t>
            </a:r>
          </a:p>
          <a:p>
            <a:pPr>
              <a:lnSpc>
                <a:spcPct val="90000"/>
              </a:lnSpc>
              <a:buFontTx/>
              <a:buNone/>
            </a:pPr>
            <a:r>
              <a:rPr lang="tr-TR" sz="2000" dirty="0" smtClean="0">
                <a:solidFill>
                  <a:srgbClr val="40458C"/>
                </a:solidFill>
                <a:latin typeface="Lucida Sans Unicode" charset="0"/>
              </a:rPr>
              <a:t>	</a:t>
            </a:r>
          </a:p>
          <a:p>
            <a:pPr>
              <a:lnSpc>
                <a:spcPct val="90000"/>
              </a:lnSpc>
              <a:buFontTx/>
              <a:buNone/>
            </a:pPr>
            <a:r>
              <a:rPr lang="tr-TR" sz="2000" dirty="0" smtClean="0">
                <a:solidFill>
                  <a:srgbClr val="40458C"/>
                </a:solidFill>
                <a:latin typeface="Lucida Sans Unicode" charset="0"/>
              </a:rPr>
              <a:t>	</a:t>
            </a:r>
          </a:p>
          <a:p>
            <a:pPr>
              <a:lnSpc>
                <a:spcPct val="90000"/>
              </a:lnSpc>
              <a:buFontTx/>
              <a:buNone/>
            </a:pPr>
            <a:r>
              <a:rPr lang="tr-TR" sz="2000" dirty="0" smtClean="0">
                <a:solidFill>
                  <a:srgbClr val="40458C"/>
                </a:solidFill>
                <a:latin typeface="Lucida Sans Unicode" charset="0"/>
              </a:rPr>
              <a:t>	</a:t>
            </a:r>
            <a:endParaRPr lang="tr-TR" sz="2000" dirty="0">
              <a:solidFill>
                <a:srgbClr val="40458C"/>
              </a:solidFill>
              <a:latin typeface="Lucida Sans Unicode" charset="0"/>
            </a:endParaRPr>
          </a:p>
        </p:txBody>
      </p:sp>
      <p:sp>
        <p:nvSpPr>
          <p:cNvPr id="6" name="Rounded Rectangle 1"/>
          <p:cNvSpPr/>
          <p:nvPr/>
        </p:nvSpPr>
        <p:spPr>
          <a:xfrm>
            <a:off x="2339752" y="2387104"/>
            <a:ext cx="5616624" cy="609848"/>
          </a:xfrm>
          <a:prstGeom prst="roundRect">
            <a:avLst/>
          </a:prstGeom>
          <a:solidFill>
            <a:srgbClr val="00B050"/>
          </a:solidFill>
          <a:ln>
            <a:noFill/>
          </a:ln>
        </p:spPr>
        <p:style>
          <a:lnRef idx="1">
            <a:schemeClr val="dk1"/>
          </a:lnRef>
          <a:fillRef idx="3">
            <a:schemeClr val="dk1"/>
          </a:fillRef>
          <a:effectRef idx="2">
            <a:schemeClr val="dk1"/>
          </a:effectRef>
          <a:fontRef idx="minor">
            <a:schemeClr val="lt1"/>
          </a:fontRef>
        </p:style>
        <p:txBody>
          <a:bodyPr anchor="ctr"/>
          <a:lstStyle/>
          <a:p>
            <a:pPr eaLnBrk="1" hangingPunct="1">
              <a:lnSpc>
                <a:spcPct val="90000"/>
              </a:lnSpc>
            </a:pPr>
            <a:r>
              <a:rPr lang="tr-TR" dirty="0" smtClean="0">
                <a:solidFill>
                  <a:schemeClr val="bg1"/>
                </a:solidFill>
                <a:latin typeface="Calibri Light" pitchFamily="34" charset="0"/>
                <a:ea typeface="ＭＳ Ｐゴシック" charset="0"/>
                <a:cs typeface="ＭＳ Ｐゴシック" charset="0"/>
              </a:rPr>
              <a:t>Gelir </a:t>
            </a:r>
            <a:r>
              <a:rPr lang="tr-TR" dirty="0">
                <a:solidFill>
                  <a:schemeClr val="bg1"/>
                </a:solidFill>
                <a:latin typeface="Calibri Light" pitchFamily="34" charset="0"/>
                <a:ea typeface="ＭＳ Ｐゴシック" charset="0"/>
                <a:cs typeface="ＭＳ Ｐゴシック" charset="0"/>
              </a:rPr>
              <a:t>İdaresi Başkanlığı</a:t>
            </a:r>
            <a:r>
              <a:rPr lang="ja-JP" altLang="tr-TR" dirty="0">
                <a:solidFill>
                  <a:schemeClr val="bg1"/>
                </a:solidFill>
                <a:latin typeface="Calibri Light" pitchFamily="34" charset="0"/>
                <a:ea typeface="ＭＳ Ｐゴシック" charset="0"/>
                <a:cs typeface="ＭＳ Ｐゴシック" charset="0"/>
              </a:rPr>
              <a:t>’</a:t>
            </a:r>
            <a:r>
              <a:rPr lang="tr-TR" altLang="ja-JP" dirty="0" err="1">
                <a:solidFill>
                  <a:schemeClr val="bg1"/>
                </a:solidFill>
                <a:latin typeface="Calibri Light" pitchFamily="34" charset="0"/>
                <a:ea typeface="ＭＳ Ｐゴシック" charset="0"/>
                <a:cs typeface="ＭＳ Ｐゴシック" charset="0"/>
              </a:rPr>
              <a:t>na</a:t>
            </a:r>
            <a:r>
              <a:rPr lang="tr-TR" altLang="ja-JP" dirty="0">
                <a:solidFill>
                  <a:schemeClr val="bg1"/>
                </a:solidFill>
                <a:latin typeface="Calibri Light" pitchFamily="34" charset="0"/>
                <a:ea typeface="ＭＳ Ｐゴシック" charset="0"/>
                <a:cs typeface="ＭＳ Ｐゴシック" charset="0"/>
              </a:rPr>
              <a:t> E-Fatura Uygulaması Başvurusu</a:t>
            </a:r>
          </a:p>
          <a:p>
            <a:pPr eaLnBrk="1" hangingPunct="1">
              <a:lnSpc>
                <a:spcPct val="90000"/>
              </a:lnSpc>
            </a:pPr>
            <a:r>
              <a:rPr lang="tr-TR" b="1" u="sng" dirty="0" smtClean="0">
                <a:solidFill>
                  <a:schemeClr val="bg1"/>
                </a:solidFill>
                <a:latin typeface="Calibri Light" pitchFamily="34" charset="0"/>
                <a:ea typeface="ＭＳ Ｐゴシック" charset="0"/>
                <a:cs typeface="ＭＳ Ｐゴシック" charset="0"/>
                <a:hlinkClick r:id="rId3"/>
              </a:rPr>
              <a:t>www.efatura.gov.tr</a:t>
            </a:r>
            <a:r>
              <a:rPr lang="tr-TR" b="1" u="sng" dirty="0" smtClean="0">
                <a:solidFill>
                  <a:schemeClr val="bg1"/>
                </a:solidFill>
                <a:latin typeface="Calibri Light" pitchFamily="34" charset="0"/>
                <a:ea typeface="ＭＳ Ｐゴシック" charset="0"/>
                <a:cs typeface="ＭＳ Ｐゴシック" charset="0"/>
              </a:rPr>
              <a:t> </a:t>
            </a:r>
            <a:endParaRPr lang="tr-TR" b="1" u="sng" dirty="0">
              <a:solidFill>
                <a:schemeClr val="bg1"/>
              </a:solidFill>
              <a:latin typeface="Calibri Light" pitchFamily="34" charset="0"/>
              <a:ea typeface="ＭＳ Ｐゴシック" charset="0"/>
              <a:cs typeface="ＭＳ Ｐゴシック" charset="0"/>
            </a:endParaRPr>
          </a:p>
        </p:txBody>
      </p:sp>
      <p:sp>
        <p:nvSpPr>
          <p:cNvPr id="7" name="Rounded Rectangle 2"/>
          <p:cNvSpPr/>
          <p:nvPr/>
        </p:nvSpPr>
        <p:spPr>
          <a:xfrm>
            <a:off x="2044626" y="3386137"/>
            <a:ext cx="6127774" cy="576263"/>
          </a:xfrm>
          <a:prstGeom prst="roundRect">
            <a:avLst/>
          </a:prstGeom>
          <a:solidFill>
            <a:srgbClr val="FF0000"/>
          </a:solidFill>
          <a:ln>
            <a:noFill/>
          </a:ln>
        </p:spPr>
        <p:style>
          <a:lnRef idx="0">
            <a:schemeClr val="accent2"/>
          </a:lnRef>
          <a:fillRef idx="3">
            <a:schemeClr val="accent2"/>
          </a:fillRef>
          <a:effectRef idx="3">
            <a:schemeClr val="accent2"/>
          </a:effectRef>
          <a:fontRef idx="minor">
            <a:schemeClr val="lt1"/>
          </a:fontRef>
        </p:style>
        <p:txBody>
          <a:bodyPr anchor="ctr"/>
          <a:lstStyle/>
          <a:p>
            <a:pPr>
              <a:lnSpc>
                <a:spcPct val="90000"/>
              </a:lnSpc>
            </a:pPr>
            <a:r>
              <a:rPr lang="tr-TR" dirty="0" smtClean="0">
                <a:solidFill>
                  <a:schemeClr val="bg1"/>
                </a:solidFill>
                <a:latin typeface="Calibri Light" pitchFamily="34" charset="0"/>
                <a:ea typeface="ＭＳ Ｐゴシック" charset="0"/>
                <a:cs typeface="ＭＳ Ｐゴシック" charset="0"/>
              </a:rPr>
              <a:t>Mali </a:t>
            </a:r>
            <a:r>
              <a:rPr lang="tr-TR" dirty="0">
                <a:solidFill>
                  <a:schemeClr val="bg1"/>
                </a:solidFill>
                <a:latin typeface="Calibri Light" pitchFamily="34" charset="0"/>
                <a:ea typeface="ＭＳ Ｐゴシック" charset="0"/>
                <a:cs typeface="ＭＳ Ｐゴシック" charset="0"/>
              </a:rPr>
              <a:t>Mühür Başvurusu</a:t>
            </a:r>
          </a:p>
          <a:p>
            <a:pPr>
              <a:lnSpc>
                <a:spcPct val="90000"/>
              </a:lnSpc>
            </a:pPr>
            <a:r>
              <a:rPr lang="tr-TR" b="1" dirty="0" smtClean="0">
                <a:solidFill>
                  <a:schemeClr val="bg1"/>
                </a:solidFill>
                <a:latin typeface="Calibri Light" pitchFamily="34" charset="0"/>
                <a:ea typeface="ＭＳ Ｐゴシック" charset="0"/>
                <a:cs typeface="ＭＳ Ｐゴシック" charset="0"/>
                <a:hlinkClick r:id="rId4"/>
              </a:rPr>
              <a:t>http</a:t>
            </a:r>
            <a:r>
              <a:rPr lang="tr-TR" b="1" dirty="0">
                <a:solidFill>
                  <a:schemeClr val="bg1"/>
                </a:solidFill>
                <a:latin typeface="Calibri Light" pitchFamily="34" charset="0"/>
                <a:ea typeface="ＭＳ Ｐゴシック" charset="0"/>
                <a:cs typeface="ＭＳ Ｐゴシック" charset="0"/>
                <a:hlinkClick r:id="rId4"/>
              </a:rPr>
              <a:t>://mm.kamusm.gov.tr</a:t>
            </a:r>
            <a:endParaRPr lang="tr-TR" b="1" dirty="0">
              <a:solidFill>
                <a:schemeClr val="bg1"/>
              </a:solidFill>
              <a:latin typeface="Calibri Light" pitchFamily="34" charset="0"/>
              <a:ea typeface="ＭＳ Ｐゴシック" charset="0"/>
              <a:cs typeface="ＭＳ Ｐゴシック" charset="0"/>
            </a:endParaRPr>
          </a:p>
        </p:txBody>
      </p:sp>
      <p:sp>
        <p:nvSpPr>
          <p:cNvPr id="8" name="Rounded Rectangle 3"/>
          <p:cNvSpPr/>
          <p:nvPr/>
        </p:nvSpPr>
        <p:spPr>
          <a:xfrm>
            <a:off x="1763688" y="4365104"/>
            <a:ext cx="6624736" cy="504056"/>
          </a:xfrm>
          <a:prstGeom prst="round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nSpc>
                <a:spcPct val="90000"/>
              </a:lnSpc>
            </a:pPr>
            <a:r>
              <a:rPr lang="tr-TR" dirty="0" smtClean="0">
                <a:solidFill>
                  <a:schemeClr val="bg1"/>
                </a:solidFill>
                <a:latin typeface="Calibri Light" pitchFamily="34" charset="0"/>
                <a:ea typeface="ＭＳ Ｐゴシック" charset="0"/>
                <a:cs typeface="ＭＳ Ｐゴシック" charset="0"/>
              </a:rPr>
              <a:t>Gelir </a:t>
            </a:r>
            <a:r>
              <a:rPr lang="tr-TR" dirty="0">
                <a:solidFill>
                  <a:schemeClr val="bg1"/>
                </a:solidFill>
                <a:latin typeface="Calibri Light" pitchFamily="34" charset="0"/>
                <a:ea typeface="ＭＳ Ｐゴシック" charset="0"/>
                <a:cs typeface="ＭＳ Ｐゴシック" charset="0"/>
              </a:rPr>
              <a:t>İdaresi Başkanlığı</a:t>
            </a:r>
            <a:r>
              <a:rPr lang="ja-JP" altLang="tr-TR" dirty="0">
                <a:solidFill>
                  <a:schemeClr val="bg1"/>
                </a:solidFill>
                <a:latin typeface="Calibri Light" pitchFamily="34" charset="0"/>
                <a:ea typeface="ＭＳ Ｐゴシック" charset="0"/>
                <a:cs typeface="ＭＳ Ｐゴシック" charset="0"/>
              </a:rPr>
              <a:t>’</a:t>
            </a:r>
            <a:r>
              <a:rPr lang="tr-TR" altLang="ja-JP" dirty="0" err="1">
                <a:solidFill>
                  <a:schemeClr val="bg1"/>
                </a:solidFill>
                <a:latin typeface="Calibri Light" pitchFamily="34" charset="0"/>
                <a:ea typeface="ＭＳ Ｐゴシック" charset="0"/>
                <a:cs typeface="ＭＳ Ｐゴシック" charset="0"/>
              </a:rPr>
              <a:t>na</a:t>
            </a:r>
            <a:r>
              <a:rPr lang="tr-TR" altLang="ja-JP" dirty="0">
                <a:solidFill>
                  <a:schemeClr val="bg1"/>
                </a:solidFill>
                <a:latin typeface="Calibri Light" pitchFamily="34" charset="0"/>
                <a:ea typeface="ＭＳ Ｐゴシック" charset="0"/>
                <a:cs typeface="ＭＳ Ｐゴシック" charset="0"/>
              </a:rPr>
              <a:t> E-Fatura Kullanma Yöntemi Bildirimi</a:t>
            </a:r>
            <a:endParaRPr lang="tr-TR" dirty="0">
              <a:solidFill>
                <a:schemeClr val="bg1"/>
              </a:solidFill>
              <a:latin typeface="Calibri Light" pitchFamily="34" charset="0"/>
              <a:ea typeface="ＭＳ Ｐゴシック" charset="0"/>
              <a:cs typeface="ＭＳ Ｐゴシック" charset="0"/>
            </a:endParaRPr>
          </a:p>
        </p:txBody>
      </p:sp>
      <p:sp>
        <p:nvSpPr>
          <p:cNvPr id="4" name="Oval 3"/>
          <p:cNvSpPr/>
          <p:nvPr/>
        </p:nvSpPr>
        <p:spPr>
          <a:xfrm>
            <a:off x="1792598" y="2387104"/>
            <a:ext cx="504056" cy="609848"/>
          </a:xfrm>
          <a:prstGeom prst="ellipse">
            <a:avLst/>
          </a:prstGeom>
          <a:solidFill>
            <a:srgbClr val="00B050"/>
          </a:solidFill>
        </p:spPr>
        <p:style>
          <a:lnRef idx="3">
            <a:schemeClr val="lt1"/>
          </a:lnRef>
          <a:fillRef idx="1">
            <a:schemeClr val="dk1"/>
          </a:fillRef>
          <a:effectRef idx="1">
            <a:schemeClr val="dk1"/>
          </a:effectRef>
          <a:fontRef idx="minor">
            <a:schemeClr val="lt1"/>
          </a:fontRef>
        </p:style>
        <p:txBody>
          <a:bodyPr rtlCol="0" anchor="ctr"/>
          <a:lstStyle/>
          <a:p>
            <a:pPr algn="ctr"/>
            <a:r>
              <a:rPr lang="tr-TR" dirty="0" smtClean="0"/>
              <a:t>1</a:t>
            </a:r>
            <a:endParaRPr lang="tr-TR" dirty="0"/>
          </a:p>
        </p:txBody>
      </p:sp>
      <p:sp>
        <p:nvSpPr>
          <p:cNvPr id="13" name="Oval 12"/>
          <p:cNvSpPr/>
          <p:nvPr/>
        </p:nvSpPr>
        <p:spPr>
          <a:xfrm>
            <a:off x="1500530" y="3369344"/>
            <a:ext cx="504056" cy="609848"/>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r>
              <a:rPr lang="tr-TR" dirty="0" smtClean="0"/>
              <a:t>2</a:t>
            </a:r>
            <a:endParaRPr lang="tr-TR" dirty="0"/>
          </a:p>
        </p:txBody>
      </p:sp>
      <p:sp>
        <p:nvSpPr>
          <p:cNvPr id="14" name="Oval 13"/>
          <p:cNvSpPr/>
          <p:nvPr/>
        </p:nvSpPr>
        <p:spPr>
          <a:xfrm>
            <a:off x="1187624" y="4293096"/>
            <a:ext cx="504056" cy="609848"/>
          </a:xfrm>
          <a:prstGeom prst="ellipse">
            <a:avLst/>
          </a:prstGeom>
          <a:solidFill>
            <a:srgbClr val="0070C0"/>
          </a:solidFill>
        </p:spPr>
        <p:style>
          <a:lnRef idx="3">
            <a:schemeClr val="lt1"/>
          </a:lnRef>
          <a:fillRef idx="1">
            <a:schemeClr val="dk1"/>
          </a:fillRef>
          <a:effectRef idx="1">
            <a:schemeClr val="dk1"/>
          </a:effectRef>
          <a:fontRef idx="minor">
            <a:schemeClr val="lt1"/>
          </a:fontRef>
        </p:style>
        <p:txBody>
          <a:bodyPr rtlCol="0" anchor="ctr"/>
          <a:lstStyle/>
          <a:p>
            <a:pPr algn="ctr"/>
            <a:r>
              <a:rPr lang="tr-TR" dirty="0" smtClean="0"/>
              <a:t>3</a:t>
            </a:r>
            <a:endParaRPr lang="tr-TR" dirty="0"/>
          </a:p>
        </p:txBody>
      </p:sp>
    </p:spTree>
    <p:extLst>
      <p:ext uri="{BB962C8B-B14F-4D97-AF65-F5344CB8AC3E}">
        <p14:creationId xmlns:p14="http://schemas.microsoft.com/office/powerpoint/2010/main" val="9211008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5" name="Metin kutusu 4"/>
          <p:cNvSpPr txBox="1"/>
          <p:nvPr/>
        </p:nvSpPr>
        <p:spPr>
          <a:xfrm>
            <a:off x="494994" y="1921187"/>
            <a:ext cx="3212910" cy="4201150"/>
          </a:xfrm>
          <a:prstGeom prst="rect">
            <a:avLst/>
          </a:prstGeom>
          <a:noFill/>
        </p:spPr>
        <p:txBody>
          <a:bodyPr wrap="square" rtlCol="0">
            <a:spAutoFit/>
          </a:bodyPr>
          <a:lstStyle/>
          <a:p>
            <a:pPr algn="ctr"/>
            <a:r>
              <a:rPr lang="tr-TR" sz="1500" b="1" u="sng" dirty="0" smtClean="0">
                <a:solidFill>
                  <a:srgbClr val="000000"/>
                </a:solidFill>
                <a:latin typeface="Calibri Light" pitchFamily="34" charset="0"/>
              </a:rPr>
              <a:t>Özel </a:t>
            </a:r>
            <a:r>
              <a:rPr lang="tr-TR" sz="1500" b="1" u="sng" dirty="0" err="1">
                <a:solidFill>
                  <a:srgbClr val="000000"/>
                </a:solidFill>
                <a:latin typeface="Calibri Light" pitchFamily="34" charset="0"/>
              </a:rPr>
              <a:t>Entegratör</a:t>
            </a:r>
            <a:r>
              <a:rPr lang="tr-TR" sz="1500" b="1" u="sng" dirty="0">
                <a:solidFill>
                  <a:srgbClr val="000000"/>
                </a:solidFill>
                <a:latin typeface="Calibri Light" pitchFamily="34" charset="0"/>
              </a:rPr>
              <a:t> (Servis Sağlayıcı) İle </a:t>
            </a:r>
          </a:p>
          <a:p>
            <a:pPr marL="285750" indent="-285750">
              <a:buBlip>
                <a:blip r:embed="rId3"/>
              </a:buBlip>
            </a:pPr>
            <a:r>
              <a:rPr lang="tr-TR" sz="1400" dirty="0" smtClean="0">
                <a:solidFill>
                  <a:srgbClr val="000000"/>
                </a:solidFill>
                <a:latin typeface="Calibri Light" pitchFamily="34" charset="0"/>
              </a:rPr>
              <a:t>Mükellefin </a:t>
            </a:r>
            <a:r>
              <a:rPr lang="tr-TR" sz="1400" dirty="0">
                <a:solidFill>
                  <a:srgbClr val="000000"/>
                </a:solidFill>
                <a:latin typeface="Calibri Light" pitchFamily="34" charset="0"/>
              </a:rPr>
              <a:t>mali mühür alması zorunludur. Ancak yine de faturada </a:t>
            </a:r>
            <a:r>
              <a:rPr lang="tr-TR" sz="1400" dirty="0" err="1">
                <a:solidFill>
                  <a:srgbClr val="000000"/>
                </a:solidFill>
                <a:latin typeface="Calibri Light" pitchFamily="34" charset="0"/>
              </a:rPr>
              <a:t>entegratörün</a:t>
            </a:r>
            <a:r>
              <a:rPr lang="tr-TR" sz="1400" dirty="0">
                <a:solidFill>
                  <a:srgbClr val="000000"/>
                </a:solidFill>
                <a:latin typeface="Calibri Light" pitchFamily="34" charset="0"/>
              </a:rPr>
              <a:t> mali mührü </a:t>
            </a:r>
            <a:r>
              <a:rPr lang="tr-TR" sz="1400" dirty="0" smtClean="0">
                <a:solidFill>
                  <a:srgbClr val="000000"/>
                </a:solidFill>
                <a:latin typeface="Calibri Light" pitchFamily="34" charset="0"/>
              </a:rPr>
              <a:t>kullanılabilecektir. </a:t>
            </a:r>
          </a:p>
          <a:p>
            <a:pPr marL="285750" indent="-285750">
              <a:buBlip>
                <a:blip r:embed="rId3"/>
              </a:buBlip>
            </a:pPr>
            <a:r>
              <a:rPr lang="tr-TR" sz="1400" dirty="0" smtClean="0">
                <a:solidFill>
                  <a:srgbClr val="000000"/>
                </a:solidFill>
                <a:latin typeface="Calibri Light" pitchFamily="34" charset="0"/>
              </a:rPr>
              <a:t>Yüksek </a:t>
            </a:r>
            <a:r>
              <a:rPr lang="tr-TR" sz="1400" dirty="0">
                <a:solidFill>
                  <a:srgbClr val="000000"/>
                </a:solidFill>
                <a:latin typeface="Calibri Light" pitchFamily="34" charset="0"/>
              </a:rPr>
              <a:t>tutarlı IT yatırımı yapma gereği yoktur.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Entegrasyon </a:t>
            </a:r>
            <a:r>
              <a:rPr lang="tr-TR" sz="1400" dirty="0">
                <a:solidFill>
                  <a:srgbClr val="000000"/>
                </a:solidFill>
                <a:latin typeface="Calibri Light" pitchFamily="34" charset="0"/>
              </a:rPr>
              <a:t>işlemi son derece kolay ve hızlı olmaktadır.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Sisteme </a:t>
            </a:r>
            <a:r>
              <a:rPr lang="tr-TR" sz="1400" dirty="0">
                <a:solidFill>
                  <a:srgbClr val="000000"/>
                </a:solidFill>
                <a:latin typeface="Calibri Light" pitchFamily="34" charset="0"/>
              </a:rPr>
              <a:t>giriş maliyeti ekonomiktir ve bakım maliyeti yoktur.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Olası </a:t>
            </a:r>
            <a:r>
              <a:rPr lang="tr-TR" sz="1400" dirty="0">
                <a:solidFill>
                  <a:srgbClr val="000000"/>
                </a:solidFill>
                <a:latin typeface="Calibri Light" pitchFamily="34" charset="0"/>
              </a:rPr>
              <a:t>mevzuat değişikliklerinde gerekli güncellemeleri </a:t>
            </a:r>
            <a:r>
              <a:rPr lang="tr-TR" sz="1400" dirty="0" err="1">
                <a:solidFill>
                  <a:srgbClr val="000000"/>
                </a:solidFill>
                <a:latin typeface="Calibri Light" pitchFamily="34" charset="0"/>
              </a:rPr>
              <a:t>entegratör</a:t>
            </a:r>
            <a:r>
              <a:rPr lang="tr-TR" sz="1400" dirty="0">
                <a:solidFill>
                  <a:srgbClr val="000000"/>
                </a:solidFill>
                <a:latin typeface="Calibri Light" pitchFamily="34" charset="0"/>
              </a:rPr>
              <a:t> ücretsiz yapacaktır.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Arşivleme </a:t>
            </a:r>
            <a:r>
              <a:rPr lang="tr-TR" sz="1400" dirty="0">
                <a:solidFill>
                  <a:srgbClr val="000000"/>
                </a:solidFill>
                <a:latin typeface="Calibri Light" pitchFamily="34" charset="0"/>
              </a:rPr>
              <a:t>ve iş sürekliliğine uygun altyapı </a:t>
            </a:r>
            <a:r>
              <a:rPr lang="tr-TR" sz="1400" dirty="0" err="1">
                <a:solidFill>
                  <a:srgbClr val="000000"/>
                </a:solidFill>
                <a:latin typeface="Calibri Light" pitchFamily="34" charset="0"/>
              </a:rPr>
              <a:t>entegratör</a:t>
            </a:r>
            <a:r>
              <a:rPr lang="tr-TR" sz="1400" dirty="0">
                <a:solidFill>
                  <a:srgbClr val="000000"/>
                </a:solidFill>
                <a:latin typeface="Calibri Light" pitchFamily="34" charset="0"/>
              </a:rPr>
              <a:t> tarafından yapılacaktır. </a:t>
            </a:r>
            <a:r>
              <a:rPr lang="tr-TR" sz="1400" dirty="0" smtClean="0">
                <a:solidFill>
                  <a:srgbClr val="000000"/>
                </a:solidFill>
                <a:latin typeface="Calibri Light" pitchFamily="34" charset="0"/>
              </a:rPr>
              <a:t> </a:t>
            </a:r>
          </a:p>
          <a:p>
            <a:pPr marL="285750" indent="-285750">
              <a:buBlip>
                <a:blip r:embed="rId3"/>
              </a:buBlip>
            </a:pPr>
            <a:r>
              <a:rPr lang="tr-TR" sz="1400" dirty="0" smtClean="0">
                <a:solidFill>
                  <a:srgbClr val="000000"/>
                </a:solidFill>
                <a:latin typeface="Calibri Light" pitchFamily="34" charset="0"/>
              </a:rPr>
              <a:t>Çok </a:t>
            </a:r>
            <a:r>
              <a:rPr lang="tr-TR" sz="1400" dirty="0">
                <a:solidFill>
                  <a:srgbClr val="000000"/>
                </a:solidFill>
                <a:latin typeface="Calibri Light" pitchFamily="34" charset="0"/>
              </a:rPr>
              <a:t>sayıda kullanıcıya farklı yetkilerde sisteme giriş yetkisi verilebilmektedir. </a:t>
            </a:r>
          </a:p>
        </p:txBody>
      </p:sp>
      <p:sp>
        <p:nvSpPr>
          <p:cNvPr id="6" name="Metin kutusu 5"/>
          <p:cNvSpPr txBox="1"/>
          <p:nvPr/>
        </p:nvSpPr>
        <p:spPr>
          <a:xfrm>
            <a:off x="3680048" y="1892726"/>
            <a:ext cx="3124200" cy="4416594"/>
          </a:xfrm>
          <a:prstGeom prst="rect">
            <a:avLst/>
          </a:prstGeom>
          <a:noFill/>
        </p:spPr>
        <p:txBody>
          <a:bodyPr wrap="square" rtlCol="0">
            <a:spAutoFit/>
          </a:bodyPr>
          <a:lstStyle/>
          <a:p>
            <a:pPr algn="ctr"/>
            <a:r>
              <a:rPr lang="tr-TR" sz="1500" b="1" u="sng" dirty="0" smtClean="0">
                <a:solidFill>
                  <a:srgbClr val="000000"/>
                </a:solidFill>
                <a:latin typeface="Calibri Light" pitchFamily="34" charset="0"/>
              </a:rPr>
              <a:t>ERP </a:t>
            </a:r>
            <a:r>
              <a:rPr lang="tr-TR" sz="1500" b="1" u="sng" dirty="0">
                <a:solidFill>
                  <a:srgbClr val="000000"/>
                </a:solidFill>
                <a:latin typeface="Calibri Light" pitchFamily="34" charset="0"/>
              </a:rPr>
              <a:t>– GİB Entegrasyonu İle </a:t>
            </a:r>
          </a:p>
          <a:p>
            <a:pPr marL="285750" indent="-285750">
              <a:buBlip>
                <a:blip r:embed="rId3"/>
              </a:buBlip>
            </a:pPr>
            <a:r>
              <a:rPr lang="tr-TR" sz="1400" dirty="0" smtClean="0">
                <a:solidFill>
                  <a:srgbClr val="000000"/>
                </a:solidFill>
                <a:latin typeface="Calibri Light" pitchFamily="34" charset="0"/>
              </a:rPr>
              <a:t>Mali </a:t>
            </a:r>
            <a:r>
              <a:rPr lang="tr-TR" sz="1400" dirty="0">
                <a:solidFill>
                  <a:srgbClr val="000000"/>
                </a:solidFill>
                <a:latin typeface="Calibri Light" pitchFamily="34" charset="0"/>
              </a:rPr>
              <a:t>mühür alınmak zorundadır.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Kullanılan </a:t>
            </a:r>
            <a:r>
              <a:rPr lang="tr-TR" sz="1400" dirty="0">
                <a:solidFill>
                  <a:srgbClr val="000000"/>
                </a:solidFill>
                <a:latin typeface="Calibri Light" pitchFamily="34" charset="0"/>
              </a:rPr>
              <a:t>muhasebe sistemine göre değişen yüksek tutarlı IT yatırım maliyeti gerekmektedir. </a:t>
            </a:r>
            <a:endParaRPr lang="tr-TR" sz="1400" dirty="0" smtClean="0">
              <a:solidFill>
                <a:srgbClr val="000000"/>
              </a:solidFill>
              <a:latin typeface="Calibri Light" pitchFamily="34" charset="0"/>
            </a:endParaRPr>
          </a:p>
          <a:p>
            <a:pPr marL="285750" indent="-285750">
              <a:buBlip>
                <a:blip r:embed="rId3"/>
              </a:buBlip>
            </a:pPr>
            <a:r>
              <a:rPr lang="it-IT" sz="1400" dirty="0" smtClean="0">
                <a:solidFill>
                  <a:srgbClr val="000000"/>
                </a:solidFill>
                <a:latin typeface="Calibri Light" pitchFamily="34" charset="0"/>
              </a:rPr>
              <a:t>Entegrasyon </a:t>
            </a:r>
            <a:r>
              <a:rPr lang="it-IT" sz="1400" dirty="0">
                <a:solidFill>
                  <a:srgbClr val="000000"/>
                </a:solidFill>
                <a:latin typeface="Calibri Light" pitchFamily="34" charset="0"/>
              </a:rPr>
              <a:t>süresi uzun zaman almaktadır.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Yıllık </a:t>
            </a:r>
            <a:r>
              <a:rPr lang="tr-TR" sz="1400" dirty="0">
                <a:solidFill>
                  <a:srgbClr val="000000"/>
                </a:solidFill>
                <a:latin typeface="Calibri Light" pitchFamily="34" charset="0"/>
              </a:rPr>
              <a:t>lisans ve bakım maliyeti bulunmaktadır.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Faturaların </a:t>
            </a:r>
            <a:r>
              <a:rPr lang="tr-TR" sz="1400" dirty="0">
                <a:solidFill>
                  <a:srgbClr val="000000"/>
                </a:solidFill>
                <a:latin typeface="Calibri Light" pitchFamily="34" charset="0"/>
              </a:rPr>
              <a:t>yurtiçinde arşivlenmesi zorunluluğu bulunmaktadır.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Olası </a:t>
            </a:r>
            <a:r>
              <a:rPr lang="tr-TR" sz="1400" dirty="0">
                <a:solidFill>
                  <a:srgbClr val="000000"/>
                </a:solidFill>
                <a:latin typeface="Calibri Light" pitchFamily="34" charset="0"/>
              </a:rPr>
              <a:t>mevzuat değişikliklerinde yazılımın güncellenmesi gerekmektedir.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İş </a:t>
            </a:r>
            <a:r>
              <a:rPr lang="tr-TR" sz="1400" dirty="0">
                <a:solidFill>
                  <a:srgbClr val="000000"/>
                </a:solidFill>
                <a:latin typeface="Calibri Light" pitchFamily="34" charset="0"/>
              </a:rPr>
              <a:t>sürekliliğine uyum için ekstra yatırım maliyeti doğmaktadır.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7/24 </a:t>
            </a:r>
            <a:r>
              <a:rPr lang="tr-TR" sz="1400" dirty="0">
                <a:solidFill>
                  <a:srgbClr val="000000"/>
                </a:solidFill>
                <a:latin typeface="Calibri Light" pitchFamily="34" charset="0"/>
              </a:rPr>
              <a:t>çalışır durumda olmak ve teknik arızalarda </a:t>
            </a:r>
            <a:r>
              <a:rPr lang="tr-TR" sz="1400" dirty="0" err="1">
                <a:solidFill>
                  <a:srgbClr val="000000"/>
                </a:solidFill>
                <a:latin typeface="Calibri Light" pitchFamily="34" charset="0"/>
              </a:rPr>
              <a:t>max</a:t>
            </a:r>
            <a:r>
              <a:rPr lang="tr-TR" sz="1400" dirty="0">
                <a:solidFill>
                  <a:srgbClr val="000000"/>
                </a:solidFill>
                <a:latin typeface="Calibri Light" pitchFamily="34" charset="0"/>
              </a:rPr>
              <a:t> 48 saat içerisinde sorunun giderilmesi zorunluluğu bulunmaktadır. </a:t>
            </a:r>
            <a:endParaRPr lang="tr-TR" sz="1500" dirty="0">
              <a:solidFill>
                <a:srgbClr val="000000"/>
              </a:solidFill>
              <a:latin typeface="Calibri Light" pitchFamily="34" charset="0"/>
            </a:endParaRPr>
          </a:p>
        </p:txBody>
      </p:sp>
      <p:sp>
        <p:nvSpPr>
          <p:cNvPr id="7" name="Metin kutusu 6"/>
          <p:cNvSpPr txBox="1"/>
          <p:nvPr/>
        </p:nvSpPr>
        <p:spPr>
          <a:xfrm>
            <a:off x="6720136" y="1877630"/>
            <a:ext cx="2438400" cy="2923877"/>
          </a:xfrm>
          <a:prstGeom prst="rect">
            <a:avLst/>
          </a:prstGeom>
          <a:noFill/>
        </p:spPr>
        <p:txBody>
          <a:bodyPr wrap="square" rtlCol="0">
            <a:spAutoFit/>
          </a:bodyPr>
          <a:lstStyle/>
          <a:p>
            <a:pPr algn="ctr"/>
            <a:r>
              <a:rPr lang="tr-TR" sz="1600" b="1" u="sng" dirty="0" smtClean="0">
                <a:solidFill>
                  <a:srgbClr val="000000"/>
                </a:solidFill>
                <a:latin typeface="Calibri Light" pitchFamily="34" charset="0"/>
              </a:rPr>
              <a:t>GİB </a:t>
            </a:r>
            <a:r>
              <a:rPr lang="tr-TR" sz="1600" b="1" u="sng" dirty="0">
                <a:solidFill>
                  <a:srgbClr val="000000"/>
                </a:solidFill>
                <a:latin typeface="Calibri Light" pitchFamily="34" charset="0"/>
              </a:rPr>
              <a:t>Platformu İle </a:t>
            </a:r>
            <a:endParaRPr lang="tr-TR" sz="1600" dirty="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Mali </a:t>
            </a:r>
            <a:r>
              <a:rPr lang="tr-TR" sz="1400" dirty="0">
                <a:solidFill>
                  <a:srgbClr val="000000"/>
                </a:solidFill>
                <a:latin typeface="Calibri Light" pitchFamily="34" charset="0"/>
              </a:rPr>
              <a:t>mühür alınmak zorundadır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Sadece </a:t>
            </a:r>
            <a:r>
              <a:rPr lang="tr-TR" sz="1400" dirty="0">
                <a:solidFill>
                  <a:srgbClr val="000000"/>
                </a:solidFill>
                <a:latin typeface="Calibri Light" pitchFamily="34" charset="0"/>
              </a:rPr>
              <a:t>tek kullanıcı ile sisteme giriş imkanı bulunmaktadır. </a:t>
            </a:r>
            <a:r>
              <a:rPr lang="tr-TR" sz="1400" dirty="0" smtClean="0">
                <a:solidFill>
                  <a:srgbClr val="000000"/>
                </a:solidFill>
                <a:latin typeface="Calibri Light" pitchFamily="34" charset="0"/>
              </a:rPr>
              <a:t> </a:t>
            </a:r>
          </a:p>
          <a:p>
            <a:pPr marL="285750" indent="-285750">
              <a:buBlip>
                <a:blip r:embed="rId3"/>
              </a:buBlip>
            </a:pPr>
            <a:r>
              <a:rPr lang="tr-TR" sz="1400" dirty="0" smtClean="0">
                <a:solidFill>
                  <a:srgbClr val="000000"/>
                </a:solidFill>
                <a:latin typeface="Calibri Light" pitchFamily="34" charset="0"/>
              </a:rPr>
              <a:t>Az </a:t>
            </a:r>
            <a:r>
              <a:rPr lang="tr-TR" sz="1400" dirty="0">
                <a:solidFill>
                  <a:srgbClr val="000000"/>
                </a:solidFill>
                <a:latin typeface="Calibri Light" pitchFamily="34" charset="0"/>
              </a:rPr>
              <a:t>sayıda fatura alıp gönderen küçük ölçekli firmalar için uygundur. </a:t>
            </a:r>
            <a:r>
              <a:rPr lang="tr-TR" sz="1400" dirty="0" smtClean="0">
                <a:solidFill>
                  <a:srgbClr val="000000"/>
                </a:solidFill>
                <a:latin typeface="Calibri Light" pitchFamily="34" charset="0"/>
              </a:rPr>
              <a:t> </a:t>
            </a:r>
          </a:p>
          <a:p>
            <a:pPr marL="285750" indent="-285750">
              <a:buBlip>
                <a:blip r:embed="rId3"/>
              </a:buBlip>
            </a:pPr>
            <a:r>
              <a:rPr lang="tr-TR" sz="1400" dirty="0" smtClean="0">
                <a:solidFill>
                  <a:srgbClr val="000000"/>
                </a:solidFill>
                <a:latin typeface="Calibri Light" pitchFamily="34" charset="0"/>
              </a:rPr>
              <a:t>Manuel </a:t>
            </a:r>
            <a:r>
              <a:rPr lang="tr-TR" sz="1400" dirty="0">
                <a:solidFill>
                  <a:srgbClr val="000000"/>
                </a:solidFill>
                <a:latin typeface="Calibri Light" pitchFamily="34" charset="0"/>
              </a:rPr>
              <a:t>fatura girişine uygundur. </a:t>
            </a:r>
            <a:endParaRPr lang="tr-TR" sz="1400" dirty="0" smtClean="0">
              <a:solidFill>
                <a:srgbClr val="000000"/>
              </a:solidFill>
              <a:latin typeface="Calibri Light" pitchFamily="34" charset="0"/>
            </a:endParaRPr>
          </a:p>
          <a:p>
            <a:pPr marL="285750" indent="-285750">
              <a:buBlip>
                <a:blip r:embed="rId3"/>
              </a:buBlip>
            </a:pPr>
            <a:r>
              <a:rPr lang="tr-TR" sz="1400" dirty="0" smtClean="0">
                <a:solidFill>
                  <a:srgbClr val="000000"/>
                </a:solidFill>
                <a:latin typeface="Calibri Light" pitchFamily="34" charset="0"/>
              </a:rPr>
              <a:t>Arşivleme </a:t>
            </a:r>
            <a:r>
              <a:rPr lang="tr-TR" sz="1400" dirty="0">
                <a:solidFill>
                  <a:srgbClr val="000000"/>
                </a:solidFill>
                <a:latin typeface="Calibri Light" pitchFamily="34" charset="0"/>
              </a:rPr>
              <a:t>mükellefin sorumluluğundadır. </a:t>
            </a:r>
          </a:p>
        </p:txBody>
      </p:sp>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E-Fatura </a:t>
            </a:r>
            <a:r>
              <a:rPr lang="tr-TR" dirty="0" smtClean="0"/>
              <a:t>Geçiş için 3 Yöntem</a:t>
            </a:r>
            <a:endParaRPr lang="tr-TR" dirty="0"/>
          </a:p>
        </p:txBody>
      </p:sp>
    </p:spTree>
    <p:extLst>
      <p:ext uri="{BB962C8B-B14F-4D97-AF65-F5344CB8AC3E}">
        <p14:creationId xmlns:p14="http://schemas.microsoft.com/office/powerpoint/2010/main" val="28165055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E-Fatura </a:t>
            </a:r>
            <a:r>
              <a:rPr lang="tr-TR" dirty="0" smtClean="0"/>
              <a:t>Geçiş için 3 Yöntem</a:t>
            </a:r>
            <a:endParaRPr lang="tr-TR" dirty="0"/>
          </a:p>
        </p:txBody>
      </p:sp>
      <p:graphicFrame>
        <p:nvGraphicFramePr>
          <p:cNvPr id="9" name="Content Placeholder 1"/>
          <p:cNvGraphicFramePr>
            <a:graphicFrameLocks/>
          </p:cNvGraphicFramePr>
          <p:nvPr>
            <p:extLst>
              <p:ext uri="{D42A27DB-BD31-4B8C-83A1-F6EECF244321}">
                <p14:modId xmlns:p14="http://schemas.microsoft.com/office/powerpoint/2010/main" val="4200314460"/>
              </p:ext>
            </p:extLst>
          </p:nvPr>
        </p:nvGraphicFramePr>
        <p:xfrm>
          <a:off x="1116298" y="1916832"/>
          <a:ext cx="7524359" cy="4398059"/>
        </p:xfrm>
        <a:graphic>
          <a:graphicData uri="http://schemas.openxmlformats.org/drawingml/2006/table">
            <a:tbl>
              <a:tblPr/>
              <a:tblGrid>
                <a:gridCol w="1881090"/>
                <a:gridCol w="1617798"/>
                <a:gridCol w="1712157"/>
                <a:gridCol w="2313314"/>
              </a:tblGrid>
              <a:tr h="313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Calibri Light" pitchFamily="34" charset="0"/>
                        <a:ea typeface="ＭＳ Ｐゴシック" charset="0"/>
                        <a:cs typeface="ＭＳ Ｐゴシック"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4D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GİB Portal</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4D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Entegrasyon</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4D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Özel Entegrasyon</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4DFEF"/>
                    </a:solidFill>
                  </a:tcPr>
                </a:tc>
              </a:tr>
              <a:tr h="539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Aylık E-Fatura Sayısı</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&lt;3000</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Sınır Yok</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Sınır Yok</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5747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Bilgi İşlem Yapısı Yeterli mi</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rPr>
                        <a: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Calibri Light" pitchFamily="34" charset="0"/>
                          <a:ea typeface="ＭＳ Ｐゴシック" charset="0"/>
                          <a:cs typeface="ＭＳ Ｐゴシック" charset="0"/>
                        </a:rPr>
                        <a:t>+</a:t>
                      </a:r>
                      <a:endPar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Calibri Light" pitchFamily="34" charset="0"/>
                          <a:ea typeface="ＭＳ Ｐゴシック" charset="0"/>
                          <a:cs typeface="ＭＳ Ｐゴシック" charset="0"/>
                        </a:rPr>
                        <a:t>-</a:t>
                      </a:r>
                      <a:endPar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539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Arşivleme Lokasyonu</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Firma</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Firma</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Özel entegratör</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588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Arşiv Saklama Sorumluluğu</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rPr>
                        <a:t>GİB</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Firma</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rPr>
                        <a:t> Özel </a:t>
                      </a:r>
                      <a:r>
                        <a:rPr kumimoji="0" lang="tr-TR" sz="1600" b="0" i="0" u="none" strike="noStrike" cap="none" normalizeH="0" baseline="0" dirty="0" err="1">
                          <a:ln>
                            <a:noFill/>
                          </a:ln>
                          <a:solidFill>
                            <a:srgbClr val="000000"/>
                          </a:solidFill>
                          <a:effectLst/>
                          <a:latin typeface="Calibri Light" pitchFamily="34" charset="0"/>
                          <a:ea typeface="ＭＳ Ｐゴシック" charset="0"/>
                          <a:cs typeface="ＭＳ Ｐゴシック" charset="0"/>
                        </a:rPr>
                        <a:t>Entegratör</a:t>
                      </a:r>
                      <a:endPar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539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Maliyet Gereksinimi</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Ücretsiz</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HW+SW Yatırımı</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Giriş + Fatura Başına Ücret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539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Uygulama Esnekliği</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Calibri Light" pitchFamily="34" charset="0"/>
                          <a:ea typeface="ＭＳ Ｐゴシック" charset="0"/>
                          <a:cs typeface="ＭＳ Ｐゴシック" charset="0"/>
                        </a:rPr>
                        <a:t>+</a:t>
                      </a:r>
                      <a:endPar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541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rgbClr val="000000"/>
                          </a:solidFill>
                          <a:effectLst/>
                          <a:latin typeface="Calibri Light" pitchFamily="34" charset="0"/>
                          <a:ea typeface="ＭＳ Ｐゴシック" charset="0"/>
                          <a:cs typeface="ＭＳ Ｐゴシック" charset="0"/>
                        </a:rPr>
                        <a:t>Uygulama Sorumluluğu</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GİB</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a:ln>
                            <a:noFill/>
                          </a:ln>
                          <a:solidFill>
                            <a:srgbClr val="000000"/>
                          </a:solidFill>
                          <a:effectLst/>
                          <a:latin typeface="Calibri Light" pitchFamily="34" charset="0"/>
                          <a:ea typeface="ＭＳ Ｐゴシック" charset="0"/>
                          <a:cs typeface="ＭＳ Ｐゴシック" charset="0"/>
                        </a:rPr>
                        <a:t>Firma</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rPr>
                        <a:t>Özel </a:t>
                      </a:r>
                      <a:r>
                        <a:rPr kumimoji="0" lang="tr-TR" sz="1600" b="0" i="0" u="none" strike="noStrike" cap="none" normalizeH="0" baseline="0" dirty="0" err="1">
                          <a:ln>
                            <a:noFill/>
                          </a:ln>
                          <a:solidFill>
                            <a:srgbClr val="000000"/>
                          </a:solidFill>
                          <a:effectLst/>
                          <a:latin typeface="Calibri Light" pitchFamily="34" charset="0"/>
                          <a:ea typeface="ＭＳ Ｐゴシック" charset="0"/>
                          <a:cs typeface="ＭＳ Ｐゴシック" charset="0"/>
                        </a:rPr>
                        <a:t>Entegratör</a:t>
                      </a:r>
                      <a:endParaRPr kumimoji="0" lang="tr-TR" sz="1600" b="0" i="0" u="none" strike="noStrike" cap="none" normalizeH="0" baseline="0" dirty="0">
                        <a:ln>
                          <a:noFill/>
                        </a:ln>
                        <a:solidFill>
                          <a:srgbClr val="000000"/>
                        </a:solidFill>
                        <a:effectLst/>
                        <a:latin typeface="Calibri Light" pitchFamily="34" charset="0"/>
                        <a:ea typeface="ＭＳ Ｐゴシック" charset="0"/>
                        <a:cs typeface="ＭＳ Ｐゴシック" charset="0"/>
                      </a:endParaRP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
        <p:nvSpPr>
          <p:cNvPr id="11" name="Right Arrow 3"/>
          <p:cNvSpPr/>
          <p:nvPr/>
        </p:nvSpPr>
        <p:spPr>
          <a:xfrm>
            <a:off x="2035920" y="6289501"/>
            <a:ext cx="5986463" cy="451867"/>
          </a:xfrm>
          <a:prstGeom prst="rightArrow">
            <a:avLst/>
          </a:prstGeom>
          <a:solidFill>
            <a:srgbClr val="00B050"/>
          </a:solidFill>
          <a:ln>
            <a:noFill/>
          </a:ln>
        </p:spPr>
        <p:style>
          <a:lnRef idx="2">
            <a:schemeClr val="accent2"/>
          </a:lnRef>
          <a:fillRef idx="1">
            <a:schemeClr val="lt1"/>
          </a:fillRef>
          <a:effectRef idx="0">
            <a:schemeClr val="accent2"/>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endParaRPr lang="tr-TR"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4"/>
          <p:cNvSpPr txBox="1">
            <a:spLocks noChangeArrowheads="1"/>
          </p:cNvSpPr>
          <p:nvPr/>
        </p:nvSpPr>
        <p:spPr bwMode="auto">
          <a:xfrm>
            <a:off x="1259632" y="6289501"/>
            <a:ext cx="6624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charset="0"/>
                <a:ea typeface="ＭＳ Ｐゴシック" charset="0"/>
                <a:cs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9pPr>
          </a:lstStyle>
          <a:p>
            <a:pPr algn="r" eaLnBrk="1" hangingPunct="1"/>
            <a:r>
              <a:rPr lang="tr-TR" sz="1600" dirty="0" smtClean="0">
                <a:solidFill>
                  <a:schemeClr val="bg1"/>
                </a:solidFill>
                <a:latin typeface="Calibri Light" pitchFamily="34" charset="0"/>
              </a:rPr>
              <a:t>Dikkat </a:t>
            </a:r>
            <a:r>
              <a:rPr lang="tr-TR" sz="1600" dirty="0">
                <a:solidFill>
                  <a:schemeClr val="bg1"/>
                </a:solidFill>
                <a:latin typeface="Calibri Light" pitchFamily="34" charset="0"/>
              </a:rPr>
              <a:t>: Aynı anda üç yöntemden sadece bir tanesi kullanılabilir</a:t>
            </a:r>
          </a:p>
        </p:txBody>
      </p:sp>
    </p:spTree>
    <p:extLst>
      <p:ext uri="{BB962C8B-B14F-4D97-AF65-F5344CB8AC3E}">
        <p14:creationId xmlns:p14="http://schemas.microsoft.com/office/powerpoint/2010/main" val="11631922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Özel </a:t>
            </a:r>
            <a:r>
              <a:rPr lang="tr-TR" dirty="0" err="1" smtClean="0"/>
              <a:t>Entegratör</a:t>
            </a:r>
            <a:r>
              <a:rPr lang="tr-TR" dirty="0" smtClean="0"/>
              <a:t> Yöntemi </a:t>
            </a:r>
            <a:endParaRPr lang="tr-TR" dirty="0"/>
          </a:p>
        </p:txBody>
      </p:sp>
      <p:sp>
        <p:nvSpPr>
          <p:cNvPr id="2" name="Dikdörtgen 1"/>
          <p:cNvSpPr/>
          <p:nvPr/>
        </p:nvSpPr>
        <p:spPr>
          <a:xfrm>
            <a:off x="899592" y="2420888"/>
            <a:ext cx="7272808" cy="1938992"/>
          </a:xfrm>
          <a:prstGeom prst="rect">
            <a:avLst/>
          </a:prstGeom>
        </p:spPr>
        <p:txBody>
          <a:bodyPr wrap="square">
            <a:spAutoFit/>
          </a:bodyPr>
          <a:lstStyle/>
          <a:p>
            <a:pPr marL="285750" indent="-285750" algn="just">
              <a:buBlip>
                <a:blip r:embed="rId3"/>
              </a:buBlip>
            </a:pPr>
            <a:r>
              <a:rPr lang="tr-TR" sz="1500" b="1" dirty="0">
                <a:latin typeface="Calibri Light" pitchFamily="34" charset="0"/>
                <a:ea typeface="Tahoma" pitchFamily="34" charset="0"/>
                <a:cs typeface="Tahoma" pitchFamily="34" charset="0"/>
              </a:rPr>
              <a:t>Özel </a:t>
            </a:r>
            <a:r>
              <a:rPr lang="tr-TR" sz="1500" b="1" dirty="0" err="1" smtClean="0">
                <a:latin typeface="Calibri Light" pitchFamily="34" charset="0"/>
                <a:ea typeface="Tahoma" pitchFamily="34" charset="0"/>
                <a:cs typeface="Tahoma" pitchFamily="34" charset="0"/>
              </a:rPr>
              <a:t>Entegratör</a:t>
            </a:r>
            <a:r>
              <a:rPr lang="tr-TR" sz="1500" dirty="0" smtClean="0">
                <a:latin typeface="Calibri Light" pitchFamily="34" charset="0"/>
                <a:ea typeface="Tahoma" pitchFamily="34" charset="0"/>
                <a:cs typeface="Tahoma" pitchFamily="34" charset="0"/>
              </a:rPr>
              <a:t>; Başka  </a:t>
            </a:r>
            <a:r>
              <a:rPr lang="tr-TR" sz="1500" dirty="0">
                <a:latin typeface="Calibri Light" pitchFamily="34" charset="0"/>
                <a:ea typeface="Tahoma" pitchFamily="34" charset="0"/>
                <a:cs typeface="Tahoma" pitchFamily="34" charset="0"/>
              </a:rPr>
              <a:t>mükelleflerin faturalarını göndermek ve almak amacıyla bilgi işlem sisteminin Başkanlık  sistemiyle entegre edilmesidir.</a:t>
            </a:r>
          </a:p>
          <a:p>
            <a:pPr marL="285750" indent="-285750" algn="just">
              <a:buBlip>
                <a:blip r:embed="rId3"/>
              </a:buBlip>
            </a:pPr>
            <a:endParaRPr lang="tr-TR" sz="1500" dirty="0">
              <a:latin typeface="Calibri Light" pitchFamily="34" charset="0"/>
              <a:ea typeface="Tahoma" pitchFamily="34" charset="0"/>
              <a:cs typeface="Tahoma" pitchFamily="34" charset="0"/>
            </a:endParaRPr>
          </a:p>
          <a:p>
            <a:pPr marL="285750" indent="-285750" algn="just">
              <a:buBlip>
                <a:blip r:embed="rId3"/>
              </a:buBlip>
            </a:pPr>
            <a:r>
              <a:rPr lang="tr-TR" sz="1500" dirty="0">
                <a:latin typeface="Calibri Light" pitchFamily="34" charset="0"/>
                <a:ea typeface="Tahoma" pitchFamily="34" charset="0"/>
                <a:cs typeface="Tahoma" pitchFamily="34" charset="0"/>
              </a:rPr>
              <a:t>Böylece faturalama ihtiyaçları farklılık gösteren veya çok sayıda fatura düzenleyen mükelleflere, kendilerine ait bilgi işlem alt yapısının yetersiz olması veya istemeleri halinde teknik yeterliliğe sahip bir özel </a:t>
            </a:r>
            <a:r>
              <a:rPr lang="tr-TR" sz="1500" dirty="0" err="1">
                <a:latin typeface="Calibri Light" pitchFamily="34" charset="0"/>
                <a:ea typeface="Tahoma" pitchFamily="34" charset="0"/>
                <a:cs typeface="Tahoma" pitchFamily="34" charset="0"/>
              </a:rPr>
              <a:t>Entegratör</a:t>
            </a:r>
            <a:r>
              <a:rPr lang="tr-TR" sz="1500" dirty="0">
                <a:latin typeface="Calibri Light" pitchFamily="34" charset="0"/>
                <a:ea typeface="Tahoma" pitchFamily="34" charset="0"/>
                <a:cs typeface="Tahoma" pitchFamily="34" charset="0"/>
              </a:rPr>
              <a:t> bilgi işlem sistemi vasıtasıyla elektronik fatura alıp gönderebilme imkanı sağlanmaktadır.</a:t>
            </a:r>
          </a:p>
          <a:p>
            <a:pPr marL="285750" indent="-285750" algn="just">
              <a:buBlip>
                <a:blip r:embed="rId3"/>
              </a:buBlip>
            </a:pPr>
            <a:endParaRPr lang="tr-TR" sz="1500" dirty="0">
              <a:latin typeface="Calibri Light" pitchFamily="34" charset="0"/>
              <a:ea typeface="Tahoma" pitchFamily="34" charset="0"/>
              <a:cs typeface="Tahoma" pitchFamily="34" charset="0"/>
            </a:endParaRPr>
          </a:p>
        </p:txBody>
      </p:sp>
    </p:spTree>
    <p:extLst>
      <p:ext uri="{BB962C8B-B14F-4D97-AF65-F5344CB8AC3E}">
        <p14:creationId xmlns:p14="http://schemas.microsoft.com/office/powerpoint/2010/main" val="198427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Özel </a:t>
            </a:r>
            <a:r>
              <a:rPr lang="tr-TR" dirty="0" err="1" smtClean="0"/>
              <a:t>Entegratör</a:t>
            </a:r>
            <a:r>
              <a:rPr lang="tr-TR" dirty="0" smtClean="0"/>
              <a:t> Yöntemi </a:t>
            </a:r>
            <a:endParaRPr lang="tr-TR"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954"/>
          <a:stretch/>
        </p:blipFill>
        <p:spPr bwMode="auto">
          <a:xfrm>
            <a:off x="2714297" y="1988840"/>
            <a:ext cx="5898091" cy="405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954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ERP Sistemleri Aracılığı İle </a:t>
            </a:r>
            <a:endParaRPr lang="tr-TR" dirty="0"/>
          </a:p>
        </p:txBody>
      </p:sp>
      <p:pic>
        <p:nvPicPr>
          <p:cNvPr id="5" name="Picture 2" descr="D:\Users\seyhan_ebru\Pictures\tanıtım\portal_as_gateway.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513201" y="1853291"/>
            <a:ext cx="6127456" cy="4303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338805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WEB Tabanlı Yazılımlar Aracılığı İle </a:t>
            </a:r>
            <a:endParaRPr lang="tr-TR" dirty="0"/>
          </a:p>
        </p:txBody>
      </p:sp>
      <p:sp>
        <p:nvSpPr>
          <p:cNvPr id="6" name="Dikdörtgen 5"/>
          <p:cNvSpPr/>
          <p:nvPr/>
        </p:nvSpPr>
        <p:spPr>
          <a:xfrm>
            <a:off x="1512888" y="4716824"/>
            <a:ext cx="6154737" cy="144463"/>
          </a:xfrm>
          <a:prstGeom prst="rect">
            <a:avLst/>
          </a:prstGeom>
          <a:gradFill flip="none" rotWithShape="1">
            <a:gsLst>
              <a:gs pos="20000">
                <a:srgbClr val="EEEEEE"/>
              </a:gs>
              <a:gs pos="0">
                <a:schemeClr val="bg1">
                  <a:lumMod val="95000"/>
                </a:schemeClr>
              </a:gs>
              <a:gs pos="75000">
                <a:schemeClr val="bg1">
                  <a:lumMod val="65000"/>
                </a:schemeClr>
              </a:gs>
              <a:gs pos="100000">
                <a:schemeClr val="bg1">
                  <a:lumMod val="50000"/>
                </a:schemeClr>
              </a:gs>
            </a:gsLst>
            <a:lin ang="5400000" scaled="1"/>
            <a:tileRect/>
          </a:gra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pic>
        <p:nvPicPr>
          <p:cNvPr id="7" name="Picture 4" descr="D:\Users\seyhan_ebru\Pictures\usb\Extras-Mac-Display-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784837"/>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 8"/>
          <p:cNvGrpSpPr>
            <a:grpSpLocks/>
          </p:cNvGrpSpPr>
          <p:nvPr/>
        </p:nvGrpSpPr>
        <p:grpSpPr bwMode="auto">
          <a:xfrm>
            <a:off x="6283325" y="2556237"/>
            <a:ext cx="2249488" cy="2381250"/>
            <a:chOff x="5578028" y="2529069"/>
            <a:chExt cx="2249879" cy="2380587"/>
          </a:xfrm>
        </p:grpSpPr>
        <p:grpSp>
          <p:nvGrpSpPr>
            <p:cNvPr id="10" name="Grup 32"/>
            <p:cNvGrpSpPr>
              <a:grpSpLocks/>
            </p:cNvGrpSpPr>
            <p:nvPr/>
          </p:nvGrpSpPr>
          <p:grpSpPr bwMode="auto">
            <a:xfrm>
              <a:off x="5578028" y="2529069"/>
              <a:ext cx="2249879" cy="2380587"/>
              <a:chOff x="7290673" y="2492896"/>
              <a:chExt cx="2249879" cy="2380587"/>
            </a:xfrm>
          </p:grpSpPr>
          <p:pic>
            <p:nvPicPr>
              <p:cNvPr id="12" name="Picture 6" descr="D:\Users\seyhan_ebru\Pictures\İcon\App-networ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677483"/>
                <a:ext cx="2117571" cy="21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90673" y="2492896"/>
                <a:ext cx="2249879" cy="224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Metin kutusu 37"/>
            <p:cNvSpPr txBox="1">
              <a:spLocks noChangeArrowheads="1"/>
            </p:cNvSpPr>
            <p:nvPr/>
          </p:nvSpPr>
          <p:spPr bwMode="auto">
            <a:xfrm>
              <a:off x="5619310" y="2993343"/>
              <a:ext cx="2133971" cy="83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b="1" dirty="0">
                  <a:solidFill>
                    <a:schemeClr val="bg1"/>
                  </a:solidFill>
                </a:rPr>
                <a:t>ÖZEL ENTEGRATÖR</a:t>
              </a:r>
            </a:p>
          </p:txBody>
        </p:sp>
      </p:grpSp>
      <p:grpSp>
        <p:nvGrpSpPr>
          <p:cNvPr id="14" name="Grup 11"/>
          <p:cNvGrpSpPr>
            <a:grpSpLocks/>
          </p:cNvGrpSpPr>
          <p:nvPr/>
        </p:nvGrpSpPr>
        <p:grpSpPr bwMode="auto">
          <a:xfrm>
            <a:off x="1258888" y="3130912"/>
            <a:ext cx="2122487" cy="1225550"/>
            <a:chOff x="5799343" y="2994607"/>
            <a:chExt cx="2120978" cy="1322806"/>
          </a:xfrm>
        </p:grpSpPr>
        <p:sp>
          <p:nvSpPr>
            <p:cNvPr id="15" name="Dikdörtgen 14"/>
            <p:cNvSpPr/>
            <p:nvPr/>
          </p:nvSpPr>
          <p:spPr>
            <a:xfrm>
              <a:off x="5799343" y="2994607"/>
              <a:ext cx="1423747" cy="1322806"/>
            </a:xfrm>
            <a:prstGeom prst="rect">
              <a:avLst/>
            </a:prstGeom>
            <a:gradFill flip="none" rotWithShape="1">
              <a:gsLst>
                <a:gs pos="0">
                  <a:schemeClr val="bg1">
                    <a:lumMod val="65000"/>
                  </a:schemeClr>
                </a:gs>
                <a:gs pos="50000">
                  <a:schemeClr val="bg1">
                    <a:lumMod val="75000"/>
                  </a:schemeClr>
                </a:gs>
                <a:gs pos="100000">
                  <a:schemeClr val="bg1">
                    <a:lumMod val="85000"/>
                  </a:schemeClr>
                </a:gs>
              </a:gsLst>
              <a:path path="circle">
                <a:fillToRect l="100000" t="100000"/>
              </a:path>
              <a:tileRect r="-100000" b="-100000"/>
            </a:gra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6" name="Yuvarlatılmış Dikdörtgen 15"/>
            <p:cNvSpPr/>
            <p:nvPr/>
          </p:nvSpPr>
          <p:spPr>
            <a:xfrm>
              <a:off x="5940530" y="3152247"/>
              <a:ext cx="975619" cy="27244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sz="1200" b="1" dirty="0">
                <a:solidFill>
                  <a:schemeClr val="tx1"/>
                </a:solidFill>
              </a:endParaRPr>
            </a:p>
          </p:txBody>
        </p:sp>
        <p:sp>
          <p:nvSpPr>
            <p:cNvPr id="17" name="Metin kutusu 14"/>
            <p:cNvSpPr txBox="1">
              <a:spLocks noChangeArrowheads="1"/>
            </p:cNvSpPr>
            <p:nvPr/>
          </p:nvSpPr>
          <p:spPr bwMode="auto">
            <a:xfrm>
              <a:off x="5912481" y="3152302"/>
              <a:ext cx="2007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sz="1200" b="1"/>
                <a:t>Kullanıcı Adı</a:t>
              </a:r>
            </a:p>
          </p:txBody>
        </p:sp>
        <p:sp>
          <p:nvSpPr>
            <p:cNvPr id="18" name="Yuvarlatılmış Dikdörtgen 17"/>
            <p:cNvSpPr/>
            <p:nvPr/>
          </p:nvSpPr>
          <p:spPr>
            <a:xfrm>
              <a:off x="5938944" y="3541206"/>
              <a:ext cx="951823" cy="2707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tr-TR" sz="1200" b="1" dirty="0">
                <a:solidFill>
                  <a:schemeClr val="tx1"/>
                </a:solidFill>
              </a:endParaRPr>
            </a:p>
          </p:txBody>
        </p:sp>
        <p:sp>
          <p:nvSpPr>
            <p:cNvPr id="19" name="Metin kutusu 17"/>
            <p:cNvSpPr txBox="1">
              <a:spLocks noChangeArrowheads="1"/>
            </p:cNvSpPr>
            <p:nvPr/>
          </p:nvSpPr>
          <p:spPr bwMode="auto">
            <a:xfrm>
              <a:off x="5882799" y="3540673"/>
              <a:ext cx="1003920" cy="29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sz="1200" b="1"/>
                <a:t>*********</a:t>
              </a:r>
            </a:p>
          </p:txBody>
        </p:sp>
      </p:grpSp>
      <p:sp>
        <p:nvSpPr>
          <p:cNvPr id="20" name="Yuvarlatılmış Dikdörtgen 19"/>
          <p:cNvSpPr/>
          <p:nvPr/>
        </p:nvSpPr>
        <p:spPr>
          <a:xfrm>
            <a:off x="1545016" y="4055033"/>
            <a:ext cx="734176" cy="230115"/>
          </a:xfrm>
          <a:prstGeom prst="roundRect">
            <a:avLst/>
          </a:prstGeom>
          <a:solidFill>
            <a:schemeClr val="accent5">
              <a:lumMod val="20000"/>
              <a:lumOff val="8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tr-TR" sz="1000" b="1" smtClean="0"/>
              <a:t>GİRİŞ</a:t>
            </a:r>
          </a:p>
        </p:txBody>
      </p:sp>
      <p:sp>
        <p:nvSpPr>
          <p:cNvPr id="21" name="Metin kutusu 3"/>
          <p:cNvSpPr txBox="1">
            <a:spLocks noChangeArrowheads="1"/>
          </p:cNvSpPr>
          <p:nvPr/>
        </p:nvSpPr>
        <p:spPr bwMode="auto">
          <a:xfrm>
            <a:off x="1116013" y="5221649"/>
            <a:ext cx="741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sz="1500" dirty="0">
                <a:solidFill>
                  <a:srgbClr val="000000"/>
                </a:solidFill>
                <a:latin typeface="Calibri Light" pitchFamily="34" charset="0"/>
                <a:cs typeface="Calibri"/>
              </a:rPr>
              <a:t>Kullanıcı özel </a:t>
            </a:r>
            <a:r>
              <a:rPr lang="tr-TR" sz="1500" dirty="0" err="1">
                <a:solidFill>
                  <a:srgbClr val="000000"/>
                </a:solidFill>
                <a:latin typeface="Calibri Light" pitchFamily="34" charset="0"/>
                <a:cs typeface="Calibri"/>
              </a:rPr>
              <a:t>entegratör</a:t>
            </a:r>
            <a:r>
              <a:rPr lang="tr-TR" sz="1500" dirty="0">
                <a:solidFill>
                  <a:srgbClr val="000000"/>
                </a:solidFill>
                <a:latin typeface="Calibri Light" pitchFamily="34" charset="0"/>
                <a:cs typeface="Calibri"/>
              </a:rPr>
              <a:t> tarafından kendine sağlanan bir web portal aracılığıyla faturalarını Özel </a:t>
            </a:r>
            <a:r>
              <a:rPr lang="tr-TR" sz="1500" dirty="0" err="1">
                <a:solidFill>
                  <a:srgbClr val="000000"/>
                </a:solidFill>
                <a:latin typeface="Calibri Light" pitchFamily="34" charset="0"/>
                <a:cs typeface="Calibri"/>
              </a:rPr>
              <a:t>Entegratöre</a:t>
            </a:r>
            <a:r>
              <a:rPr lang="tr-TR" sz="1500" dirty="0">
                <a:solidFill>
                  <a:srgbClr val="000000"/>
                </a:solidFill>
                <a:latin typeface="Calibri Light" pitchFamily="34" charset="0"/>
                <a:cs typeface="Calibri"/>
              </a:rPr>
              <a:t> Gelir İdaresine iletilmesi amaçlı gönderebilir.</a:t>
            </a:r>
          </a:p>
        </p:txBody>
      </p:sp>
    </p:spTree>
    <p:extLst>
      <p:ext uri="{BB962C8B-B14F-4D97-AF65-F5344CB8AC3E}">
        <p14:creationId xmlns:p14="http://schemas.microsoft.com/office/powerpoint/2010/main" val="670251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0"/>
                                        </p:tgtEl>
                                      </p:cBhvr>
                                    </p:animEffect>
                                    <p:animScale>
                                      <p:cBhvr>
                                        <p:cTn id="11" dur="250" autoRev="1" fill="hold"/>
                                        <p:tgtEl>
                                          <p:spTgt spid="20"/>
                                        </p:tgtEl>
                                      </p:cBhvr>
                                      <p:by x="105000" y="105000"/>
                                    </p:animScale>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3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Diğer Yöntemler İle </a:t>
            </a:r>
            <a:endParaRPr lang="tr-TR" dirty="0"/>
          </a:p>
        </p:txBody>
      </p:sp>
      <p:cxnSp>
        <p:nvCxnSpPr>
          <p:cNvPr id="22" name="Straight Connector 8"/>
          <p:cNvCxnSpPr/>
          <p:nvPr/>
        </p:nvCxnSpPr>
        <p:spPr>
          <a:xfrm>
            <a:off x="1540150" y="2885832"/>
            <a:ext cx="2532308" cy="1418603"/>
          </a:xfrm>
          <a:prstGeom prst="line">
            <a:avLst/>
          </a:prstGeom>
          <a:ln w="50800" cap="flat" cmpd="sng">
            <a:solidFill>
              <a:srgbClr val="86BBBC"/>
            </a:solidFill>
            <a:headEnd type="non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84919" y="4374976"/>
            <a:ext cx="2662102" cy="0"/>
          </a:xfrm>
          <a:prstGeom prst="line">
            <a:avLst/>
          </a:prstGeom>
          <a:ln w="50800" cap="flat" cmpd="sng">
            <a:solidFill>
              <a:srgbClr val="86BBBC"/>
            </a:solidFill>
            <a:headEnd type="non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Straight Connector 19"/>
          <p:cNvCxnSpPr/>
          <p:nvPr/>
        </p:nvCxnSpPr>
        <p:spPr>
          <a:xfrm>
            <a:off x="4458800" y="4424098"/>
            <a:ext cx="4414951" cy="13489"/>
          </a:xfrm>
          <a:prstGeom prst="line">
            <a:avLst/>
          </a:prstGeom>
          <a:ln w="50800" cap="flat" cmpd="sng">
            <a:solidFill>
              <a:srgbClr val="86BBBC"/>
            </a:solidFill>
            <a:headEnd type="non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6"/>
          <p:cNvCxnSpPr/>
          <p:nvPr/>
        </p:nvCxnSpPr>
        <p:spPr>
          <a:xfrm flipV="1">
            <a:off x="1600943" y="4437587"/>
            <a:ext cx="2376264" cy="1830518"/>
          </a:xfrm>
          <a:prstGeom prst="line">
            <a:avLst/>
          </a:prstGeom>
          <a:ln w="50800" cap="flat" cmpd="sng">
            <a:solidFill>
              <a:srgbClr val="86BBBC"/>
            </a:solidFill>
            <a:headEnd type="non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61815" y="3395489"/>
            <a:ext cx="19796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49"/>
          <p:cNvGrpSpPr>
            <a:grpSpLocks/>
          </p:cNvGrpSpPr>
          <p:nvPr/>
        </p:nvGrpSpPr>
        <p:grpSpPr bwMode="auto">
          <a:xfrm>
            <a:off x="866327" y="1784177"/>
            <a:ext cx="1984375" cy="1436688"/>
            <a:chOff x="-282668" y="2411283"/>
            <a:chExt cx="1983355" cy="1436858"/>
          </a:xfrm>
        </p:grpSpPr>
        <p:pic>
          <p:nvPicPr>
            <p:cNvPr id="2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93318"/>
              <a:ext cx="1054823" cy="105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1"/>
            <p:cNvSpPr txBox="1"/>
            <p:nvPr/>
          </p:nvSpPr>
          <p:spPr>
            <a:xfrm>
              <a:off x="-282668" y="2411283"/>
              <a:ext cx="1983355" cy="461720"/>
            </a:xfrm>
            <a:prstGeom prst="rect">
              <a:avLst/>
            </a:prstGeom>
            <a:noFill/>
          </p:spPr>
          <p:txBody>
            <a:bodyPr wrap="square">
              <a:spAutoFit/>
            </a:bodyPr>
            <a:lstStyle/>
            <a:p>
              <a:pPr eaLnBrk="1" fontAlgn="auto" hangingPunct="1">
                <a:spcBef>
                  <a:spcPts val="0"/>
                </a:spcBef>
                <a:spcAft>
                  <a:spcPts val="0"/>
                </a:spcAft>
                <a:defRPr/>
              </a:pPr>
              <a:r>
                <a:rPr lang="tr-TR" b="1" dirty="0">
                  <a:ln w="11430"/>
                  <a:gradFill>
                    <a:gsLst>
                      <a:gs pos="0">
                        <a:schemeClr val="tx2">
                          <a:lumMod val="60000"/>
                          <a:lumOff val="40000"/>
                        </a:schemeClr>
                      </a:gs>
                      <a:gs pos="75000">
                        <a:schemeClr val="tx2">
                          <a:lumMod val="75000"/>
                        </a:schemeClr>
                      </a:gs>
                      <a:gs pos="100000">
                        <a:schemeClr val="tx2">
                          <a:lumMod val="50000"/>
                        </a:schemeClr>
                      </a:gs>
                    </a:gsLst>
                    <a:lin ang="5400000"/>
                  </a:gradFill>
                  <a:effectLst>
                    <a:outerShdw blurRad="50800" dist="39000" dir="5460000" algn="tl">
                      <a:srgbClr val="000000">
                        <a:alpha val="38000"/>
                      </a:srgbClr>
                    </a:outerShdw>
                  </a:effectLst>
                  <a:latin typeface="+mn-lt"/>
                  <a:cs typeface="+mn-cs"/>
                </a:rPr>
                <a:t>TEDARİKÇİ</a:t>
              </a:r>
            </a:p>
          </p:txBody>
        </p:sp>
      </p:grpSp>
      <p:grpSp>
        <p:nvGrpSpPr>
          <p:cNvPr id="30" name="Group 54"/>
          <p:cNvGrpSpPr>
            <a:grpSpLocks/>
          </p:cNvGrpSpPr>
          <p:nvPr/>
        </p:nvGrpSpPr>
        <p:grpSpPr bwMode="auto">
          <a:xfrm>
            <a:off x="637727" y="5213176"/>
            <a:ext cx="1981200" cy="1295400"/>
            <a:chOff x="-549401" y="2551997"/>
            <a:chExt cx="1980182" cy="1296144"/>
          </a:xfrm>
        </p:grpSpPr>
        <p:pic>
          <p:nvPicPr>
            <p:cNvPr id="31"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93318"/>
              <a:ext cx="1054823" cy="105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56"/>
            <p:cNvSpPr txBox="1"/>
            <p:nvPr/>
          </p:nvSpPr>
          <p:spPr>
            <a:xfrm>
              <a:off x="-549401" y="2551997"/>
              <a:ext cx="1980182" cy="461930"/>
            </a:xfrm>
            <a:prstGeom prst="rect">
              <a:avLst/>
            </a:prstGeom>
            <a:noFill/>
          </p:spPr>
          <p:txBody>
            <a:bodyPr wrap="square">
              <a:spAutoFit/>
            </a:bodyPr>
            <a:lstStyle/>
            <a:p>
              <a:pPr eaLnBrk="1" fontAlgn="auto" hangingPunct="1">
                <a:spcBef>
                  <a:spcPts val="0"/>
                </a:spcBef>
                <a:spcAft>
                  <a:spcPts val="0"/>
                </a:spcAft>
                <a:defRPr/>
              </a:pPr>
              <a:r>
                <a:rPr lang="tr-TR" b="1" dirty="0">
                  <a:ln w="11430"/>
                  <a:gradFill>
                    <a:gsLst>
                      <a:gs pos="0">
                        <a:schemeClr val="tx2">
                          <a:lumMod val="60000"/>
                          <a:lumOff val="40000"/>
                        </a:schemeClr>
                      </a:gs>
                      <a:gs pos="75000">
                        <a:schemeClr val="tx2">
                          <a:lumMod val="75000"/>
                        </a:schemeClr>
                      </a:gs>
                      <a:gs pos="100000">
                        <a:schemeClr val="tx2">
                          <a:lumMod val="50000"/>
                        </a:schemeClr>
                      </a:gs>
                    </a:gsLst>
                    <a:lin ang="5400000"/>
                  </a:gradFill>
                  <a:effectLst>
                    <a:outerShdw blurRad="50800" dist="39000" dir="5460000" algn="tl">
                      <a:srgbClr val="000000">
                        <a:alpha val="38000"/>
                      </a:srgbClr>
                    </a:outerShdw>
                  </a:effectLst>
                  <a:latin typeface="+mn-lt"/>
                  <a:cs typeface="+mn-cs"/>
                </a:rPr>
                <a:t>TEDARİKÇİ</a:t>
              </a:r>
            </a:p>
          </p:txBody>
        </p:sp>
      </p:grpSp>
      <p:sp>
        <p:nvSpPr>
          <p:cNvPr id="33" name="TextBox 64"/>
          <p:cNvSpPr txBox="1"/>
          <p:nvPr/>
        </p:nvSpPr>
        <p:spPr>
          <a:xfrm>
            <a:off x="7800528" y="3239882"/>
            <a:ext cx="1524000" cy="461665"/>
          </a:xfrm>
          <a:prstGeom prst="rect">
            <a:avLst/>
          </a:prstGeom>
          <a:noFill/>
        </p:spPr>
        <p:txBody>
          <a:bodyPr wrap="square">
            <a:spAutoFit/>
          </a:bodyPr>
          <a:lstStyle/>
          <a:p>
            <a:pPr eaLnBrk="1" fontAlgn="auto" hangingPunct="1">
              <a:spcBef>
                <a:spcPts val="0"/>
              </a:spcBef>
              <a:spcAft>
                <a:spcPts val="0"/>
              </a:spcAft>
              <a:defRPr/>
            </a:pPr>
            <a:r>
              <a:rPr lang="tr-TR" b="1" dirty="0">
                <a:ln w="11430"/>
                <a:gradFill>
                  <a:gsLst>
                    <a:gs pos="0">
                      <a:schemeClr val="tx2">
                        <a:lumMod val="60000"/>
                        <a:lumOff val="40000"/>
                      </a:schemeClr>
                    </a:gs>
                    <a:gs pos="75000">
                      <a:schemeClr val="tx2">
                        <a:lumMod val="75000"/>
                      </a:schemeClr>
                    </a:gs>
                    <a:gs pos="100000">
                      <a:schemeClr val="tx2">
                        <a:lumMod val="50000"/>
                      </a:schemeClr>
                    </a:gs>
                  </a:gsLst>
                  <a:lin ang="5400000"/>
                </a:gradFill>
                <a:effectLst>
                  <a:outerShdw blurRad="50800" dist="39000" dir="5460000" algn="tl">
                    <a:srgbClr val="000000">
                      <a:alpha val="38000"/>
                    </a:srgbClr>
                  </a:outerShdw>
                </a:effectLst>
                <a:latin typeface="+mn-lt"/>
                <a:cs typeface="+mn-cs"/>
              </a:rPr>
              <a:t>ALICI</a:t>
            </a:r>
          </a:p>
        </p:txBody>
      </p:sp>
      <p:pic>
        <p:nvPicPr>
          <p:cNvPr id="34" name="Picture 2" descr="http://icons.iconarchive.com/icons/icojam/blue-bits/256/pinion-settings-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87265" y="3763789"/>
            <a:ext cx="10810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http://icons.iconarchive.com/icons/icojam/blue-bits/256/pinion-settings-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87265" y="3757439"/>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http://icons.iconarchive.com/icons/icojam/blue-bits/256/pinion-settings-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87265" y="3757439"/>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up 3"/>
          <p:cNvGrpSpPr>
            <a:grpSpLocks/>
          </p:cNvGrpSpPr>
          <p:nvPr/>
        </p:nvGrpSpPr>
        <p:grpSpPr bwMode="auto">
          <a:xfrm>
            <a:off x="5562152" y="3392314"/>
            <a:ext cx="1973263" cy="2025650"/>
            <a:chOff x="6012159" y="3855817"/>
            <a:chExt cx="2160239" cy="2160239"/>
          </a:xfrm>
        </p:grpSpPr>
        <p:pic>
          <p:nvPicPr>
            <p:cNvPr id="38" name="Picture 2"/>
            <p:cNvPicPr>
              <a:picLocks noChangeAspect="1" noChangeArrowheads="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6012159" y="3855817"/>
              <a:ext cx="2160239" cy="2160239"/>
            </a:xfrm>
            <a:prstGeom prst="rect">
              <a:avLst/>
            </a:prstGeom>
            <a:noFill/>
            <a:extLst>
              <a:ext uri="{909E8E84-426E-40dd-AFC4-6F175D3DCCD1}">
                <a14:hiddenFill xmlns:a14="http://schemas.microsoft.com/office/drawing/2010/main">
                  <a:solidFill>
                    <a:srgbClr val="FFFFFF"/>
                  </a:solidFill>
                </a14:hiddenFill>
              </a:ext>
            </a:extLst>
          </p:spPr>
        </p:pic>
        <p:sp>
          <p:nvSpPr>
            <p:cNvPr id="39" name="Metin kutusu 38"/>
            <p:cNvSpPr txBox="1"/>
            <p:nvPr/>
          </p:nvSpPr>
          <p:spPr>
            <a:xfrm>
              <a:off x="6174546" y="4464890"/>
              <a:ext cx="1786661" cy="426694"/>
            </a:xfrm>
            <a:prstGeom prst="rect">
              <a:avLst/>
            </a:prstGeom>
            <a:noFill/>
          </p:spPr>
          <p:txBody>
            <a:bodyPr>
              <a:spAutoFit/>
            </a:bodyPr>
            <a:lstStyle/>
            <a:p>
              <a:pPr algn="ctr" eaLnBrk="1" fontAlgn="auto" hangingPunct="1">
                <a:spcBef>
                  <a:spcPts val="0"/>
                </a:spcBef>
                <a:spcAft>
                  <a:spcPts val="0"/>
                </a:spcAft>
                <a:defRPr/>
              </a:pPr>
              <a:r>
                <a:rPr lang="tr-TR" sz="2000" dirty="0" smtClean="0">
                  <a:ln w="18415" cmpd="sng">
                    <a:solidFill>
                      <a:srgbClr val="FFFFFF"/>
                    </a:solidFill>
                    <a:prstDash val="solid"/>
                  </a:ln>
                  <a:solidFill>
                    <a:srgbClr val="FFFFFF"/>
                  </a:solidFill>
                  <a:latin typeface="+mn-lt"/>
                  <a:cs typeface="+mn-cs"/>
                </a:rPr>
                <a:t>GİB</a:t>
              </a:r>
              <a:endParaRPr lang="tr-TR" sz="2000" dirty="0">
                <a:ln w="18415" cmpd="sng">
                  <a:solidFill>
                    <a:srgbClr val="FFFFFF"/>
                  </a:solidFill>
                  <a:prstDash val="solid"/>
                </a:ln>
                <a:solidFill>
                  <a:srgbClr val="FFFFFF"/>
                </a:solidFill>
                <a:latin typeface="+mn-lt"/>
                <a:cs typeface="+mn-cs"/>
              </a:endParaRPr>
            </a:p>
          </p:txBody>
        </p:sp>
      </p:grpSp>
      <p:pic>
        <p:nvPicPr>
          <p:cNvPr id="40"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37052" y="3709814"/>
            <a:ext cx="13366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80"/>
          <p:cNvGrpSpPr>
            <a:grpSpLocks/>
          </p:cNvGrpSpPr>
          <p:nvPr/>
        </p:nvGrpSpPr>
        <p:grpSpPr bwMode="auto">
          <a:xfrm>
            <a:off x="4095302" y="3963814"/>
            <a:ext cx="906463" cy="828675"/>
            <a:chOff x="5675700" y="3207763"/>
            <a:chExt cx="1013213" cy="914709"/>
          </a:xfrm>
        </p:grpSpPr>
        <p:pic>
          <p:nvPicPr>
            <p:cNvPr id="42" name="Picture 3" descr="D:\Users\seyhan_ebru\Pictures\document\file-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09320" y="3207763"/>
              <a:ext cx="945976" cy="91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Metin kutusu 51"/>
            <p:cNvSpPr txBox="1"/>
            <p:nvPr/>
          </p:nvSpPr>
          <p:spPr>
            <a:xfrm rot="19876671">
              <a:off x="5675700" y="3496895"/>
              <a:ext cx="1013213" cy="306656"/>
            </a:xfrm>
            <a:prstGeom prst="rect">
              <a:avLst/>
            </a:prstGeom>
            <a:noFill/>
          </p:spPr>
          <p:txBody>
            <a:bodyPr>
              <a:spAutoFit/>
            </a:bodyPr>
            <a:lstStyle/>
            <a:p>
              <a:pPr algn="ctr" eaLnBrk="1" fontAlgn="auto" hangingPunct="1">
                <a:spcBef>
                  <a:spcPts val="0"/>
                </a:spcBef>
                <a:spcAft>
                  <a:spcPts val="0"/>
                </a:spcAft>
                <a:defRPr/>
              </a:pPr>
              <a:r>
                <a:rPr lang="tr-TR" sz="1400" b="1" dirty="0">
                  <a:solidFill>
                    <a:schemeClr val="accent1">
                      <a:lumMod val="75000"/>
                    </a:schemeClr>
                  </a:solidFill>
                  <a:latin typeface="+mn-lt"/>
                  <a:cs typeface="+mn-cs"/>
                </a:rPr>
                <a:t>E-FATURA</a:t>
              </a:r>
            </a:p>
          </p:txBody>
        </p:sp>
      </p:grpSp>
      <p:grpSp>
        <p:nvGrpSpPr>
          <p:cNvPr id="44" name="Group 1042"/>
          <p:cNvGrpSpPr>
            <a:grpSpLocks/>
          </p:cNvGrpSpPr>
          <p:nvPr/>
        </p:nvGrpSpPr>
        <p:grpSpPr bwMode="auto">
          <a:xfrm>
            <a:off x="4095302" y="3963814"/>
            <a:ext cx="906463" cy="828675"/>
            <a:chOff x="5675700" y="3207763"/>
            <a:chExt cx="1013213" cy="914709"/>
          </a:xfrm>
        </p:grpSpPr>
        <p:pic>
          <p:nvPicPr>
            <p:cNvPr id="45" name="Picture 3" descr="D:\Users\seyhan_ebru\Pictures\document\file-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09320" y="3207763"/>
              <a:ext cx="945976" cy="91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Metin kutusu 51"/>
            <p:cNvSpPr txBox="1"/>
            <p:nvPr/>
          </p:nvSpPr>
          <p:spPr>
            <a:xfrm rot="19876671">
              <a:off x="5675700" y="3496895"/>
              <a:ext cx="1013213" cy="306656"/>
            </a:xfrm>
            <a:prstGeom prst="rect">
              <a:avLst/>
            </a:prstGeom>
            <a:noFill/>
          </p:spPr>
          <p:txBody>
            <a:bodyPr>
              <a:spAutoFit/>
            </a:bodyPr>
            <a:lstStyle/>
            <a:p>
              <a:pPr algn="ctr" eaLnBrk="1" fontAlgn="auto" hangingPunct="1">
                <a:spcBef>
                  <a:spcPts val="0"/>
                </a:spcBef>
                <a:spcAft>
                  <a:spcPts val="0"/>
                </a:spcAft>
                <a:defRPr/>
              </a:pPr>
              <a:r>
                <a:rPr lang="tr-TR" sz="1400" b="1" dirty="0">
                  <a:solidFill>
                    <a:schemeClr val="accent1">
                      <a:lumMod val="75000"/>
                    </a:schemeClr>
                  </a:solidFill>
                  <a:latin typeface="+mn-lt"/>
                  <a:cs typeface="+mn-cs"/>
                </a:rPr>
                <a:t>E-FATURA</a:t>
              </a:r>
            </a:p>
          </p:txBody>
        </p:sp>
      </p:grpSp>
      <p:grpSp>
        <p:nvGrpSpPr>
          <p:cNvPr id="47" name="Group 77"/>
          <p:cNvGrpSpPr>
            <a:grpSpLocks/>
          </p:cNvGrpSpPr>
          <p:nvPr/>
        </p:nvGrpSpPr>
        <p:grpSpPr bwMode="auto">
          <a:xfrm>
            <a:off x="4077840" y="3963814"/>
            <a:ext cx="908050" cy="828675"/>
            <a:chOff x="5675700" y="3207763"/>
            <a:chExt cx="1013213" cy="914709"/>
          </a:xfrm>
        </p:grpSpPr>
        <p:pic>
          <p:nvPicPr>
            <p:cNvPr id="48" name="Picture 3" descr="D:\Users\seyhan_ebru\Pictures\document\file-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09320" y="3207763"/>
              <a:ext cx="945976" cy="91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Metin kutusu 51"/>
            <p:cNvSpPr txBox="1"/>
            <p:nvPr/>
          </p:nvSpPr>
          <p:spPr>
            <a:xfrm rot="19876671">
              <a:off x="5675700" y="3496895"/>
              <a:ext cx="1013213" cy="306656"/>
            </a:xfrm>
            <a:prstGeom prst="rect">
              <a:avLst/>
            </a:prstGeom>
            <a:noFill/>
          </p:spPr>
          <p:txBody>
            <a:bodyPr>
              <a:spAutoFit/>
            </a:bodyPr>
            <a:lstStyle/>
            <a:p>
              <a:pPr algn="ctr" eaLnBrk="1" fontAlgn="auto" hangingPunct="1">
                <a:spcBef>
                  <a:spcPts val="0"/>
                </a:spcBef>
                <a:spcAft>
                  <a:spcPts val="0"/>
                </a:spcAft>
                <a:defRPr/>
              </a:pPr>
              <a:r>
                <a:rPr lang="tr-TR" sz="1400" b="1" dirty="0">
                  <a:solidFill>
                    <a:schemeClr val="accent1">
                      <a:lumMod val="75000"/>
                    </a:schemeClr>
                  </a:solidFill>
                  <a:latin typeface="+mn-lt"/>
                  <a:cs typeface="+mn-cs"/>
                </a:rPr>
                <a:t>E-FATURA</a:t>
              </a:r>
            </a:p>
          </p:txBody>
        </p:sp>
      </p:grpSp>
      <p:pic>
        <p:nvPicPr>
          <p:cNvPr id="50" name="Picture 1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456877" y="5594176"/>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Yuvarlatılmış Dikdörtgen 50"/>
          <p:cNvSpPr/>
          <p:nvPr/>
        </p:nvSpPr>
        <p:spPr>
          <a:xfrm>
            <a:off x="2884417" y="2317576"/>
            <a:ext cx="2477710" cy="1089946"/>
          </a:xfrm>
          <a:prstGeom prst="roundRect">
            <a:avLst/>
          </a:prstGeom>
          <a:gradFill flip="none" rotWithShape="1">
            <a:gsLst>
              <a:gs pos="0">
                <a:srgbClr val="66B0C2"/>
              </a:gs>
              <a:gs pos="50000">
                <a:srgbClr val="6DB4C5"/>
              </a:gs>
              <a:gs pos="100000">
                <a:srgbClr val="9DCCD7"/>
              </a:gs>
            </a:gsLst>
            <a:path path="circle">
              <a:fillToRect l="50000" t="50000" r="50000" b="50000"/>
            </a:path>
            <a:tileRect/>
          </a:gradFill>
          <a:ln>
            <a:noFill/>
          </a:ln>
          <a:effectLst/>
          <a:scene3d>
            <a:camera prst="orthographicFront"/>
            <a:lightRig rig="threePt" dir="t"/>
          </a:scene3d>
          <a:sp3d extrusionH="76200" contourW="12700" prstMaterial="powder">
            <a:bevelT prst="angle"/>
            <a:bevelB prst="angle"/>
            <a:extrusionClr>
              <a:srgbClr val="6DB4C5"/>
            </a:extrusionClr>
            <a:contourClr>
              <a:srgbClr val="B2D7E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b="1" dirty="0">
                <a:solidFill>
                  <a:schemeClr val="tx1">
                    <a:lumMod val="75000"/>
                    <a:lumOff val="25000"/>
                  </a:schemeClr>
                </a:solidFill>
              </a:rPr>
              <a:t>ÖZEL ENTEGRATÖR</a:t>
            </a:r>
          </a:p>
        </p:txBody>
      </p:sp>
      <p:pic>
        <p:nvPicPr>
          <p:cNvPr id="52"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456877" y="2595389"/>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oup 1034"/>
          <p:cNvGrpSpPr>
            <a:grpSpLocks/>
          </p:cNvGrpSpPr>
          <p:nvPr/>
        </p:nvGrpSpPr>
        <p:grpSpPr bwMode="auto">
          <a:xfrm>
            <a:off x="637727" y="3589163"/>
            <a:ext cx="1981200" cy="1395413"/>
            <a:chOff x="-442132" y="2453060"/>
            <a:chExt cx="1982599" cy="1395081"/>
          </a:xfrm>
        </p:grpSpPr>
        <p:pic>
          <p:nvPicPr>
            <p:cNvPr id="54"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93318"/>
              <a:ext cx="1054823" cy="105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1030"/>
            <p:cNvSpPr txBox="1"/>
            <p:nvPr/>
          </p:nvSpPr>
          <p:spPr>
            <a:xfrm>
              <a:off x="-442132" y="2453060"/>
              <a:ext cx="1982599" cy="461555"/>
            </a:xfrm>
            <a:prstGeom prst="rect">
              <a:avLst/>
            </a:prstGeom>
            <a:noFill/>
          </p:spPr>
          <p:txBody>
            <a:bodyPr wrap="square">
              <a:spAutoFit/>
            </a:bodyPr>
            <a:lstStyle/>
            <a:p>
              <a:pPr eaLnBrk="1" fontAlgn="auto" hangingPunct="1">
                <a:spcBef>
                  <a:spcPts val="0"/>
                </a:spcBef>
                <a:spcAft>
                  <a:spcPts val="0"/>
                </a:spcAft>
                <a:defRPr/>
              </a:pPr>
              <a:r>
                <a:rPr lang="tr-TR" b="1" dirty="0">
                  <a:ln w="11430"/>
                  <a:gradFill>
                    <a:gsLst>
                      <a:gs pos="0">
                        <a:schemeClr val="tx2">
                          <a:lumMod val="60000"/>
                          <a:lumOff val="40000"/>
                        </a:schemeClr>
                      </a:gs>
                      <a:gs pos="75000">
                        <a:schemeClr val="tx2">
                          <a:lumMod val="75000"/>
                        </a:schemeClr>
                      </a:gs>
                      <a:gs pos="100000">
                        <a:schemeClr val="tx2">
                          <a:lumMod val="50000"/>
                        </a:schemeClr>
                      </a:gs>
                    </a:gsLst>
                    <a:lin ang="5400000"/>
                  </a:gradFill>
                  <a:effectLst>
                    <a:outerShdw blurRad="50800" dist="39000" dir="5460000" algn="tl">
                      <a:srgbClr val="000000">
                        <a:alpha val="38000"/>
                      </a:srgbClr>
                    </a:outerShdw>
                  </a:effectLst>
                  <a:latin typeface="+mn-lt"/>
                  <a:cs typeface="+mn-cs"/>
                </a:rPr>
                <a:t>TEDARİKÇİ</a:t>
              </a:r>
            </a:p>
          </p:txBody>
        </p:sp>
      </p:grpSp>
      <p:pic>
        <p:nvPicPr>
          <p:cNvPr id="56" name="Picture 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466402" y="4174951"/>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Dikdörtgen 56"/>
          <p:cNvSpPr/>
          <p:nvPr/>
        </p:nvSpPr>
        <p:spPr>
          <a:xfrm>
            <a:off x="3635896" y="5402272"/>
            <a:ext cx="4588238" cy="865833"/>
          </a:xfrm>
          <a:prstGeom prst="rect">
            <a:avLst/>
          </a:prstGeom>
          <a:solidFill>
            <a:srgbClr val="FFFFFF">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tr-TR" sz="1500" dirty="0">
                <a:solidFill>
                  <a:srgbClr val="000000"/>
                </a:solidFill>
                <a:latin typeface="Calibri Light" pitchFamily="34" charset="0"/>
                <a:cs typeface="Calibri"/>
              </a:rPr>
              <a:t>Tedarikçi tarafından herhangi bir formatta gelen fatura özel </a:t>
            </a:r>
            <a:r>
              <a:rPr lang="tr-TR" sz="1500" dirty="0" err="1">
                <a:solidFill>
                  <a:srgbClr val="000000"/>
                </a:solidFill>
                <a:latin typeface="Calibri Light" pitchFamily="34" charset="0"/>
                <a:cs typeface="Calibri"/>
              </a:rPr>
              <a:t>entegratör</a:t>
            </a:r>
            <a:r>
              <a:rPr lang="tr-TR" sz="1500" dirty="0">
                <a:solidFill>
                  <a:srgbClr val="000000"/>
                </a:solidFill>
                <a:latin typeface="Calibri Light" pitchFamily="34" charset="0"/>
                <a:cs typeface="Calibri"/>
              </a:rPr>
              <a:t> tarafından UBL-TR formatına çevrilip alıcısına iletilmek üzere Gelir İdaresi Başkanlığı’na gönderilir. </a:t>
            </a:r>
          </a:p>
        </p:txBody>
      </p:sp>
    </p:spTree>
    <p:extLst>
      <p:ext uri="{BB962C8B-B14F-4D97-AF65-F5344CB8AC3E}">
        <p14:creationId xmlns:p14="http://schemas.microsoft.com/office/powerpoint/2010/main" val="371202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16667E-6 2.31267E-6 L 0.19513 0.15518 " pathEditMode="relative" rAng="0" ptsTypes="AA">
                                      <p:cBhvr>
                                        <p:cTn id="6" dur="1000" fill="hold"/>
                                        <p:tgtEl>
                                          <p:spTgt spid="52"/>
                                        </p:tgtEl>
                                        <p:attrNameLst>
                                          <p:attrName>ppt_x</p:attrName>
                                          <p:attrName>ppt_y</p:attrName>
                                        </p:attrNameLst>
                                      </p:cBhvr>
                                      <p:rCtr x="9757" y="7747"/>
                                    </p:animMotion>
                                  </p:childTnLst>
                                </p:cTn>
                              </p:par>
                            </p:childTnLst>
                          </p:cTn>
                        </p:par>
                        <p:par>
                          <p:cTn id="7" fill="hold">
                            <p:stCondLst>
                              <p:cond delay="1000"/>
                            </p:stCondLst>
                            <p:childTnLst>
                              <p:par>
                                <p:cTn id="8" presetID="53" presetClass="exit" presetSubtype="32" fill="hold" nodeType="afterEffect">
                                  <p:stCondLst>
                                    <p:cond delay="0"/>
                                  </p:stCondLst>
                                  <p:childTnLst>
                                    <p:anim calcmode="lin" valueType="num">
                                      <p:cBhvr>
                                        <p:cTn id="9" dur="500"/>
                                        <p:tgtEl>
                                          <p:spTgt spid="52"/>
                                        </p:tgtEl>
                                        <p:attrNameLst>
                                          <p:attrName>ppt_w</p:attrName>
                                        </p:attrNameLst>
                                      </p:cBhvr>
                                      <p:tavLst>
                                        <p:tav tm="0">
                                          <p:val>
                                            <p:strVal val="ppt_w"/>
                                          </p:val>
                                        </p:tav>
                                        <p:tav tm="100000">
                                          <p:val>
                                            <p:fltVal val="0"/>
                                          </p:val>
                                        </p:tav>
                                      </p:tavLst>
                                    </p:anim>
                                    <p:anim calcmode="lin" valueType="num">
                                      <p:cBhvr>
                                        <p:cTn id="10" dur="500"/>
                                        <p:tgtEl>
                                          <p:spTgt spid="52"/>
                                        </p:tgtEl>
                                        <p:attrNameLst>
                                          <p:attrName>ppt_h</p:attrName>
                                        </p:attrNameLst>
                                      </p:cBhvr>
                                      <p:tavLst>
                                        <p:tav tm="0">
                                          <p:val>
                                            <p:strVal val="ppt_h"/>
                                          </p:val>
                                        </p:tav>
                                        <p:tav tm="100000">
                                          <p:val>
                                            <p:fltVal val="0"/>
                                          </p:val>
                                        </p:tav>
                                      </p:tavLst>
                                    </p:anim>
                                    <p:animEffect transition="out" filter="fade">
                                      <p:cBhvr>
                                        <p:cTn id="11" dur="500"/>
                                        <p:tgtEl>
                                          <p:spTgt spid="52"/>
                                        </p:tgtEl>
                                      </p:cBhvr>
                                    </p:animEffect>
                                    <p:set>
                                      <p:cBhvr>
                                        <p:cTn id="12" dur="1" fill="hold">
                                          <p:stCondLst>
                                            <p:cond delay="499"/>
                                          </p:stCondLst>
                                        </p:cTn>
                                        <p:tgtEl>
                                          <p:spTgt spid="5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8" presetClass="emph" presetSubtype="0" fill="hold" nodeType="withEffect">
                                  <p:stCondLst>
                                    <p:cond delay="0"/>
                                  </p:stCondLst>
                                  <p:childTnLst>
                                    <p:animRot by="21600000">
                                      <p:cBhvr>
                                        <p:cTn id="17" dur="1000" fill="hold"/>
                                        <p:tgtEl>
                                          <p:spTgt spid="34"/>
                                        </p:tgtEl>
                                        <p:attrNameLst>
                                          <p:attrName>r</p:attrName>
                                        </p:attrNameLst>
                                      </p:cBhvr>
                                    </p:animRot>
                                  </p:childTnLst>
                                </p:cTn>
                              </p:par>
                            </p:childTnLst>
                          </p:cTn>
                        </p:par>
                        <p:par>
                          <p:cTn id="18" fill="hold">
                            <p:stCondLst>
                              <p:cond delay="2000"/>
                            </p:stCondLst>
                            <p:childTnLst>
                              <p:par>
                                <p:cTn id="19" presetID="1" presetClass="exit" presetSubtype="0" fill="hold" nodeType="afterEffect">
                                  <p:stCondLst>
                                    <p:cond delay="0"/>
                                  </p:stCondLst>
                                  <p:childTnLst>
                                    <p:set>
                                      <p:cBhvr>
                                        <p:cTn id="20" dur="1" fill="hold">
                                          <p:stCondLst>
                                            <p:cond delay="0"/>
                                          </p:stCondLst>
                                        </p:cTn>
                                        <p:tgtEl>
                                          <p:spTgt spid="34"/>
                                        </p:tgtEl>
                                        <p:attrNameLst>
                                          <p:attrName>style.visibility</p:attrName>
                                        </p:attrNameLst>
                                      </p:cBhvr>
                                      <p:to>
                                        <p:strVal val="hidden"/>
                                      </p:to>
                                    </p:se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500"/>
                            </p:stCondLst>
                            <p:childTnLst>
                              <p:par>
                                <p:cTn id="28" presetID="63" presetClass="path" presetSubtype="0" accel="50000" decel="50000" fill="hold" nodeType="afterEffect">
                                  <p:stCondLst>
                                    <p:cond delay="0"/>
                                  </p:stCondLst>
                                  <p:childTnLst>
                                    <p:animMotion origin="layout" path="M -3.88889E-6 4.09806E-6 L 0.23594 -0.00209 " pathEditMode="relative" rAng="0" ptsTypes="AA">
                                      <p:cBhvr>
                                        <p:cTn id="29" dur="1000" fill="hold"/>
                                        <p:tgtEl>
                                          <p:spTgt spid="44"/>
                                        </p:tgtEl>
                                        <p:attrNameLst>
                                          <p:attrName>ppt_x</p:attrName>
                                          <p:attrName>ppt_y</p:attrName>
                                        </p:attrNameLst>
                                      </p:cBhvr>
                                      <p:rCtr x="11788" y="-116"/>
                                    </p:animMotion>
                                  </p:childTnLst>
                                </p:cTn>
                              </p:par>
                            </p:childTnLst>
                          </p:cTn>
                        </p:par>
                        <p:par>
                          <p:cTn id="30" fill="hold">
                            <p:stCondLst>
                              <p:cond delay="3500"/>
                            </p:stCondLst>
                            <p:childTnLst>
                              <p:par>
                                <p:cTn id="31" presetID="63" presetClass="path" presetSubtype="0" accel="50000" decel="50000" fill="hold" nodeType="afterEffect">
                                  <p:stCondLst>
                                    <p:cond delay="0"/>
                                  </p:stCondLst>
                                  <p:childTnLst>
                                    <p:animMotion origin="layout" path="M 0.22118 -0.00208 L 0.47118 -0.00208 " pathEditMode="relative" rAng="0" ptsTypes="AA">
                                      <p:cBhvr>
                                        <p:cTn id="32" dur="1000" fill="hold"/>
                                        <p:tgtEl>
                                          <p:spTgt spid="44"/>
                                        </p:tgtEl>
                                        <p:attrNameLst>
                                          <p:attrName>ppt_x</p:attrName>
                                          <p:attrName>ppt_y</p:attrName>
                                        </p:attrNameLst>
                                      </p:cBhvr>
                                      <p:rCtr x="12500" y="0"/>
                                    </p:animMotion>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par>
                          <p:cTn id="37" fill="hold">
                            <p:stCondLst>
                              <p:cond delay="5000"/>
                            </p:stCondLst>
                            <p:childTnLst>
                              <p:par>
                                <p:cTn id="38" presetID="63" presetClass="path" presetSubtype="0" accel="50000" decel="50000" fill="hold" nodeType="afterEffect">
                                  <p:stCondLst>
                                    <p:cond delay="0"/>
                                  </p:stCondLst>
                                  <p:childTnLst>
                                    <p:animMotion origin="layout" path="M 2.5E-6 5.73543E-7 L 0.2283 0.00092 " pathEditMode="relative" rAng="0" ptsTypes="AA">
                                      <p:cBhvr>
                                        <p:cTn id="39" dur="1000" fill="hold"/>
                                        <p:tgtEl>
                                          <p:spTgt spid="56"/>
                                        </p:tgtEl>
                                        <p:attrNameLst>
                                          <p:attrName>ppt_x</p:attrName>
                                          <p:attrName>ppt_y</p:attrName>
                                        </p:attrNameLst>
                                      </p:cBhvr>
                                      <p:rCtr x="11406" y="46"/>
                                    </p:animMotion>
                                  </p:childTnLst>
                                </p:cTn>
                              </p:par>
                            </p:childTnLst>
                          </p:cTn>
                        </p:par>
                        <p:par>
                          <p:cTn id="40" fill="hold">
                            <p:stCondLst>
                              <p:cond delay="6000"/>
                            </p:stCondLst>
                            <p:childTnLst>
                              <p:par>
                                <p:cTn id="41" presetID="53" presetClass="exit" presetSubtype="32" fill="hold" nodeType="afterEffect">
                                  <p:stCondLst>
                                    <p:cond delay="0"/>
                                  </p:stCondLst>
                                  <p:childTnLst>
                                    <p:anim calcmode="lin" valueType="num">
                                      <p:cBhvr>
                                        <p:cTn id="42" dur="500"/>
                                        <p:tgtEl>
                                          <p:spTgt spid="56"/>
                                        </p:tgtEl>
                                        <p:attrNameLst>
                                          <p:attrName>ppt_w</p:attrName>
                                        </p:attrNameLst>
                                      </p:cBhvr>
                                      <p:tavLst>
                                        <p:tav tm="0">
                                          <p:val>
                                            <p:strVal val="ppt_w"/>
                                          </p:val>
                                        </p:tav>
                                        <p:tav tm="100000">
                                          <p:val>
                                            <p:fltVal val="0"/>
                                          </p:val>
                                        </p:tav>
                                      </p:tavLst>
                                    </p:anim>
                                    <p:anim calcmode="lin" valueType="num">
                                      <p:cBhvr>
                                        <p:cTn id="43" dur="500"/>
                                        <p:tgtEl>
                                          <p:spTgt spid="56"/>
                                        </p:tgtEl>
                                        <p:attrNameLst>
                                          <p:attrName>ppt_h</p:attrName>
                                        </p:attrNameLst>
                                      </p:cBhvr>
                                      <p:tavLst>
                                        <p:tav tm="0">
                                          <p:val>
                                            <p:strVal val="ppt_h"/>
                                          </p:val>
                                        </p:tav>
                                        <p:tav tm="100000">
                                          <p:val>
                                            <p:fltVal val="0"/>
                                          </p:val>
                                        </p:tav>
                                      </p:tavLst>
                                    </p:anim>
                                    <p:animEffect transition="out" filter="fade">
                                      <p:cBhvr>
                                        <p:cTn id="44" dur="500"/>
                                        <p:tgtEl>
                                          <p:spTgt spid="56"/>
                                        </p:tgtEl>
                                      </p:cBhvr>
                                    </p:animEffect>
                                    <p:set>
                                      <p:cBhvr>
                                        <p:cTn id="45" dur="1" fill="hold">
                                          <p:stCondLst>
                                            <p:cond delay="499"/>
                                          </p:stCondLst>
                                        </p:cTn>
                                        <p:tgtEl>
                                          <p:spTgt spid="5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8" presetClass="emph" presetSubtype="0" fill="hold" nodeType="withEffect">
                                  <p:stCondLst>
                                    <p:cond delay="0"/>
                                  </p:stCondLst>
                                  <p:childTnLst>
                                    <p:animRot by="21600000">
                                      <p:cBhvr>
                                        <p:cTn id="50" dur="1000" fill="hold"/>
                                        <p:tgtEl>
                                          <p:spTgt spid="35"/>
                                        </p:tgtEl>
                                        <p:attrNameLst>
                                          <p:attrName>r</p:attrName>
                                        </p:attrNameLst>
                                      </p:cBhvr>
                                    </p:animRot>
                                  </p:childTnLst>
                                </p:cTn>
                              </p:par>
                            </p:childTnLst>
                          </p:cTn>
                        </p:par>
                        <p:par>
                          <p:cTn id="51" fill="hold">
                            <p:stCondLst>
                              <p:cond delay="7000"/>
                            </p:stCondLst>
                            <p:childTnLst>
                              <p:par>
                                <p:cTn id="52" presetID="1" presetClass="exit" presetSubtype="0" fill="hold" nodeType="afterEffect">
                                  <p:stCondLst>
                                    <p:cond delay="0"/>
                                  </p:stCondLst>
                                  <p:childTnLst>
                                    <p:set>
                                      <p:cBhvr>
                                        <p:cTn id="53" dur="1" fill="hold">
                                          <p:stCondLst>
                                            <p:cond delay="0"/>
                                          </p:stCondLst>
                                        </p:cTn>
                                        <p:tgtEl>
                                          <p:spTgt spid="35"/>
                                        </p:tgtEl>
                                        <p:attrNameLst>
                                          <p:attrName>style.visibility</p:attrName>
                                        </p:attrNameLst>
                                      </p:cBhvr>
                                      <p:to>
                                        <p:strVal val="hidden"/>
                                      </p:to>
                                    </p:set>
                                  </p:childTnLst>
                                </p:cTn>
                              </p:par>
                            </p:childTnLst>
                          </p:cTn>
                        </p:par>
                        <p:par>
                          <p:cTn id="54" fill="hold">
                            <p:stCondLst>
                              <p:cond delay="70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1000" fill="hold"/>
                                        <p:tgtEl>
                                          <p:spTgt spid="47"/>
                                        </p:tgtEl>
                                        <p:attrNameLst>
                                          <p:attrName>ppt_w</p:attrName>
                                        </p:attrNameLst>
                                      </p:cBhvr>
                                      <p:tavLst>
                                        <p:tav tm="0">
                                          <p:val>
                                            <p:fltVal val="0"/>
                                          </p:val>
                                        </p:tav>
                                        <p:tav tm="100000">
                                          <p:val>
                                            <p:strVal val="#ppt_w"/>
                                          </p:val>
                                        </p:tav>
                                      </p:tavLst>
                                    </p:anim>
                                    <p:anim calcmode="lin" valueType="num">
                                      <p:cBhvr>
                                        <p:cTn id="58" dur="1000" fill="hold"/>
                                        <p:tgtEl>
                                          <p:spTgt spid="47"/>
                                        </p:tgtEl>
                                        <p:attrNameLst>
                                          <p:attrName>ppt_h</p:attrName>
                                        </p:attrNameLst>
                                      </p:cBhvr>
                                      <p:tavLst>
                                        <p:tav tm="0">
                                          <p:val>
                                            <p:fltVal val="0"/>
                                          </p:val>
                                        </p:tav>
                                        <p:tav tm="100000">
                                          <p:val>
                                            <p:strVal val="#ppt_h"/>
                                          </p:val>
                                        </p:tav>
                                      </p:tavLst>
                                    </p:anim>
                                    <p:animEffect transition="in" filter="fade">
                                      <p:cBhvr>
                                        <p:cTn id="59" dur="1000"/>
                                        <p:tgtEl>
                                          <p:spTgt spid="47"/>
                                        </p:tgtEl>
                                      </p:cBhvr>
                                    </p:animEffect>
                                  </p:childTnLst>
                                </p:cTn>
                              </p:par>
                            </p:childTnLst>
                          </p:cTn>
                        </p:par>
                        <p:par>
                          <p:cTn id="60" fill="hold">
                            <p:stCondLst>
                              <p:cond delay="8000"/>
                            </p:stCondLst>
                            <p:childTnLst>
                              <p:par>
                                <p:cTn id="61" presetID="63" presetClass="path" presetSubtype="0" accel="50000" decel="50000" fill="hold" nodeType="afterEffect">
                                  <p:stCondLst>
                                    <p:cond delay="0"/>
                                  </p:stCondLst>
                                  <p:childTnLst>
                                    <p:animMotion origin="layout" path="M -1.66667E-6 2.55319E-6 L 0.2224 -0.00602 " pathEditMode="relative" rAng="0" ptsTypes="AA">
                                      <p:cBhvr>
                                        <p:cTn id="62" dur="1000" fill="hold"/>
                                        <p:tgtEl>
                                          <p:spTgt spid="47"/>
                                        </p:tgtEl>
                                        <p:attrNameLst>
                                          <p:attrName>ppt_x</p:attrName>
                                          <p:attrName>ppt_y</p:attrName>
                                        </p:attrNameLst>
                                      </p:cBhvr>
                                      <p:rCtr x="11111" y="-301"/>
                                    </p:animMotion>
                                  </p:childTnLst>
                                </p:cTn>
                              </p:par>
                            </p:childTnLst>
                          </p:cTn>
                        </p:par>
                        <p:par>
                          <p:cTn id="63" fill="hold">
                            <p:stCondLst>
                              <p:cond delay="9000"/>
                            </p:stCondLst>
                            <p:childTnLst>
                              <p:par>
                                <p:cTn id="64" presetID="63" presetClass="path" presetSubtype="0" accel="50000" decel="50000" fill="hold" nodeType="afterEffect">
                                  <p:stCondLst>
                                    <p:cond delay="0"/>
                                  </p:stCondLst>
                                  <p:childTnLst>
                                    <p:animMotion origin="layout" path="M 0.20659 -0.00602 L 0.45659 -0.00602 " pathEditMode="relative" rAng="0" ptsTypes="AA">
                                      <p:cBhvr>
                                        <p:cTn id="65" dur="1000" fill="hold"/>
                                        <p:tgtEl>
                                          <p:spTgt spid="47"/>
                                        </p:tgtEl>
                                        <p:attrNameLst>
                                          <p:attrName>ppt_x</p:attrName>
                                          <p:attrName>ppt_y</p:attrName>
                                        </p:attrNameLst>
                                      </p:cBhvr>
                                      <p:rCtr x="12500" y="0"/>
                                    </p:animMotion>
                                  </p:childTnLst>
                                </p:cTn>
                              </p:par>
                            </p:childTnLst>
                          </p:cTn>
                        </p:par>
                        <p:par>
                          <p:cTn id="66" fill="hold">
                            <p:stCondLst>
                              <p:cond delay="10000"/>
                            </p:stCondLst>
                            <p:childTnLst>
                              <p:par>
                                <p:cTn id="67" presetID="10"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par>
                          <p:cTn id="70" fill="hold">
                            <p:stCondLst>
                              <p:cond delay="10500"/>
                            </p:stCondLst>
                            <p:childTnLst>
                              <p:par>
                                <p:cTn id="71" presetID="63" presetClass="path" presetSubtype="0" accel="50000" decel="50000" fill="hold" nodeType="afterEffect">
                                  <p:stCondLst>
                                    <p:cond delay="0"/>
                                  </p:stCondLst>
                                  <p:childTnLst>
                                    <p:animMotion origin="layout" path="M 0.00607 -0.02104 L 0.19323 -0.23311 " pathEditMode="relative" rAng="0" ptsTypes="AA">
                                      <p:cBhvr>
                                        <p:cTn id="72" dur="1000" fill="hold"/>
                                        <p:tgtEl>
                                          <p:spTgt spid="50"/>
                                        </p:tgtEl>
                                        <p:attrNameLst>
                                          <p:attrName>ppt_x</p:attrName>
                                          <p:attrName>ppt_y</p:attrName>
                                        </p:attrNameLst>
                                      </p:cBhvr>
                                      <p:rCtr x="9358" y="-10615"/>
                                    </p:animMotion>
                                  </p:childTnLst>
                                </p:cTn>
                              </p:par>
                            </p:childTnLst>
                          </p:cTn>
                        </p:par>
                        <p:par>
                          <p:cTn id="73" fill="hold">
                            <p:stCondLst>
                              <p:cond delay="11500"/>
                            </p:stCondLst>
                            <p:childTnLst>
                              <p:par>
                                <p:cTn id="74" presetID="53" presetClass="exit" presetSubtype="32" fill="hold" nodeType="afterEffect">
                                  <p:stCondLst>
                                    <p:cond delay="0"/>
                                  </p:stCondLst>
                                  <p:childTnLst>
                                    <p:anim calcmode="lin" valueType="num">
                                      <p:cBhvr>
                                        <p:cTn id="75" dur="500"/>
                                        <p:tgtEl>
                                          <p:spTgt spid="50"/>
                                        </p:tgtEl>
                                        <p:attrNameLst>
                                          <p:attrName>ppt_w</p:attrName>
                                        </p:attrNameLst>
                                      </p:cBhvr>
                                      <p:tavLst>
                                        <p:tav tm="0">
                                          <p:val>
                                            <p:strVal val="ppt_w"/>
                                          </p:val>
                                        </p:tav>
                                        <p:tav tm="100000">
                                          <p:val>
                                            <p:fltVal val="0"/>
                                          </p:val>
                                        </p:tav>
                                      </p:tavLst>
                                    </p:anim>
                                    <p:anim calcmode="lin" valueType="num">
                                      <p:cBhvr>
                                        <p:cTn id="76" dur="500"/>
                                        <p:tgtEl>
                                          <p:spTgt spid="50"/>
                                        </p:tgtEl>
                                        <p:attrNameLst>
                                          <p:attrName>ppt_h</p:attrName>
                                        </p:attrNameLst>
                                      </p:cBhvr>
                                      <p:tavLst>
                                        <p:tav tm="0">
                                          <p:val>
                                            <p:strVal val="ppt_h"/>
                                          </p:val>
                                        </p:tav>
                                        <p:tav tm="100000">
                                          <p:val>
                                            <p:fltVal val="0"/>
                                          </p:val>
                                        </p:tav>
                                      </p:tavLst>
                                    </p:anim>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8" presetClass="emph" presetSubtype="0" fill="hold" nodeType="withEffect">
                                  <p:stCondLst>
                                    <p:cond delay="0"/>
                                  </p:stCondLst>
                                  <p:childTnLst>
                                    <p:animRot by="21600000">
                                      <p:cBhvr>
                                        <p:cTn id="83" dur="1000" fill="hold"/>
                                        <p:tgtEl>
                                          <p:spTgt spid="36"/>
                                        </p:tgtEl>
                                        <p:attrNameLst>
                                          <p:attrName>r</p:attrName>
                                        </p:attrNameLst>
                                      </p:cBhvr>
                                    </p:animRot>
                                  </p:childTnLst>
                                </p:cTn>
                              </p:par>
                            </p:childTnLst>
                          </p:cTn>
                        </p:par>
                        <p:par>
                          <p:cTn id="84" fill="hold">
                            <p:stCondLst>
                              <p:cond delay="12500"/>
                            </p:stCondLst>
                            <p:childTnLst>
                              <p:par>
                                <p:cTn id="85" presetID="1" presetClass="exit" presetSubtype="0" fill="hold" nodeType="afterEffect">
                                  <p:stCondLst>
                                    <p:cond delay="0"/>
                                  </p:stCondLst>
                                  <p:childTnLst>
                                    <p:set>
                                      <p:cBhvr>
                                        <p:cTn id="86" dur="1" fill="hold">
                                          <p:stCondLst>
                                            <p:cond delay="0"/>
                                          </p:stCondLst>
                                        </p:cTn>
                                        <p:tgtEl>
                                          <p:spTgt spid="36"/>
                                        </p:tgtEl>
                                        <p:attrNameLst>
                                          <p:attrName>style.visibility</p:attrName>
                                        </p:attrNameLst>
                                      </p:cBhvr>
                                      <p:to>
                                        <p:strVal val="hidden"/>
                                      </p:to>
                                    </p:set>
                                  </p:childTnLst>
                                </p:cTn>
                              </p:par>
                            </p:childTnLst>
                          </p:cTn>
                        </p:par>
                        <p:par>
                          <p:cTn id="87" fill="hold">
                            <p:stCondLst>
                              <p:cond delay="12500"/>
                            </p:stCondLst>
                            <p:childTnLst>
                              <p:par>
                                <p:cTn id="88" presetID="53" presetClass="entr" presetSubtype="16"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13000"/>
                            </p:stCondLst>
                            <p:childTnLst>
                              <p:par>
                                <p:cTn id="94" presetID="63" presetClass="path" presetSubtype="0" accel="50000" decel="50000" fill="hold" nodeType="afterEffect">
                                  <p:stCondLst>
                                    <p:cond delay="0"/>
                                  </p:stCondLst>
                                  <p:childTnLst>
                                    <p:animMotion origin="layout" path="M 8.33333E-7 1.56337E-6 L 0.22899 -0.00255 " pathEditMode="relative" rAng="0" ptsTypes="AA">
                                      <p:cBhvr>
                                        <p:cTn id="95" dur="1000" fill="hold"/>
                                        <p:tgtEl>
                                          <p:spTgt spid="41"/>
                                        </p:tgtEl>
                                        <p:attrNameLst>
                                          <p:attrName>ppt_x</p:attrName>
                                          <p:attrName>ppt_y</p:attrName>
                                        </p:attrNameLst>
                                      </p:cBhvr>
                                      <p:rCtr x="11441" y="-139"/>
                                    </p:animMotion>
                                  </p:childTnLst>
                                </p:cTn>
                              </p:par>
                            </p:childTnLst>
                          </p:cTn>
                        </p:par>
                        <p:par>
                          <p:cTn id="96" fill="hold">
                            <p:stCondLst>
                              <p:cond delay="14000"/>
                            </p:stCondLst>
                            <p:childTnLst>
                              <p:par>
                                <p:cTn id="97" presetID="63" presetClass="path" presetSubtype="0" accel="50000" decel="50000" fill="hold" nodeType="afterEffect">
                                  <p:stCondLst>
                                    <p:cond delay="0"/>
                                  </p:stCondLst>
                                  <p:childTnLst>
                                    <p:animMotion origin="layout" path="M 0.20729 -0.00254 L 0.45729 -0.00254 " pathEditMode="relative" rAng="0" ptsTypes="AA">
                                      <p:cBhvr>
                                        <p:cTn id="98" dur="1000" fill="hold"/>
                                        <p:tgtEl>
                                          <p:spTgt spid="41"/>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Özel Entegrasyon İle e-Fatura Gönderme </a:t>
            </a:r>
            <a:endParaRPr lang="tr-TR" dirty="0"/>
          </a:p>
        </p:txBody>
      </p:sp>
      <p:grpSp>
        <p:nvGrpSpPr>
          <p:cNvPr id="71" name="Grup 70"/>
          <p:cNvGrpSpPr>
            <a:grpSpLocks/>
          </p:cNvGrpSpPr>
          <p:nvPr/>
        </p:nvGrpSpPr>
        <p:grpSpPr bwMode="auto">
          <a:xfrm>
            <a:off x="1042988" y="2416391"/>
            <a:ext cx="1962150" cy="2087562"/>
            <a:chOff x="395536" y="2420888"/>
            <a:chExt cx="2448271" cy="2448271"/>
          </a:xfrm>
        </p:grpSpPr>
        <p:pic>
          <p:nvPicPr>
            <p:cNvPr id="72" name="Resim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420888"/>
              <a:ext cx="2448271" cy="24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Dikdörtgen 72"/>
            <p:cNvSpPr/>
            <p:nvPr/>
          </p:nvSpPr>
          <p:spPr>
            <a:xfrm rot="20195940">
              <a:off x="936294" y="2726224"/>
              <a:ext cx="988421" cy="188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050" b="1" dirty="0">
                  <a:solidFill>
                    <a:schemeClr val="tx1"/>
                  </a:solidFill>
                </a:rPr>
                <a:t>SÖZLEŞME</a:t>
              </a:r>
            </a:p>
          </p:txBody>
        </p:sp>
      </p:grpSp>
      <p:grpSp>
        <p:nvGrpSpPr>
          <p:cNvPr id="74" name="Grup 13"/>
          <p:cNvGrpSpPr>
            <a:grpSpLocks/>
          </p:cNvGrpSpPr>
          <p:nvPr/>
        </p:nvGrpSpPr>
        <p:grpSpPr bwMode="auto">
          <a:xfrm>
            <a:off x="97110" y="2346540"/>
            <a:ext cx="1350690" cy="1536701"/>
            <a:chOff x="140659" y="2041364"/>
            <a:chExt cx="1350040" cy="1535848"/>
          </a:xfrm>
        </p:grpSpPr>
        <p:pic>
          <p:nvPicPr>
            <p:cNvPr id="75" name="Resim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9539" y="2376052"/>
              <a:ext cx="1201160" cy="120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Dikdörtgen 75"/>
            <p:cNvSpPr/>
            <p:nvPr/>
          </p:nvSpPr>
          <p:spPr>
            <a:xfrm>
              <a:off x="140659" y="2041364"/>
              <a:ext cx="1240555" cy="3346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MÜKELLEF</a:t>
              </a:r>
            </a:p>
          </p:txBody>
        </p:sp>
      </p:grpSp>
      <p:grpSp>
        <p:nvGrpSpPr>
          <p:cNvPr id="77" name="Grup 76"/>
          <p:cNvGrpSpPr>
            <a:grpSpLocks/>
          </p:cNvGrpSpPr>
          <p:nvPr/>
        </p:nvGrpSpPr>
        <p:grpSpPr bwMode="auto">
          <a:xfrm>
            <a:off x="3635374" y="2349716"/>
            <a:ext cx="1619250" cy="1793875"/>
            <a:chOff x="3869922" y="1745234"/>
            <a:chExt cx="1618349" cy="1794201"/>
          </a:xfrm>
        </p:grpSpPr>
        <p:pic>
          <p:nvPicPr>
            <p:cNvPr id="78" name="Resim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69922" y="2135279"/>
              <a:ext cx="1404156" cy="140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Dikdörtgen 78"/>
            <p:cNvSpPr/>
            <p:nvPr/>
          </p:nvSpPr>
          <p:spPr>
            <a:xfrm>
              <a:off x="3869922" y="1745234"/>
              <a:ext cx="1618349" cy="4080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ÖZEL</a:t>
              </a:r>
            </a:p>
            <a:p>
              <a:pPr algn="ctr" eaLnBrk="1" fontAlgn="auto" hangingPunct="1">
                <a:spcBef>
                  <a:spcPts val="0"/>
                </a:spcBef>
                <a:spcAft>
                  <a:spcPts val="0"/>
                </a:spcAft>
                <a:defRPr/>
              </a:pPr>
              <a:r>
                <a:rPr lang="tr-TR" sz="1400" b="1" dirty="0">
                  <a:solidFill>
                    <a:schemeClr val="bg1"/>
                  </a:solidFill>
                </a:rPr>
                <a:t>ENTEGRATÖR</a:t>
              </a:r>
            </a:p>
          </p:txBody>
        </p:sp>
      </p:grpSp>
      <p:sp>
        <p:nvSpPr>
          <p:cNvPr id="80" name="Metin kutusu 79"/>
          <p:cNvSpPr txBox="1">
            <a:spLocks noChangeArrowheads="1"/>
          </p:cNvSpPr>
          <p:nvPr/>
        </p:nvSpPr>
        <p:spPr bwMode="auto">
          <a:xfrm>
            <a:off x="733425" y="4526178"/>
            <a:ext cx="467677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tr-TR" sz="1500" dirty="0">
                <a:solidFill>
                  <a:srgbClr val="000000"/>
                </a:solidFill>
                <a:latin typeface="Calibri Light" pitchFamily="34" charset="0"/>
                <a:cs typeface="Calibri"/>
              </a:rPr>
              <a:t>Mükellef </a:t>
            </a:r>
            <a:r>
              <a:rPr lang="tr-TR" sz="1500" dirty="0">
                <a:solidFill>
                  <a:srgbClr val="000000"/>
                </a:solidFill>
                <a:latin typeface="Calibri Light" pitchFamily="34" charset="0"/>
                <a:cs typeface="Calibri"/>
                <a:hlinkClick r:id="rId6"/>
              </a:rPr>
              <a:t>www.efatura.gov.tr</a:t>
            </a:r>
            <a:r>
              <a:rPr lang="tr-TR" sz="1500" dirty="0">
                <a:solidFill>
                  <a:srgbClr val="000000"/>
                </a:solidFill>
                <a:latin typeface="Calibri Light" pitchFamily="34" charset="0"/>
                <a:cs typeface="Calibri"/>
              </a:rPr>
              <a:t> adresindeki başvuru adımlarını izleyerek başvurusunu yapar</a:t>
            </a:r>
            <a:r>
              <a:rPr lang="tr-TR" sz="1500" dirty="0" smtClean="0">
                <a:solidFill>
                  <a:srgbClr val="000000"/>
                </a:solidFill>
                <a:latin typeface="Calibri Light" pitchFamily="34" charset="0"/>
                <a:cs typeface="Calibri"/>
              </a:rPr>
              <a:t>.</a:t>
            </a:r>
            <a:endParaRPr lang="tr-TR" sz="1500" dirty="0">
              <a:solidFill>
                <a:srgbClr val="000000"/>
              </a:solidFill>
              <a:latin typeface="Calibri Light" pitchFamily="34" charset="0"/>
              <a:cs typeface="Calibri"/>
            </a:endParaRPr>
          </a:p>
          <a:p>
            <a:pPr algn="just" eaLnBrk="1" hangingPunct="1"/>
            <a:r>
              <a:rPr lang="tr-TR" sz="1500" dirty="0">
                <a:solidFill>
                  <a:srgbClr val="000000"/>
                </a:solidFill>
                <a:latin typeface="Calibri Light" pitchFamily="34" charset="0"/>
                <a:cs typeface="Calibri"/>
              </a:rPr>
              <a:t>E-Fatura uygulamasına kayıtlı olmayan mükelleflerin mali mühür sertifikası ürettirmeleri, daha sonra özel </a:t>
            </a:r>
            <a:r>
              <a:rPr lang="tr-TR" sz="1500" dirty="0" err="1">
                <a:solidFill>
                  <a:srgbClr val="000000"/>
                </a:solidFill>
                <a:latin typeface="Calibri Light" pitchFamily="34" charset="0"/>
                <a:cs typeface="Calibri"/>
              </a:rPr>
              <a:t>entegratör</a:t>
            </a:r>
            <a:r>
              <a:rPr lang="tr-TR" sz="1500" dirty="0">
                <a:solidFill>
                  <a:srgbClr val="000000"/>
                </a:solidFill>
                <a:latin typeface="Calibri Light" pitchFamily="34" charset="0"/>
                <a:cs typeface="Calibri"/>
              </a:rPr>
              <a:t> kurumlar ile anlaşma yapmaları gerekmektedir</a:t>
            </a:r>
            <a:r>
              <a:rPr lang="tr-TR" sz="1500" dirty="0" smtClean="0">
                <a:solidFill>
                  <a:srgbClr val="000000"/>
                </a:solidFill>
                <a:latin typeface="Calibri Light" pitchFamily="34" charset="0"/>
                <a:cs typeface="Calibri"/>
              </a:rPr>
              <a:t>.</a:t>
            </a:r>
            <a:endParaRPr lang="tr-TR" sz="1500" dirty="0">
              <a:latin typeface="Calibri Light" pitchFamily="34" charset="0"/>
            </a:endParaRPr>
          </a:p>
        </p:txBody>
      </p:sp>
      <p:grpSp>
        <p:nvGrpSpPr>
          <p:cNvPr id="81" name="Grup 80"/>
          <p:cNvGrpSpPr>
            <a:grpSpLocks/>
          </p:cNvGrpSpPr>
          <p:nvPr/>
        </p:nvGrpSpPr>
        <p:grpSpPr bwMode="auto">
          <a:xfrm>
            <a:off x="1331913" y="2205253"/>
            <a:ext cx="2438400" cy="2438400"/>
            <a:chOff x="2051720" y="1710680"/>
            <a:chExt cx="2438400" cy="2438400"/>
          </a:xfrm>
        </p:grpSpPr>
        <p:pic>
          <p:nvPicPr>
            <p:cNvPr id="82" name="Resim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171068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159092" y="2301766"/>
              <a:ext cx="2232248" cy="113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59092" y="1988840"/>
              <a:ext cx="2232000" cy="31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Oval 84"/>
            <p:cNvSpPr/>
            <p:nvPr/>
          </p:nvSpPr>
          <p:spPr>
            <a:xfrm>
              <a:off x="2843882" y="2301230"/>
              <a:ext cx="576263" cy="263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grpSp>
      <p:grpSp>
        <p:nvGrpSpPr>
          <p:cNvPr id="86" name="Grup 85"/>
          <p:cNvGrpSpPr>
            <a:grpSpLocks/>
          </p:cNvGrpSpPr>
          <p:nvPr/>
        </p:nvGrpSpPr>
        <p:grpSpPr bwMode="auto">
          <a:xfrm>
            <a:off x="6670675" y="2060791"/>
            <a:ext cx="2438400" cy="2438400"/>
            <a:chOff x="2200672" y="4225554"/>
            <a:chExt cx="2438400" cy="2438400"/>
          </a:xfrm>
        </p:grpSpPr>
        <p:pic>
          <p:nvPicPr>
            <p:cNvPr id="87" name="Resim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00672" y="4225554"/>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7" descr="http://www.vergisigorta.com/images/haberresim/gelir-idaresi-baskanligina-yeni-atamalarde9c1fff3d.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339752" y="4581129"/>
              <a:ext cx="2150368" cy="12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 name="Metin kutusu 88"/>
          <p:cNvSpPr txBox="1">
            <a:spLocks noChangeArrowheads="1"/>
          </p:cNvSpPr>
          <p:nvPr/>
        </p:nvSpPr>
        <p:spPr bwMode="auto">
          <a:xfrm>
            <a:off x="5966142" y="4522618"/>
            <a:ext cx="3097213"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sz="1500" dirty="0">
                <a:solidFill>
                  <a:srgbClr val="000000"/>
                </a:solidFill>
                <a:latin typeface="Calibri Light" pitchFamily="34" charset="0"/>
                <a:cs typeface="Calibri"/>
              </a:rPr>
              <a:t>Özel </a:t>
            </a:r>
            <a:r>
              <a:rPr lang="tr-TR" sz="1500" dirty="0" err="1">
                <a:solidFill>
                  <a:srgbClr val="000000"/>
                </a:solidFill>
                <a:latin typeface="Calibri Light" pitchFamily="34" charset="0"/>
                <a:cs typeface="Calibri"/>
              </a:rPr>
              <a:t>entegratör</a:t>
            </a:r>
            <a:r>
              <a:rPr lang="tr-TR" sz="1500" dirty="0">
                <a:solidFill>
                  <a:srgbClr val="000000"/>
                </a:solidFill>
                <a:latin typeface="Calibri Light" pitchFamily="34" charset="0"/>
                <a:cs typeface="Calibri"/>
              </a:rPr>
              <a:t> sözleşme yaptığı mükellefi Gelir İdaresi Başkanlığı’na elektronik ortamda bildirir.</a:t>
            </a:r>
          </a:p>
          <a:p>
            <a:r>
              <a:rPr lang="tr-TR" sz="1500" dirty="0" smtClean="0">
                <a:solidFill>
                  <a:srgbClr val="000000"/>
                </a:solidFill>
                <a:latin typeface="Calibri Light" pitchFamily="34" charset="0"/>
                <a:cs typeface="Calibri"/>
              </a:rPr>
              <a:t>Ayrıca </a:t>
            </a:r>
            <a:r>
              <a:rPr lang="tr-TR" sz="1500" dirty="0">
                <a:solidFill>
                  <a:srgbClr val="000000"/>
                </a:solidFill>
                <a:latin typeface="Calibri Light" pitchFamily="34" charset="0"/>
                <a:cs typeface="Calibri"/>
              </a:rPr>
              <a:t>Hesabı kapatılan mükelleflerin bilgileri aynı yöntemle elektronik ortamda Başkanlığa bildirilecektir.</a:t>
            </a:r>
          </a:p>
          <a:p>
            <a:pPr algn="just" eaLnBrk="1" hangingPunct="1"/>
            <a:endParaRPr lang="tr-TR" dirty="0"/>
          </a:p>
        </p:txBody>
      </p:sp>
      <p:sp>
        <p:nvSpPr>
          <p:cNvPr id="90" name="Metin kutusu 89"/>
          <p:cNvSpPr txBox="1">
            <a:spLocks noChangeArrowheads="1"/>
          </p:cNvSpPr>
          <p:nvPr/>
        </p:nvSpPr>
        <p:spPr bwMode="auto">
          <a:xfrm>
            <a:off x="770731" y="5888089"/>
            <a:ext cx="45632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sz="1500" dirty="0">
                <a:solidFill>
                  <a:srgbClr val="000000"/>
                </a:solidFill>
                <a:latin typeface="Calibri Light" pitchFamily="34" charset="0"/>
                <a:cs typeface="Calibri"/>
              </a:rPr>
              <a:t>Bir mükellef birden fazla özel </a:t>
            </a:r>
            <a:r>
              <a:rPr lang="tr-TR" sz="1500" dirty="0" err="1">
                <a:solidFill>
                  <a:srgbClr val="000000"/>
                </a:solidFill>
                <a:latin typeface="Calibri Light" pitchFamily="34" charset="0"/>
                <a:cs typeface="Calibri"/>
              </a:rPr>
              <a:t>entegratör</a:t>
            </a:r>
            <a:r>
              <a:rPr lang="tr-TR" sz="1500" dirty="0">
                <a:solidFill>
                  <a:srgbClr val="000000"/>
                </a:solidFill>
                <a:latin typeface="Calibri Light" pitchFamily="34" charset="0"/>
                <a:cs typeface="Calibri"/>
              </a:rPr>
              <a:t> ile anlaşabilir.</a:t>
            </a:r>
          </a:p>
        </p:txBody>
      </p:sp>
      <p:cxnSp>
        <p:nvCxnSpPr>
          <p:cNvPr id="91" name="Düz Ok Bağlayıcısı 90"/>
          <p:cNvCxnSpPr/>
          <p:nvPr/>
        </p:nvCxnSpPr>
        <p:spPr>
          <a:xfrm>
            <a:off x="1179512" y="3357778"/>
            <a:ext cx="2630488"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92" name="Resim 91"/>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254625" y="2870416"/>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055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1000"/>
                                        <p:tgtEl>
                                          <p:spTgt spid="80"/>
                                        </p:tgtEl>
                                      </p:cBhvr>
                                    </p:animEffect>
                                    <p:anim calcmode="lin" valueType="num">
                                      <p:cBhvr>
                                        <p:cTn id="11" dur="1000" fill="hold"/>
                                        <p:tgtEl>
                                          <p:spTgt spid="80"/>
                                        </p:tgtEl>
                                        <p:attrNameLst>
                                          <p:attrName>ppt_x</p:attrName>
                                        </p:attrNameLst>
                                      </p:cBhvr>
                                      <p:tavLst>
                                        <p:tav tm="0">
                                          <p:val>
                                            <p:strVal val="#ppt_x"/>
                                          </p:val>
                                        </p:tav>
                                        <p:tav tm="100000">
                                          <p:val>
                                            <p:strVal val="#ppt_x"/>
                                          </p:val>
                                        </p:tav>
                                      </p:tavLst>
                                    </p:anim>
                                    <p:anim calcmode="lin" valueType="num">
                                      <p:cBhvr>
                                        <p:cTn id="12" dur="1000" fill="hold"/>
                                        <p:tgtEl>
                                          <p:spTgt spid="8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xit" presetSubtype="0" fill="hold" nodeType="afterEffect">
                                  <p:stCondLst>
                                    <p:cond delay="1500"/>
                                  </p:stCondLst>
                                  <p:childTnLst>
                                    <p:animEffect transition="out" filter="fade">
                                      <p:cBhvr>
                                        <p:cTn id="15" dur="500"/>
                                        <p:tgtEl>
                                          <p:spTgt spid="81"/>
                                        </p:tgtEl>
                                      </p:cBhvr>
                                    </p:animEffect>
                                    <p:set>
                                      <p:cBhvr>
                                        <p:cTn id="16" dur="1" fill="hold">
                                          <p:stCondLst>
                                            <p:cond delay="499"/>
                                          </p:stCondLst>
                                        </p:cTn>
                                        <p:tgtEl>
                                          <p:spTgt spid="8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500"/>
                                        <p:tgtEl>
                                          <p:spTgt spid="80"/>
                                        </p:tgtEl>
                                      </p:cBhvr>
                                    </p:animEffect>
                                    <p:set>
                                      <p:cBhvr>
                                        <p:cTn id="21" dur="1" fill="hold">
                                          <p:stCondLst>
                                            <p:cond delay="1499"/>
                                          </p:stCondLst>
                                        </p:cTn>
                                        <p:tgtEl>
                                          <p:spTgt spid="80"/>
                                        </p:tgtEl>
                                        <p:attrNameLst>
                                          <p:attrName>style.visibility</p:attrName>
                                        </p:attrNameLst>
                                      </p:cBhvr>
                                      <p:to>
                                        <p:strVal val="hidden"/>
                                      </p:to>
                                    </p:set>
                                  </p:childTnLst>
                                </p:cTn>
                              </p:par>
                            </p:childTnLst>
                          </p:cTn>
                        </p:par>
                        <p:par>
                          <p:cTn id="22" fill="hold">
                            <p:stCondLst>
                              <p:cond delay="1500"/>
                            </p:stCondLst>
                            <p:childTnLst>
                              <p:par>
                                <p:cTn id="23" presetID="10" presetClass="entr" presetSubtype="0" fill="hold" nodeType="afterEffect">
                                  <p:stCondLst>
                                    <p:cond delay="150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par>
                                <p:cTn id="26" presetID="1" presetClass="entr" presetSubtype="0" fill="hold" nodeType="withEffect">
                                  <p:stCondLst>
                                    <p:cond delay="1500"/>
                                  </p:stCondLst>
                                  <p:childTnLst>
                                    <p:set>
                                      <p:cBhvr>
                                        <p:cTn id="27" dur="1" fill="hold">
                                          <p:stCondLst>
                                            <p:cond delay="0"/>
                                          </p:stCondLst>
                                        </p:cTn>
                                        <p:tgtEl>
                                          <p:spTgt spid="71"/>
                                        </p:tgtEl>
                                        <p:attrNameLst>
                                          <p:attrName>style.visibility</p:attrName>
                                        </p:attrNameLst>
                                      </p:cBhvr>
                                      <p:to>
                                        <p:strVal val="visible"/>
                                      </p:to>
                                    </p:set>
                                  </p:childTnLst>
                                </p:cTn>
                              </p:par>
                              <p:par>
                                <p:cTn id="28" presetID="10" presetClass="exit" presetSubtype="0" fill="hold" nodeType="withEffect">
                                  <p:stCondLst>
                                    <p:cond delay="1700"/>
                                  </p:stCondLst>
                                  <p:childTnLst>
                                    <p:animEffect transition="out" filter="fade">
                                      <p:cBhvr>
                                        <p:cTn id="29" dur="500"/>
                                        <p:tgtEl>
                                          <p:spTgt spid="71"/>
                                        </p:tgtEl>
                                      </p:cBhvr>
                                    </p:animEffect>
                                    <p:set>
                                      <p:cBhvr>
                                        <p:cTn id="30" dur="1" fill="hold">
                                          <p:stCondLst>
                                            <p:cond delay="499"/>
                                          </p:stCondLst>
                                        </p:cTn>
                                        <p:tgtEl>
                                          <p:spTgt spid="71"/>
                                        </p:tgtEl>
                                        <p:attrNameLst>
                                          <p:attrName>style.visibility</p:attrName>
                                        </p:attrNameLst>
                                      </p:cBhvr>
                                      <p:to>
                                        <p:strVal val="hidden"/>
                                      </p:to>
                                    </p:set>
                                  </p:childTnLst>
                                </p:cTn>
                              </p:par>
                            </p:childTnLst>
                          </p:cTn>
                        </p:par>
                        <p:par>
                          <p:cTn id="31" fill="hold">
                            <p:stCondLst>
                              <p:cond delay="3700"/>
                            </p:stCondLst>
                            <p:childTnLst>
                              <p:par>
                                <p:cTn id="32" presetID="10" presetClass="entr" presetSubtype="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par>
                                <p:cTn id="35" presetID="10"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4200"/>
                            </p:stCondLst>
                            <p:childTnLst>
                              <p:par>
                                <p:cTn id="39" presetID="42" presetClass="entr" presetSubtype="0"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1000"/>
                                        <p:tgtEl>
                                          <p:spTgt spid="89"/>
                                        </p:tgtEl>
                                      </p:cBhvr>
                                    </p:animEffect>
                                    <p:anim calcmode="lin" valueType="num">
                                      <p:cBhvr>
                                        <p:cTn id="42" dur="1000" fill="hold"/>
                                        <p:tgtEl>
                                          <p:spTgt spid="89"/>
                                        </p:tgtEl>
                                        <p:attrNameLst>
                                          <p:attrName>ppt_x</p:attrName>
                                        </p:attrNameLst>
                                      </p:cBhvr>
                                      <p:tavLst>
                                        <p:tav tm="0">
                                          <p:val>
                                            <p:strVal val="#ppt_x"/>
                                          </p:val>
                                        </p:tav>
                                        <p:tav tm="100000">
                                          <p:val>
                                            <p:strVal val="#ppt_x"/>
                                          </p:val>
                                        </p:tav>
                                      </p:tavLst>
                                    </p:anim>
                                    <p:anim calcmode="lin" valueType="num">
                                      <p:cBhvr>
                                        <p:cTn id="43" dur="1000" fill="hold"/>
                                        <p:tgtEl>
                                          <p:spTgt spid="89"/>
                                        </p:tgtEl>
                                        <p:attrNameLst>
                                          <p:attrName>ppt_y</p:attrName>
                                        </p:attrNameLst>
                                      </p:cBhvr>
                                      <p:tavLst>
                                        <p:tav tm="0">
                                          <p:val>
                                            <p:strVal val="#ppt_y+.1"/>
                                          </p:val>
                                        </p:tav>
                                        <p:tav tm="100000">
                                          <p:val>
                                            <p:strVal val="#ppt_y"/>
                                          </p:val>
                                        </p:tav>
                                      </p:tavLst>
                                    </p:anim>
                                  </p:childTnLst>
                                </p:cTn>
                              </p:par>
                            </p:childTnLst>
                          </p:cTn>
                        </p:par>
                        <p:par>
                          <p:cTn id="44" fill="hold">
                            <p:stCondLst>
                              <p:cond delay="5200"/>
                            </p:stCondLst>
                            <p:childTnLst>
                              <p:par>
                                <p:cTn id="45" presetID="63" presetClass="path" presetSubtype="0" accel="50000" decel="50000" fill="hold" nodeType="afterEffect">
                                  <p:stCondLst>
                                    <p:cond delay="0"/>
                                  </p:stCondLst>
                                  <p:childTnLst>
                                    <p:animMotion origin="layout" path="M 2.77778E-6 2.22942E-6 L 0.19427 -0.00093 " pathEditMode="relative" rAng="0" ptsTypes="AA">
                                      <p:cBhvr>
                                        <p:cTn id="46" dur="2000" fill="hold"/>
                                        <p:tgtEl>
                                          <p:spTgt spid="92"/>
                                        </p:tgtEl>
                                        <p:attrNameLst>
                                          <p:attrName>ppt_x</p:attrName>
                                          <p:attrName>ppt_y</p:attrName>
                                        </p:attrNameLst>
                                      </p:cBhvr>
                                      <p:rCtr x="9705" y="-46"/>
                                    </p:animMotion>
                                  </p:childTnLst>
                                </p:cTn>
                              </p:par>
                            </p:childTnLst>
                          </p:cTn>
                        </p:par>
                        <p:par>
                          <p:cTn id="47" fill="hold">
                            <p:stCondLst>
                              <p:cond delay="7200"/>
                            </p:stCondLst>
                            <p:childTnLst>
                              <p:par>
                                <p:cTn id="48" presetID="10" presetClass="exit" presetSubtype="0" fill="hold" nodeType="afterEffect">
                                  <p:stCondLst>
                                    <p:cond delay="1500"/>
                                  </p:stCondLst>
                                  <p:childTnLst>
                                    <p:animEffect transition="out" filter="fade">
                                      <p:cBhvr>
                                        <p:cTn id="49" dur="500"/>
                                        <p:tgtEl>
                                          <p:spTgt spid="92"/>
                                        </p:tgtEl>
                                      </p:cBhvr>
                                    </p:animEffect>
                                    <p:set>
                                      <p:cBhvr>
                                        <p:cTn id="50" dur="1" fill="hold">
                                          <p:stCondLst>
                                            <p:cond delay="499"/>
                                          </p:stCondLst>
                                        </p:cTn>
                                        <p:tgtEl>
                                          <p:spTgt spid="92"/>
                                        </p:tgtEl>
                                        <p:attrNameLst>
                                          <p:attrName>style.visibility</p:attrName>
                                        </p:attrNameLst>
                                      </p:cBhvr>
                                      <p:to>
                                        <p:strVal val="hidden"/>
                                      </p:to>
                                    </p:set>
                                  </p:childTnLst>
                                </p:cTn>
                              </p:par>
                              <p:par>
                                <p:cTn id="51" presetID="10" presetClass="exit" presetSubtype="0" fill="hold" nodeType="withEffect">
                                  <p:stCondLst>
                                    <p:cond delay="1500"/>
                                  </p:stCondLst>
                                  <p:childTnLst>
                                    <p:animEffect transition="out" filter="fade">
                                      <p:cBhvr>
                                        <p:cTn id="52" dur="500"/>
                                        <p:tgtEl>
                                          <p:spTgt spid="86"/>
                                        </p:tgtEl>
                                      </p:cBhvr>
                                    </p:animEffect>
                                    <p:set>
                                      <p:cBhvr>
                                        <p:cTn id="53" dur="1" fill="hold">
                                          <p:stCondLst>
                                            <p:cond delay="499"/>
                                          </p:stCondLst>
                                        </p:cTn>
                                        <p:tgtEl>
                                          <p:spTgt spid="86"/>
                                        </p:tgtEl>
                                        <p:attrNameLst>
                                          <p:attrName>style.visibility</p:attrName>
                                        </p:attrNameLst>
                                      </p:cBhvr>
                                      <p:to>
                                        <p:strVal val="hidden"/>
                                      </p:to>
                                    </p:set>
                                  </p:childTnLst>
                                </p:cTn>
                              </p:par>
                            </p:childTnLst>
                          </p:cTn>
                        </p:par>
                        <p:par>
                          <p:cTn id="54" fill="hold">
                            <p:stCondLst>
                              <p:cond delay="9200"/>
                            </p:stCondLst>
                            <p:childTnLst>
                              <p:par>
                                <p:cTn id="55" presetID="10" presetClass="exit" presetSubtype="0" fill="hold" grpId="1" nodeType="afterEffect">
                                  <p:stCondLst>
                                    <p:cond delay="0"/>
                                  </p:stCondLst>
                                  <p:childTnLst>
                                    <p:animEffect transition="out" filter="fade">
                                      <p:cBhvr>
                                        <p:cTn id="56" dur="1500"/>
                                        <p:tgtEl>
                                          <p:spTgt spid="89"/>
                                        </p:tgtEl>
                                      </p:cBhvr>
                                    </p:animEffect>
                                    <p:set>
                                      <p:cBhvr>
                                        <p:cTn id="57" dur="1" fill="hold">
                                          <p:stCondLst>
                                            <p:cond delay="1499"/>
                                          </p:stCondLst>
                                        </p:cTn>
                                        <p:tgtEl>
                                          <p:spTgt spid="89"/>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1000"/>
                                        <p:tgtEl>
                                          <p:spTgt spid="90"/>
                                        </p:tgtEl>
                                      </p:cBhvr>
                                    </p:animEffect>
                                    <p:anim calcmode="lin" valueType="num">
                                      <p:cBhvr>
                                        <p:cTn id="61" dur="1000" fill="hold"/>
                                        <p:tgtEl>
                                          <p:spTgt spid="90"/>
                                        </p:tgtEl>
                                        <p:attrNameLst>
                                          <p:attrName>ppt_x</p:attrName>
                                        </p:attrNameLst>
                                      </p:cBhvr>
                                      <p:tavLst>
                                        <p:tav tm="0">
                                          <p:val>
                                            <p:strVal val="#ppt_x"/>
                                          </p:val>
                                        </p:tav>
                                        <p:tav tm="100000">
                                          <p:val>
                                            <p:strVal val="#ppt_x"/>
                                          </p:val>
                                        </p:tav>
                                      </p:tavLst>
                                    </p:anim>
                                    <p:anim calcmode="lin" valueType="num">
                                      <p:cBhvr>
                                        <p:cTn id="62" dur="1000" fill="hold"/>
                                        <p:tgtEl>
                                          <p:spTgt spid="90"/>
                                        </p:tgtEl>
                                        <p:attrNameLst>
                                          <p:attrName>ppt_y</p:attrName>
                                        </p:attrNameLst>
                                      </p:cBhvr>
                                      <p:tavLst>
                                        <p:tav tm="0">
                                          <p:val>
                                            <p:strVal val="#ppt_y+.1"/>
                                          </p:val>
                                        </p:tav>
                                        <p:tav tm="100000">
                                          <p:val>
                                            <p:strVal val="#ppt_y"/>
                                          </p:val>
                                        </p:tav>
                                      </p:tavLst>
                                    </p:anim>
                                  </p:childTnLst>
                                </p:cTn>
                              </p:par>
                            </p:childTnLst>
                          </p:cTn>
                        </p:par>
                        <p:par>
                          <p:cTn id="63" fill="hold">
                            <p:stCondLst>
                              <p:cond delay="10700"/>
                            </p:stCondLst>
                            <p:childTnLst>
                              <p:par>
                                <p:cTn id="64" presetID="22" presetClass="entr" presetSubtype="8" fill="hold"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left)">
                                      <p:cBhvr>
                                        <p:cTn id="6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9" grpId="0"/>
      <p:bldP spid="89" grpId="1"/>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Özel Entegrasyon İle e-Fatura Gönderme </a:t>
            </a:r>
            <a:endParaRPr lang="tr-TR" dirty="0"/>
          </a:p>
        </p:txBody>
      </p:sp>
      <p:grpSp>
        <p:nvGrpSpPr>
          <p:cNvPr id="58" name="Grup 3"/>
          <p:cNvGrpSpPr>
            <a:grpSpLocks/>
          </p:cNvGrpSpPr>
          <p:nvPr/>
        </p:nvGrpSpPr>
        <p:grpSpPr bwMode="auto">
          <a:xfrm>
            <a:off x="550862" y="2084388"/>
            <a:ext cx="1354137" cy="1592262"/>
            <a:chOff x="289539" y="1985834"/>
            <a:chExt cx="1353486" cy="1591378"/>
          </a:xfrm>
        </p:grpSpPr>
        <p:pic>
          <p:nvPicPr>
            <p:cNvPr id="59" name="Resim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39" y="2376052"/>
              <a:ext cx="1201160" cy="120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Dikdörtgen 59"/>
            <p:cNvSpPr/>
            <p:nvPr/>
          </p:nvSpPr>
          <p:spPr>
            <a:xfrm>
              <a:off x="399024" y="1985834"/>
              <a:ext cx="1244001" cy="3776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MÜKELLEF</a:t>
              </a:r>
            </a:p>
          </p:txBody>
        </p:sp>
      </p:grpSp>
      <p:grpSp>
        <p:nvGrpSpPr>
          <p:cNvPr id="61" name="Grup 6"/>
          <p:cNvGrpSpPr>
            <a:grpSpLocks/>
          </p:cNvGrpSpPr>
          <p:nvPr/>
        </p:nvGrpSpPr>
        <p:grpSpPr bwMode="auto">
          <a:xfrm>
            <a:off x="3167064" y="2124077"/>
            <a:ext cx="1558925" cy="1812924"/>
            <a:chOff x="3869922" y="1726182"/>
            <a:chExt cx="1558058" cy="1813253"/>
          </a:xfrm>
        </p:grpSpPr>
        <p:pic>
          <p:nvPicPr>
            <p:cNvPr id="62" name="Resim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69922" y="2135279"/>
              <a:ext cx="1404156" cy="140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Dikdörtgen 62"/>
            <p:cNvSpPr/>
            <p:nvPr/>
          </p:nvSpPr>
          <p:spPr>
            <a:xfrm>
              <a:off x="3869922" y="1726182"/>
              <a:ext cx="1558058" cy="4271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ÖZEL</a:t>
              </a:r>
            </a:p>
            <a:p>
              <a:pPr algn="ctr" eaLnBrk="1" fontAlgn="auto" hangingPunct="1">
                <a:spcBef>
                  <a:spcPts val="0"/>
                </a:spcBef>
                <a:spcAft>
                  <a:spcPts val="0"/>
                </a:spcAft>
                <a:defRPr/>
              </a:pPr>
              <a:r>
                <a:rPr lang="tr-TR" sz="1400" b="1" dirty="0">
                  <a:solidFill>
                    <a:schemeClr val="bg1"/>
                  </a:solidFill>
                </a:rPr>
                <a:t>ENTEGRATÖR</a:t>
              </a:r>
            </a:p>
          </p:txBody>
        </p:sp>
      </p:grpSp>
      <p:grpSp>
        <p:nvGrpSpPr>
          <p:cNvPr id="64" name="Grup 9"/>
          <p:cNvGrpSpPr>
            <a:grpSpLocks/>
          </p:cNvGrpSpPr>
          <p:nvPr/>
        </p:nvGrpSpPr>
        <p:grpSpPr bwMode="auto">
          <a:xfrm>
            <a:off x="6670675" y="1854200"/>
            <a:ext cx="2438400" cy="2438400"/>
            <a:chOff x="2200672" y="4225554"/>
            <a:chExt cx="2438400" cy="2438400"/>
          </a:xfrm>
        </p:grpSpPr>
        <p:pic>
          <p:nvPicPr>
            <p:cNvPr id="65" name="Resim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0672" y="4225554"/>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7" descr="http://www.vergisigorta.com/images/haberresim/gelir-idaresi-baskanligina-yeni-atamalarde9c1fff3d.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39752" y="4581129"/>
              <a:ext cx="2150368" cy="12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7" name="Düz Ok Bağlayıcısı 66"/>
          <p:cNvCxnSpPr/>
          <p:nvPr/>
        </p:nvCxnSpPr>
        <p:spPr>
          <a:xfrm>
            <a:off x="1524000" y="3124200"/>
            <a:ext cx="1608138" cy="26988"/>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Düz Ok Bağlayıcısı 67"/>
          <p:cNvCxnSpPr/>
          <p:nvPr/>
        </p:nvCxnSpPr>
        <p:spPr>
          <a:xfrm>
            <a:off x="4725988" y="3151188"/>
            <a:ext cx="1944687"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Metin kutusu 68"/>
          <p:cNvSpPr txBox="1">
            <a:spLocks noChangeArrowheads="1"/>
          </p:cNvSpPr>
          <p:nvPr/>
        </p:nvSpPr>
        <p:spPr bwMode="auto">
          <a:xfrm>
            <a:off x="609600" y="4191000"/>
            <a:ext cx="81899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Blip>
                <a:blip r:embed="rId7"/>
              </a:buBlip>
            </a:pPr>
            <a:r>
              <a:rPr lang="tr-TR" sz="1500" dirty="0">
                <a:solidFill>
                  <a:srgbClr val="000000"/>
                </a:solidFill>
                <a:latin typeface="Calibri Light" pitchFamily="34" charset="0"/>
              </a:rPr>
              <a:t>Mükellef, istemesi halinde faturasını Özel </a:t>
            </a:r>
            <a:r>
              <a:rPr lang="tr-TR" sz="1500" dirty="0" err="1">
                <a:solidFill>
                  <a:srgbClr val="000000"/>
                </a:solidFill>
                <a:latin typeface="Calibri Light" pitchFamily="34" charset="0"/>
              </a:rPr>
              <a:t>Entegratörün</a:t>
            </a:r>
            <a:r>
              <a:rPr lang="tr-TR" sz="1500" dirty="0">
                <a:solidFill>
                  <a:srgbClr val="000000"/>
                </a:solidFill>
                <a:latin typeface="Calibri Light" pitchFamily="34" charset="0"/>
              </a:rPr>
              <a:t> mali mühür ile onaylanarak gönderilmesini isteyebilir</a:t>
            </a:r>
            <a:r>
              <a:rPr lang="tr-TR" sz="1500" dirty="0" smtClean="0">
                <a:solidFill>
                  <a:srgbClr val="000000"/>
                </a:solidFill>
                <a:latin typeface="Calibri Light" pitchFamily="34" charset="0"/>
              </a:rPr>
              <a:t>.</a:t>
            </a:r>
            <a:endParaRPr lang="tr-TR" sz="1500" dirty="0">
              <a:solidFill>
                <a:srgbClr val="000000"/>
              </a:solidFill>
              <a:latin typeface="Calibri Light" pitchFamily="34" charset="0"/>
            </a:endParaRPr>
          </a:p>
          <a:p>
            <a:pPr eaLnBrk="1" hangingPunct="1">
              <a:buBlip>
                <a:blip r:embed="rId7"/>
              </a:buBlip>
            </a:pPr>
            <a:r>
              <a:rPr lang="tr-TR" sz="1500" dirty="0">
                <a:solidFill>
                  <a:srgbClr val="000000"/>
                </a:solidFill>
                <a:latin typeface="Calibri Light" pitchFamily="34" charset="0"/>
              </a:rPr>
              <a:t>Özel </a:t>
            </a:r>
            <a:r>
              <a:rPr lang="tr-TR" sz="1500" dirty="0" err="1">
                <a:solidFill>
                  <a:srgbClr val="000000"/>
                </a:solidFill>
                <a:latin typeface="Calibri Light" pitchFamily="34" charset="0"/>
              </a:rPr>
              <a:t>entegratör</a:t>
            </a:r>
            <a:r>
              <a:rPr lang="tr-TR" sz="1500" dirty="0">
                <a:solidFill>
                  <a:srgbClr val="000000"/>
                </a:solidFill>
                <a:latin typeface="Calibri Light" pitchFamily="34" charset="0"/>
              </a:rPr>
              <a:t> ile yapılan sözleşmede kullanıcı hesabı ile yapılabilecek işlemler açıkça belirtilerek taahhüt edilecektir.</a:t>
            </a:r>
          </a:p>
          <a:p>
            <a:pPr eaLnBrk="1" hangingPunct="1">
              <a:buFont typeface="Arial" panose="020B0604020202020204" pitchFamily="34" charset="0"/>
              <a:buChar char="•"/>
            </a:pPr>
            <a:endParaRPr lang="tr-TR" sz="1500" dirty="0">
              <a:solidFill>
                <a:srgbClr val="000000"/>
              </a:solidFill>
              <a:latin typeface="Calibri Light" pitchFamily="34" charset="0"/>
            </a:endParaRPr>
          </a:p>
        </p:txBody>
      </p:sp>
      <p:pic>
        <p:nvPicPr>
          <p:cNvPr id="70" name="Resim 69"/>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376738" y="2808288"/>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555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63" presetClass="path" presetSubtype="0" accel="50000" decel="50000" fill="hold" nodeType="afterEffect">
                                  <p:stCondLst>
                                    <p:cond delay="0"/>
                                  </p:stCondLst>
                                  <p:childTnLst>
                                    <p:animMotion origin="layout" path="M 2.77778E-6 2.22942E-6 L 0.19427 -0.00093 " pathEditMode="relative" rAng="0" ptsTypes="AA">
                                      <p:cBhvr>
                                        <p:cTn id="18" dur="2000" fill="hold"/>
                                        <p:tgtEl>
                                          <p:spTgt spid="70"/>
                                        </p:tgtEl>
                                        <p:attrNameLst>
                                          <p:attrName>ppt_x</p:attrName>
                                          <p:attrName>ppt_y</p:attrName>
                                        </p:attrNameLst>
                                      </p:cBhvr>
                                      <p:rCtr x="9705" y="-46"/>
                                    </p:animMotion>
                                  </p:childTnLst>
                                </p:cTn>
                              </p:par>
                              <p:par>
                                <p:cTn id="19" presetID="42"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000"/>
                                        <p:tgtEl>
                                          <p:spTgt spid="69"/>
                                        </p:tgtEl>
                                      </p:cBhvr>
                                    </p:animEffec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5" name="Başlık 1"/>
          <p:cNvSpPr txBox="1">
            <a:spLocks/>
          </p:cNvSpPr>
          <p:nvPr/>
        </p:nvSpPr>
        <p:spPr>
          <a:xfrm>
            <a:off x="637425" y="1052736"/>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E-Fatura Nedir? </a:t>
            </a:r>
            <a:endParaRPr lang="tr-TR" sz="2400" b="1" dirty="0">
              <a:latin typeface="Calibri Light" pitchFamily="34" charset="0"/>
            </a:endParaRPr>
          </a:p>
        </p:txBody>
      </p:sp>
      <p:sp>
        <p:nvSpPr>
          <p:cNvPr id="2" name="Dikdörtgen 1"/>
          <p:cNvSpPr/>
          <p:nvPr/>
        </p:nvSpPr>
        <p:spPr>
          <a:xfrm>
            <a:off x="573743" y="1837113"/>
            <a:ext cx="8506575" cy="2031325"/>
          </a:xfrm>
          <a:prstGeom prst="rect">
            <a:avLst/>
          </a:prstGeom>
        </p:spPr>
        <p:txBody>
          <a:bodyPr wrap="square">
            <a:spAutoFit/>
          </a:bodyPr>
          <a:lstStyle/>
          <a:p>
            <a:pPr marL="285750" indent="-285750" algn="just">
              <a:buBlip>
                <a:blip r:embed="rId3"/>
              </a:buBlip>
            </a:pPr>
            <a:r>
              <a:rPr lang="tr-TR" sz="1600" dirty="0">
                <a:latin typeface="Calibri Light" pitchFamily="34" charset="0"/>
                <a:cs typeface="Calibri"/>
              </a:rPr>
              <a:t>Değerli kağıda basılı olan faturanın karşılığı bilgileri içeren, belli bir formatta standart hale getirilmiş, değiştirilemez bir şekilde mühürlenmiş, elektronik belgedir.</a:t>
            </a:r>
          </a:p>
          <a:p>
            <a:pPr marL="285750" indent="-285750" algn="just">
              <a:buBlip>
                <a:blip r:embed="rId3"/>
              </a:buBlip>
            </a:pPr>
            <a:endParaRPr lang="tr-TR" sz="1600" dirty="0" smtClean="0">
              <a:latin typeface="Calibri Light" pitchFamily="34" charset="0"/>
              <a:cs typeface="Calibri"/>
            </a:endParaRPr>
          </a:p>
          <a:p>
            <a:pPr marL="285750" indent="-285750" algn="just">
              <a:buBlip>
                <a:blip r:embed="rId3"/>
              </a:buBlip>
            </a:pPr>
            <a:r>
              <a:rPr lang="tr-TR" sz="1600" dirty="0" smtClean="0">
                <a:latin typeface="Calibri Light" pitchFamily="34" charset="0"/>
                <a:cs typeface="Calibri"/>
              </a:rPr>
              <a:t>E-Fatura</a:t>
            </a:r>
            <a:r>
              <a:rPr lang="tr-TR" sz="1600" dirty="0">
                <a:latin typeface="Calibri Light" pitchFamily="34" charset="0"/>
                <a:cs typeface="Calibri"/>
              </a:rPr>
              <a:t>, yeni bir belge türü olmayıp, kağıt fatura ile aynı hukuki niteliklere sahiptir.</a:t>
            </a:r>
          </a:p>
          <a:p>
            <a:pPr marL="285750" indent="-285750" algn="just">
              <a:buBlip>
                <a:blip r:embed="rId3"/>
              </a:buBlip>
            </a:pPr>
            <a:endParaRPr lang="tr-TR" sz="1600" dirty="0" smtClean="0">
              <a:latin typeface="Calibri Light" pitchFamily="34" charset="0"/>
              <a:cs typeface="Calibri"/>
            </a:endParaRPr>
          </a:p>
          <a:p>
            <a:pPr marL="285750" indent="-285750" algn="just">
              <a:buBlip>
                <a:blip r:embed="rId3"/>
              </a:buBlip>
            </a:pPr>
            <a:r>
              <a:rPr lang="tr-TR" sz="1600" dirty="0" smtClean="0">
                <a:latin typeface="Calibri Light" pitchFamily="34" charset="0"/>
                <a:cs typeface="Calibri"/>
              </a:rPr>
              <a:t>Elektronik </a:t>
            </a:r>
            <a:r>
              <a:rPr lang="tr-TR" sz="1600" dirty="0">
                <a:latin typeface="Calibri Light" pitchFamily="34" charset="0"/>
                <a:cs typeface="Calibri"/>
              </a:rPr>
              <a:t>Faturalar </a:t>
            </a:r>
            <a:r>
              <a:rPr lang="tr-TR" sz="1600" dirty="0" smtClean="0">
                <a:latin typeface="Calibri Light" pitchFamily="34" charset="0"/>
                <a:cs typeface="Calibri"/>
              </a:rPr>
              <a:t>e-fatura </a:t>
            </a:r>
            <a:r>
              <a:rPr lang="tr-TR" sz="1600" dirty="0" err="1" smtClean="0">
                <a:latin typeface="Calibri Light" pitchFamily="34" charset="0"/>
                <a:cs typeface="Calibri"/>
              </a:rPr>
              <a:t>portalı</a:t>
            </a:r>
            <a:r>
              <a:rPr lang="tr-TR" sz="1600" dirty="0" smtClean="0">
                <a:latin typeface="Calibri Light" pitchFamily="34" charset="0"/>
                <a:cs typeface="Calibri"/>
              </a:rPr>
              <a:t> </a:t>
            </a:r>
            <a:r>
              <a:rPr lang="tr-TR" sz="1600" dirty="0">
                <a:latin typeface="Calibri Light" pitchFamily="34" charset="0"/>
                <a:cs typeface="Calibri"/>
              </a:rPr>
              <a:t>aracılığıyla Gelir </a:t>
            </a:r>
            <a:r>
              <a:rPr lang="tr-TR" sz="1600" dirty="0" smtClean="0">
                <a:latin typeface="Calibri Light" pitchFamily="34" charset="0"/>
                <a:cs typeface="Calibri"/>
              </a:rPr>
              <a:t>İdaresi </a:t>
            </a:r>
            <a:r>
              <a:rPr lang="tr-TR" sz="1600" dirty="0">
                <a:latin typeface="Calibri Light" pitchFamily="34" charset="0"/>
                <a:cs typeface="Calibri"/>
              </a:rPr>
              <a:t>Başkanlığı aracılığı </a:t>
            </a:r>
            <a:r>
              <a:rPr lang="tr-TR" sz="1600" dirty="0" smtClean="0">
                <a:latin typeface="Calibri Light" pitchFamily="34" charset="0"/>
                <a:cs typeface="Calibri"/>
              </a:rPr>
              <a:t>ile </a:t>
            </a:r>
            <a:r>
              <a:rPr lang="tr-TR" sz="1600" dirty="0">
                <a:latin typeface="Calibri Light" pitchFamily="34" charset="0"/>
                <a:cs typeface="Calibri"/>
              </a:rPr>
              <a:t>satıcı kurumdan alıcı </a:t>
            </a:r>
            <a:r>
              <a:rPr lang="tr-TR" sz="1600" dirty="0" smtClean="0">
                <a:latin typeface="Calibri Light" pitchFamily="34" charset="0"/>
                <a:cs typeface="Calibri"/>
              </a:rPr>
              <a:t>kuruma </a:t>
            </a:r>
            <a:r>
              <a:rPr lang="tr-TR" sz="1600" dirty="0">
                <a:latin typeface="Calibri Light" pitchFamily="34" charset="0"/>
                <a:cs typeface="Calibri"/>
              </a:rPr>
              <a:t>iletilir.</a:t>
            </a:r>
          </a:p>
          <a:p>
            <a:pPr marL="609600" indent="-609600" algn="just">
              <a:defRPr/>
            </a:pPr>
            <a:endParaRPr lang="tr-TR" sz="1400" dirty="0">
              <a:latin typeface="Calibri Light" pitchFamily="34" charset="0"/>
              <a:ea typeface="Tahoma" pitchFamily="34" charset="0"/>
              <a:cs typeface="Tahoma" pitchFamily="34" charset="0"/>
            </a:endParaRPr>
          </a:p>
        </p:txBody>
      </p:sp>
      <p:grpSp>
        <p:nvGrpSpPr>
          <p:cNvPr id="6" name="Group 7"/>
          <p:cNvGrpSpPr>
            <a:grpSpLocks noChangeAspect="1"/>
          </p:cNvGrpSpPr>
          <p:nvPr/>
        </p:nvGrpSpPr>
        <p:grpSpPr bwMode="auto">
          <a:xfrm>
            <a:off x="5580112" y="3861048"/>
            <a:ext cx="3384376" cy="2242765"/>
            <a:chOff x="2925" y="2335"/>
            <a:chExt cx="2683" cy="1821"/>
          </a:xfrm>
          <a:noFill/>
        </p:grpSpPr>
        <p:sp>
          <p:nvSpPr>
            <p:cNvPr id="7" name="AutoShape 6"/>
            <p:cNvSpPr>
              <a:spLocks noChangeAspect="1" noChangeArrowheads="1" noTextEdit="1"/>
            </p:cNvSpPr>
            <p:nvPr/>
          </p:nvSpPr>
          <p:spPr bwMode="auto">
            <a:xfrm>
              <a:off x="2925" y="2341"/>
              <a:ext cx="2677" cy="1815"/>
            </a:xfrm>
            <a:prstGeom prst="rect">
              <a:avLst/>
            </a:prstGeom>
            <a:grpFill/>
            <a:ln w="9525">
              <a:solidFill>
                <a:schemeClr val="bg1"/>
              </a:solidFill>
              <a:miter lim="800000"/>
              <a:headEnd/>
              <a:tailEnd/>
            </a:ln>
            <a:extLst/>
          </p:spPr>
          <p:txBody>
            <a:bodyPr/>
            <a:lstStyle/>
            <a:p>
              <a:pPr eaLnBrk="1" hangingPunct="1">
                <a:defRPr/>
              </a:pPr>
              <a:endParaRPr lang="tr-TR">
                <a:ea typeface="+mn-ea"/>
                <a:cs typeface="+mn-cs"/>
              </a:endParaRPr>
            </a:p>
          </p:txBody>
        </p:sp>
        <p:pic>
          <p:nvPicPr>
            <p:cNvPr id="8" name="Picture 8"/>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925" y="2335"/>
              <a:ext cx="2683" cy="1821"/>
            </a:xfrm>
            <a:prstGeom prst="rect">
              <a:avLst/>
            </a:prstGeom>
            <a:ln>
              <a:noFill/>
            </a:ln>
            <a:effectLst>
              <a:outerShdw blurRad="190500" algn="tl" rotWithShape="0">
                <a:srgbClr val="000000">
                  <a:alpha val="70000"/>
                </a:srgbClr>
              </a:outerShdw>
            </a:effectLst>
          </p:spPr>
        </p:pic>
      </p:gr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Özel Entegrasyon İle e-Fatura Gönderme </a:t>
            </a:r>
            <a:endParaRPr lang="tr-TR" dirty="0"/>
          </a:p>
        </p:txBody>
      </p:sp>
      <p:grpSp>
        <p:nvGrpSpPr>
          <p:cNvPr id="17" name="Grup 16"/>
          <p:cNvGrpSpPr>
            <a:grpSpLocks/>
          </p:cNvGrpSpPr>
          <p:nvPr/>
        </p:nvGrpSpPr>
        <p:grpSpPr bwMode="auto">
          <a:xfrm>
            <a:off x="1838027" y="1740425"/>
            <a:ext cx="1157439" cy="1518142"/>
            <a:chOff x="289539" y="1722728"/>
            <a:chExt cx="1201160" cy="1854484"/>
          </a:xfrm>
        </p:grpSpPr>
        <p:pic>
          <p:nvPicPr>
            <p:cNvPr id="18" name="Resim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39" y="2376052"/>
              <a:ext cx="1201160" cy="120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Dikdörtgen 18"/>
            <p:cNvSpPr/>
            <p:nvPr/>
          </p:nvSpPr>
          <p:spPr>
            <a:xfrm>
              <a:off x="345074" y="1722728"/>
              <a:ext cx="1145625" cy="6871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PORTAL KULLANAN</a:t>
              </a:r>
            </a:p>
            <a:p>
              <a:pPr algn="ctr" eaLnBrk="1" fontAlgn="auto" hangingPunct="1">
                <a:spcBef>
                  <a:spcPts val="0"/>
                </a:spcBef>
                <a:spcAft>
                  <a:spcPts val="0"/>
                </a:spcAft>
                <a:defRPr/>
              </a:pPr>
              <a:r>
                <a:rPr lang="tr-TR" sz="1400" b="1" dirty="0">
                  <a:solidFill>
                    <a:schemeClr val="bg1"/>
                  </a:solidFill>
                </a:rPr>
                <a:t>MÜKELLEF</a:t>
              </a:r>
            </a:p>
          </p:txBody>
        </p:sp>
      </p:grpSp>
      <p:grpSp>
        <p:nvGrpSpPr>
          <p:cNvPr id="20" name="Grup 19"/>
          <p:cNvGrpSpPr>
            <a:grpSpLocks/>
          </p:cNvGrpSpPr>
          <p:nvPr/>
        </p:nvGrpSpPr>
        <p:grpSpPr bwMode="auto">
          <a:xfrm>
            <a:off x="742794" y="3226649"/>
            <a:ext cx="1333258" cy="1584176"/>
            <a:chOff x="3869922" y="1745234"/>
            <a:chExt cx="1404156" cy="1794201"/>
          </a:xfrm>
        </p:grpSpPr>
        <p:pic>
          <p:nvPicPr>
            <p:cNvPr id="21" name="Resim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69922" y="2135279"/>
              <a:ext cx="1404156" cy="140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ikdörtgen 21"/>
            <p:cNvSpPr/>
            <p:nvPr/>
          </p:nvSpPr>
          <p:spPr>
            <a:xfrm>
              <a:off x="3869922" y="1745234"/>
              <a:ext cx="1404156" cy="4092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ÖZEL</a:t>
              </a:r>
            </a:p>
            <a:p>
              <a:pPr algn="ctr" eaLnBrk="1" fontAlgn="auto" hangingPunct="1">
                <a:spcBef>
                  <a:spcPts val="0"/>
                </a:spcBef>
                <a:spcAft>
                  <a:spcPts val="0"/>
                </a:spcAft>
                <a:defRPr/>
              </a:pPr>
              <a:r>
                <a:rPr lang="tr-TR" sz="1400" b="1" dirty="0">
                  <a:solidFill>
                    <a:schemeClr val="bg1"/>
                  </a:solidFill>
                </a:rPr>
                <a:t>ENTEGRATÖR</a:t>
              </a:r>
            </a:p>
          </p:txBody>
        </p:sp>
      </p:grpSp>
      <p:cxnSp>
        <p:nvCxnSpPr>
          <p:cNvPr id="23" name="Düz Ok Bağlayıcısı 22"/>
          <p:cNvCxnSpPr/>
          <p:nvPr/>
        </p:nvCxnSpPr>
        <p:spPr>
          <a:xfrm flipV="1">
            <a:off x="2893135" y="3098112"/>
            <a:ext cx="4175125"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İçerik Yer Tutucusu 2"/>
          <p:cNvSpPr txBox="1">
            <a:spLocks/>
          </p:cNvSpPr>
          <p:nvPr/>
        </p:nvSpPr>
        <p:spPr>
          <a:xfrm>
            <a:off x="3168674" y="5290250"/>
            <a:ext cx="4211638" cy="7921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buFont typeface="Wingdings" panose="05000000000000000000" pitchFamily="2" charset="2"/>
              <a:buNone/>
            </a:pPr>
            <a:r>
              <a:rPr lang="tr-TR" sz="1500" dirty="0">
                <a:solidFill>
                  <a:srgbClr val="000000"/>
                </a:solidFill>
                <a:latin typeface="Calibri" panose="020F0502020204030204" pitchFamily="34" charset="0"/>
                <a:cs typeface="Arial" panose="020B0604020202020204" pitchFamily="34" charset="0"/>
              </a:rPr>
              <a:t>Entegrasyon izni almış mükellefler de özel entegrasyon  yöntemine geçiş yapabilir.</a:t>
            </a:r>
          </a:p>
          <a:p>
            <a:pPr>
              <a:lnSpc>
                <a:spcPct val="90000"/>
              </a:lnSpc>
              <a:buFont typeface="Wingdings" panose="05000000000000000000" pitchFamily="2" charset="2"/>
              <a:buNone/>
            </a:pPr>
            <a:r>
              <a:rPr lang="tr-TR" sz="1500" dirty="0">
                <a:solidFill>
                  <a:srgbClr val="000000"/>
                </a:solidFill>
                <a:latin typeface="Calibri" panose="020F0502020204030204" pitchFamily="34" charset="0"/>
                <a:cs typeface="Arial" panose="020B0604020202020204" pitchFamily="34" charset="0"/>
              </a:rPr>
              <a:t>Entegrasyon Hesapları GİB tarafından kapatılır.</a:t>
            </a:r>
          </a:p>
        </p:txBody>
      </p:sp>
      <p:grpSp>
        <p:nvGrpSpPr>
          <p:cNvPr id="25" name="Grup 24"/>
          <p:cNvGrpSpPr>
            <a:grpSpLocks/>
          </p:cNvGrpSpPr>
          <p:nvPr/>
        </p:nvGrpSpPr>
        <p:grpSpPr bwMode="auto">
          <a:xfrm>
            <a:off x="1568588" y="4756253"/>
            <a:ext cx="1419236" cy="1577113"/>
            <a:chOff x="-28586" y="1743427"/>
            <a:chExt cx="1675682" cy="1972549"/>
          </a:xfrm>
        </p:grpSpPr>
        <p:pic>
          <p:nvPicPr>
            <p:cNvPr id="26" name="Resim 1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39" y="2514816"/>
              <a:ext cx="1201160" cy="120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Dikdörtgen 26"/>
            <p:cNvSpPr/>
            <p:nvPr/>
          </p:nvSpPr>
          <p:spPr>
            <a:xfrm>
              <a:off x="-28586" y="1743427"/>
              <a:ext cx="1675682" cy="7919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ENTEGRASYON İZNİ ALMIŞ MÜKELLEF</a:t>
              </a:r>
            </a:p>
          </p:txBody>
        </p:sp>
      </p:grpSp>
      <p:sp>
        <p:nvSpPr>
          <p:cNvPr id="28" name="Dikdörtgen 27"/>
          <p:cNvSpPr>
            <a:spLocks noChangeArrowheads="1"/>
          </p:cNvSpPr>
          <p:nvPr/>
        </p:nvSpPr>
        <p:spPr bwMode="auto">
          <a:xfrm>
            <a:off x="2847428" y="2492896"/>
            <a:ext cx="44608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sz="1500" dirty="0">
                <a:solidFill>
                  <a:srgbClr val="000000"/>
                </a:solidFill>
              </a:rPr>
              <a:t>GİB </a:t>
            </a:r>
            <a:r>
              <a:rPr lang="tr-TR" sz="1500" dirty="0" err="1">
                <a:solidFill>
                  <a:srgbClr val="000000"/>
                </a:solidFill>
              </a:rPr>
              <a:t>portalı</a:t>
            </a:r>
            <a:r>
              <a:rPr lang="tr-TR" sz="1500" dirty="0">
                <a:solidFill>
                  <a:srgbClr val="000000"/>
                </a:solidFill>
              </a:rPr>
              <a:t> kullanan mükellefler özel entegrasyon  yöntemine geçiş yapabilir.</a:t>
            </a:r>
          </a:p>
        </p:txBody>
      </p:sp>
      <p:sp>
        <p:nvSpPr>
          <p:cNvPr id="29" name="Dikdörtgen 28"/>
          <p:cNvSpPr>
            <a:spLocks noChangeArrowheads="1"/>
          </p:cNvSpPr>
          <p:nvPr/>
        </p:nvSpPr>
        <p:spPr bwMode="auto">
          <a:xfrm>
            <a:off x="2189907" y="3789040"/>
            <a:ext cx="6156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tr-TR" sz="1500" dirty="0">
                <a:solidFill>
                  <a:srgbClr val="000000"/>
                </a:solidFill>
              </a:rPr>
              <a:t>Özel </a:t>
            </a:r>
            <a:r>
              <a:rPr lang="tr-TR" sz="1500" dirty="0" err="1">
                <a:solidFill>
                  <a:srgbClr val="000000"/>
                </a:solidFill>
              </a:rPr>
              <a:t>entegratör</a:t>
            </a:r>
            <a:r>
              <a:rPr lang="tr-TR" sz="1500" dirty="0">
                <a:solidFill>
                  <a:srgbClr val="000000"/>
                </a:solidFill>
              </a:rPr>
              <a:t> kullanıcı hesapları kapatılan mükelleflerin GİB portal hesapları, kapanış bilgisinin Başkanlığa iletilmesi üzerine yeniden açılır.</a:t>
            </a:r>
          </a:p>
        </p:txBody>
      </p:sp>
      <p:grpSp>
        <p:nvGrpSpPr>
          <p:cNvPr id="30" name="Grup 29"/>
          <p:cNvGrpSpPr>
            <a:grpSpLocks/>
          </p:cNvGrpSpPr>
          <p:nvPr/>
        </p:nvGrpSpPr>
        <p:grpSpPr bwMode="auto">
          <a:xfrm>
            <a:off x="7452320" y="1844824"/>
            <a:ext cx="1382687" cy="1726212"/>
            <a:chOff x="3869922" y="1653488"/>
            <a:chExt cx="1404156" cy="1885947"/>
          </a:xfrm>
        </p:grpSpPr>
        <p:pic>
          <p:nvPicPr>
            <p:cNvPr id="31" name="Resim 2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69922" y="2135279"/>
              <a:ext cx="1404156" cy="140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Dikdörtgen 31"/>
            <p:cNvSpPr/>
            <p:nvPr/>
          </p:nvSpPr>
          <p:spPr>
            <a:xfrm>
              <a:off x="3869922" y="1653488"/>
              <a:ext cx="1404156" cy="5004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ÖZEL</a:t>
              </a:r>
            </a:p>
            <a:p>
              <a:pPr algn="ctr" eaLnBrk="1" fontAlgn="auto" hangingPunct="1">
                <a:spcBef>
                  <a:spcPts val="0"/>
                </a:spcBef>
                <a:spcAft>
                  <a:spcPts val="0"/>
                </a:spcAft>
                <a:defRPr/>
              </a:pPr>
              <a:r>
                <a:rPr lang="tr-TR" sz="1400" b="1" dirty="0">
                  <a:solidFill>
                    <a:schemeClr val="bg1"/>
                  </a:solidFill>
                </a:rPr>
                <a:t>ENTEGRATÖR</a:t>
              </a:r>
            </a:p>
          </p:txBody>
        </p:sp>
      </p:grpSp>
      <p:cxnSp>
        <p:nvCxnSpPr>
          <p:cNvPr id="33" name="Düz Ok Bağlayıcısı 32"/>
          <p:cNvCxnSpPr/>
          <p:nvPr/>
        </p:nvCxnSpPr>
        <p:spPr>
          <a:xfrm flipV="1">
            <a:off x="3275608" y="5791200"/>
            <a:ext cx="4176712"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4" name="Grup 33"/>
          <p:cNvGrpSpPr>
            <a:grpSpLocks/>
          </p:cNvGrpSpPr>
          <p:nvPr/>
        </p:nvGrpSpPr>
        <p:grpSpPr bwMode="auto">
          <a:xfrm>
            <a:off x="7673703" y="4567218"/>
            <a:ext cx="1302294" cy="1820564"/>
            <a:chOff x="3869922" y="1647138"/>
            <a:chExt cx="1535845" cy="1892297"/>
          </a:xfrm>
        </p:grpSpPr>
        <p:pic>
          <p:nvPicPr>
            <p:cNvPr id="35" name="Resim 3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69922" y="2135279"/>
              <a:ext cx="1404156" cy="140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Dikdörtgen 35"/>
            <p:cNvSpPr/>
            <p:nvPr/>
          </p:nvSpPr>
          <p:spPr>
            <a:xfrm>
              <a:off x="3869922" y="1647138"/>
              <a:ext cx="1535845" cy="50641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400" b="1" dirty="0">
                  <a:solidFill>
                    <a:schemeClr val="bg1"/>
                  </a:solidFill>
                </a:rPr>
                <a:t>ÖZEL</a:t>
              </a:r>
            </a:p>
            <a:p>
              <a:pPr algn="ctr" eaLnBrk="1" fontAlgn="auto" hangingPunct="1">
                <a:spcBef>
                  <a:spcPts val="0"/>
                </a:spcBef>
                <a:spcAft>
                  <a:spcPts val="0"/>
                </a:spcAft>
                <a:defRPr/>
              </a:pPr>
              <a:r>
                <a:rPr lang="tr-TR" sz="1400" b="1" dirty="0">
                  <a:solidFill>
                    <a:schemeClr val="bg1"/>
                  </a:solidFill>
                </a:rPr>
                <a:t>ENTEGRATÖR</a:t>
              </a:r>
            </a:p>
          </p:txBody>
        </p:sp>
      </p:grpSp>
    </p:spTree>
    <p:extLst>
      <p:ext uri="{BB962C8B-B14F-4D97-AF65-F5344CB8AC3E}">
        <p14:creationId xmlns:p14="http://schemas.microsoft.com/office/powerpoint/2010/main" val="3901723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fade">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xEl>
                                              <p:pRg st="1" end="1"/>
                                            </p:txEl>
                                          </p:spTgt>
                                        </p:tgtEl>
                                        <p:attrNameLst>
                                          <p:attrName>style.visibility</p:attrName>
                                        </p:attrNameLst>
                                      </p:cBhvr>
                                      <p:to>
                                        <p:strVal val="visible"/>
                                      </p:to>
                                    </p:set>
                                    <p:animEffect transition="in" filter="fade">
                                      <p:cBhvr>
                                        <p:cTn id="39" dur="500"/>
                                        <p:tgtEl>
                                          <p:spTgt spid="24">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Format Dönüşümü ve Arşiv </a:t>
            </a:r>
            <a:endParaRPr lang="tr-TR" dirty="0"/>
          </a:p>
        </p:txBody>
      </p:sp>
      <p:cxnSp>
        <p:nvCxnSpPr>
          <p:cNvPr id="58" name="Straight Connector 8"/>
          <p:cNvCxnSpPr/>
          <p:nvPr/>
        </p:nvCxnSpPr>
        <p:spPr>
          <a:xfrm>
            <a:off x="6261241" y="4686453"/>
            <a:ext cx="2018399" cy="1415822"/>
          </a:xfrm>
          <a:prstGeom prst="line">
            <a:avLst/>
          </a:prstGeom>
          <a:ln w="50800" cap="flat" cmpd="sng">
            <a:solidFill>
              <a:srgbClr val="86BBBC"/>
            </a:solidFill>
            <a:headEnd type="non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9" name="Straight Connector 22"/>
          <p:cNvCxnSpPr/>
          <p:nvPr/>
        </p:nvCxnSpPr>
        <p:spPr>
          <a:xfrm>
            <a:off x="1241329" y="4402333"/>
            <a:ext cx="4122759" cy="0"/>
          </a:xfrm>
          <a:prstGeom prst="line">
            <a:avLst/>
          </a:prstGeom>
          <a:ln w="50800" cap="flat" cmpd="sng">
            <a:solidFill>
              <a:srgbClr val="86BBBC"/>
            </a:solidFill>
            <a:headEnd type="non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26"/>
          <p:cNvCxnSpPr/>
          <p:nvPr/>
        </p:nvCxnSpPr>
        <p:spPr>
          <a:xfrm flipV="1">
            <a:off x="6444208" y="2521049"/>
            <a:ext cx="1656184" cy="1445226"/>
          </a:xfrm>
          <a:prstGeom prst="line">
            <a:avLst/>
          </a:prstGeom>
          <a:ln w="50800" cap="flat" cmpd="sng">
            <a:solidFill>
              <a:srgbClr val="86BBBC"/>
            </a:solidFill>
            <a:headEnd type="none"/>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61" name="Grup 16"/>
          <p:cNvGrpSpPr>
            <a:grpSpLocks/>
          </p:cNvGrpSpPr>
          <p:nvPr/>
        </p:nvGrpSpPr>
        <p:grpSpPr bwMode="auto">
          <a:xfrm>
            <a:off x="5148261" y="2875806"/>
            <a:ext cx="2090737" cy="2406650"/>
            <a:chOff x="5148063" y="2488061"/>
            <a:chExt cx="2091938" cy="2406995"/>
          </a:xfrm>
        </p:grpSpPr>
        <p:sp>
          <p:nvSpPr>
            <p:cNvPr id="62" name="TextBox 1023"/>
            <p:cNvSpPr txBox="1"/>
            <p:nvPr/>
          </p:nvSpPr>
          <p:spPr>
            <a:xfrm>
              <a:off x="5148063" y="2488061"/>
              <a:ext cx="2091938" cy="707886"/>
            </a:xfrm>
            <a:prstGeom prst="rect">
              <a:avLst/>
            </a:prstGeom>
            <a:noFill/>
          </p:spPr>
          <p:txBody>
            <a:bodyPr wrap="square">
              <a:spAutoFit/>
            </a:bodyPr>
            <a:lstStyle/>
            <a:p>
              <a:pPr algn="ctr" eaLnBrk="1" fontAlgn="auto" hangingPunct="1">
                <a:spcBef>
                  <a:spcPts val="0"/>
                </a:spcBef>
                <a:spcAft>
                  <a:spcPts val="0"/>
                </a:spcAft>
                <a:defRPr/>
              </a:pPr>
              <a:r>
                <a:rPr lang="tr-TR" sz="2000" b="1" dirty="0">
                  <a:ln w="11430"/>
                  <a:gradFill>
                    <a:gsLst>
                      <a:gs pos="0">
                        <a:schemeClr val="tx1">
                          <a:lumMod val="50000"/>
                          <a:lumOff val="50000"/>
                        </a:schemeClr>
                      </a:gs>
                      <a:gs pos="75000">
                        <a:schemeClr val="tx1">
                          <a:lumMod val="75000"/>
                          <a:lumOff val="25000"/>
                        </a:schemeClr>
                      </a:gs>
                      <a:gs pos="100000">
                        <a:schemeClr val="tx1"/>
                      </a:gs>
                    </a:gsLst>
                    <a:lin ang="5400000"/>
                  </a:gradFill>
                  <a:effectLst>
                    <a:outerShdw blurRad="50800" dist="39000" dir="5460000" algn="tl">
                      <a:srgbClr val="000000">
                        <a:alpha val="38000"/>
                      </a:srgbClr>
                    </a:outerShdw>
                  </a:effectLst>
                  <a:latin typeface="+mn-lt"/>
                  <a:cs typeface="+mn-cs"/>
                </a:rPr>
                <a:t>ÖZEL ENTEGRATÖR</a:t>
              </a:r>
            </a:p>
          </p:txBody>
        </p:sp>
        <p:pic>
          <p:nvPicPr>
            <p:cNvPr id="6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18529" y="3237329"/>
              <a:ext cx="1657727" cy="165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 name="Grup 9"/>
          <p:cNvGrpSpPr>
            <a:grpSpLocks/>
          </p:cNvGrpSpPr>
          <p:nvPr/>
        </p:nvGrpSpPr>
        <p:grpSpPr bwMode="auto">
          <a:xfrm>
            <a:off x="4797425" y="1607319"/>
            <a:ext cx="1908175" cy="1317625"/>
            <a:chOff x="575496" y="1902241"/>
            <a:chExt cx="1908272" cy="1317127"/>
          </a:xfrm>
        </p:grpSpPr>
        <p:pic>
          <p:nvPicPr>
            <p:cNvPr id="6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496" y="1902241"/>
              <a:ext cx="1774773" cy="131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Box 1023"/>
            <p:cNvSpPr txBox="1"/>
            <p:nvPr/>
          </p:nvSpPr>
          <p:spPr>
            <a:xfrm>
              <a:off x="755576" y="2392432"/>
              <a:ext cx="1728192" cy="400110"/>
            </a:xfrm>
            <a:prstGeom prst="rect">
              <a:avLst/>
            </a:prstGeom>
            <a:noFill/>
          </p:spPr>
          <p:txBody>
            <a:bodyPr>
              <a:spAutoFit/>
            </a:bodyPr>
            <a:lstStyle/>
            <a:p>
              <a:pPr algn="ctr" eaLnBrk="1" fontAlgn="auto" hangingPunct="1">
                <a:spcBef>
                  <a:spcPts val="0"/>
                </a:spcBef>
                <a:spcAft>
                  <a:spcPts val="0"/>
                </a:spcAft>
                <a:defRPr/>
              </a:pPr>
              <a:r>
                <a:rPr lang="tr-TR" sz="2000" b="1" dirty="0">
                  <a:ln w="11430"/>
                  <a:gradFill>
                    <a:gsLst>
                      <a:gs pos="0">
                        <a:schemeClr val="tx1">
                          <a:lumMod val="50000"/>
                          <a:lumOff val="50000"/>
                        </a:schemeClr>
                      </a:gs>
                      <a:gs pos="75000">
                        <a:schemeClr val="tx1">
                          <a:lumMod val="75000"/>
                          <a:lumOff val="25000"/>
                        </a:schemeClr>
                      </a:gs>
                      <a:gs pos="100000">
                        <a:schemeClr val="tx1"/>
                      </a:gs>
                    </a:gsLst>
                    <a:lin ang="5400000"/>
                  </a:gradFill>
                  <a:latin typeface="+mn-lt"/>
                  <a:cs typeface="+mn-cs"/>
                </a:rPr>
                <a:t>ARŞİV</a:t>
              </a:r>
            </a:p>
          </p:txBody>
        </p:sp>
        <p:pic>
          <p:nvPicPr>
            <p:cNvPr id="67" name="Picture 2" descr="http://icons.iconarchive.com/icons/simiographics/secure/256/PadLock-icon.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5716" y="2187171"/>
              <a:ext cx="582825" cy="5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Grup 15"/>
          <p:cNvGrpSpPr>
            <a:grpSpLocks/>
          </p:cNvGrpSpPr>
          <p:nvPr/>
        </p:nvGrpSpPr>
        <p:grpSpPr bwMode="auto">
          <a:xfrm>
            <a:off x="367308" y="3512393"/>
            <a:ext cx="1972444" cy="1366838"/>
            <a:chOff x="-575080" y="3142152"/>
            <a:chExt cx="1973837" cy="1366848"/>
          </a:xfrm>
        </p:grpSpPr>
        <p:sp>
          <p:nvSpPr>
            <p:cNvPr id="69" name="TextBox 1030"/>
            <p:cNvSpPr txBox="1"/>
            <p:nvPr/>
          </p:nvSpPr>
          <p:spPr>
            <a:xfrm>
              <a:off x="-575080" y="3142152"/>
              <a:ext cx="1973837" cy="461668"/>
            </a:xfrm>
            <a:prstGeom prst="rect">
              <a:avLst/>
            </a:prstGeom>
            <a:noFill/>
          </p:spPr>
          <p:txBody>
            <a:bodyPr wrap="square">
              <a:spAutoFit/>
            </a:bodyPr>
            <a:lstStyle/>
            <a:p>
              <a:pPr eaLnBrk="1" fontAlgn="auto" hangingPunct="1">
                <a:spcBef>
                  <a:spcPts val="0"/>
                </a:spcBef>
                <a:spcAft>
                  <a:spcPts val="0"/>
                </a:spcAft>
                <a:defRPr/>
              </a:pPr>
              <a:r>
                <a:rPr lang="tr-TR" b="1" dirty="0">
                  <a:ln w="11430"/>
                  <a:gradFill>
                    <a:gsLst>
                      <a:gs pos="0">
                        <a:schemeClr val="tx2">
                          <a:lumMod val="60000"/>
                          <a:lumOff val="40000"/>
                        </a:schemeClr>
                      </a:gs>
                      <a:gs pos="75000">
                        <a:schemeClr val="tx2">
                          <a:lumMod val="75000"/>
                        </a:schemeClr>
                      </a:gs>
                      <a:gs pos="100000">
                        <a:schemeClr val="tx2">
                          <a:lumMod val="50000"/>
                        </a:schemeClr>
                      </a:gs>
                    </a:gsLst>
                    <a:lin ang="5400000"/>
                  </a:gradFill>
                  <a:latin typeface="+mn-lt"/>
                  <a:cs typeface="+mn-cs"/>
                </a:rPr>
                <a:t>TEDARİKÇİ</a:t>
              </a:r>
            </a:p>
          </p:txBody>
        </p:sp>
        <p:pic>
          <p:nvPicPr>
            <p:cNvPr id="70" name="Resim 5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496" y="3429000"/>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 name="Resim 63"/>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546975" y="4970637"/>
            <a:ext cx="14652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Grup 43"/>
          <p:cNvGrpSpPr>
            <a:grpSpLocks/>
          </p:cNvGrpSpPr>
          <p:nvPr/>
        </p:nvGrpSpPr>
        <p:grpSpPr bwMode="auto">
          <a:xfrm>
            <a:off x="2428875" y="3512393"/>
            <a:ext cx="1685925" cy="1698625"/>
            <a:chOff x="6714718" y="2637589"/>
            <a:chExt cx="2160239" cy="2160239"/>
          </a:xfrm>
        </p:grpSpPr>
        <p:pic>
          <p:nvPicPr>
            <p:cNvPr id="73" name="Picture 2"/>
            <p:cNvPicPr>
              <a:picLocks noChangeAspect="1" noChangeArrowheads="1"/>
            </p:cNvPicPr>
            <p:nvPr/>
          </p:nvPicPr>
          <p:blipFill>
            <a:blip r:embed="rId8"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6714718" y="2637589"/>
              <a:ext cx="2160239" cy="2160239"/>
            </a:xfrm>
            <a:prstGeom prst="rect">
              <a:avLst/>
            </a:prstGeom>
            <a:noFill/>
            <a:extLst>
              <a:ext uri="{909E8E84-426E-40dd-AFC4-6F175D3DCCD1}">
                <a14:hiddenFill xmlns:a14="http://schemas.microsoft.com/office/drawing/2010/main">
                  <a:solidFill>
                    <a:srgbClr val="FFFFFF"/>
                  </a:solidFill>
                </a14:hiddenFill>
              </a:ext>
            </a:extLst>
          </p:spPr>
        </p:pic>
        <p:sp>
          <p:nvSpPr>
            <p:cNvPr id="74" name="Metin kutusu 46"/>
            <p:cNvSpPr txBox="1">
              <a:spLocks noChangeArrowheads="1"/>
            </p:cNvSpPr>
            <p:nvPr/>
          </p:nvSpPr>
          <p:spPr bwMode="auto">
            <a:xfrm>
              <a:off x="6778110" y="3221861"/>
              <a:ext cx="2007601" cy="46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b="1" dirty="0" smtClean="0">
                  <a:solidFill>
                    <a:schemeClr val="bg1"/>
                  </a:solidFill>
                </a:rPr>
                <a:t>GİB</a:t>
              </a:r>
              <a:endParaRPr lang="tr-TR" b="1" dirty="0">
                <a:solidFill>
                  <a:schemeClr val="bg1"/>
                </a:solidFill>
              </a:endParaRPr>
            </a:p>
          </p:txBody>
        </p:sp>
      </p:grpSp>
      <p:grpSp>
        <p:nvGrpSpPr>
          <p:cNvPr id="75" name="Grup 10"/>
          <p:cNvGrpSpPr>
            <a:grpSpLocks/>
          </p:cNvGrpSpPr>
          <p:nvPr/>
        </p:nvGrpSpPr>
        <p:grpSpPr bwMode="auto">
          <a:xfrm>
            <a:off x="4067944" y="5085184"/>
            <a:ext cx="1223963" cy="1223962"/>
            <a:chOff x="3180407" y="5661248"/>
            <a:chExt cx="1224136" cy="1224136"/>
          </a:xfrm>
        </p:grpSpPr>
        <p:pic>
          <p:nvPicPr>
            <p:cNvPr id="76" name="Picture 2" descr="http://icons.iconarchive.com/icons/simiographics/secure/256/Safe-Box-icon.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180407" y="5661248"/>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Dikdörtgen 7"/>
            <p:cNvSpPr>
              <a:spLocks noChangeArrowheads="1"/>
            </p:cNvSpPr>
            <p:nvPr/>
          </p:nvSpPr>
          <p:spPr bwMode="auto">
            <a:xfrm>
              <a:off x="3454060" y="6448528"/>
              <a:ext cx="75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b="1"/>
                <a:t>ARŞİV</a:t>
              </a:r>
            </a:p>
          </p:txBody>
        </p:sp>
      </p:grpSp>
      <p:grpSp>
        <p:nvGrpSpPr>
          <p:cNvPr id="78" name="Grup 13"/>
          <p:cNvGrpSpPr>
            <a:grpSpLocks/>
          </p:cNvGrpSpPr>
          <p:nvPr/>
        </p:nvGrpSpPr>
        <p:grpSpPr bwMode="auto">
          <a:xfrm>
            <a:off x="7543799" y="1377206"/>
            <a:ext cx="1519238" cy="1528762"/>
            <a:chOff x="7681293" y="941215"/>
            <a:chExt cx="1519385" cy="1529790"/>
          </a:xfrm>
        </p:grpSpPr>
        <p:pic>
          <p:nvPicPr>
            <p:cNvPr id="79" name="Resim 62"/>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824182" y="1094509"/>
              <a:ext cx="1376496" cy="137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51"/>
            <p:cNvSpPr txBox="1">
              <a:spLocks noChangeArrowheads="1"/>
            </p:cNvSpPr>
            <p:nvPr/>
          </p:nvSpPr>
          <p:spPr bwMode="auto">
            <a:xfrm>
              <a:off x="7681293" y="941215"/>
              <a:ext cx="987778" cy="4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b="1" dirty="0"/>
                <a:t>ALICI</a:t>
              </a:r>
            </a:p>
          </p:txBody>
        </p:sp>
      </p:grpSp>
      <p:sp>
        <p:nvSpPr>
          <p:cNvPr id="81" name="TextBox 51"/>
          <p:cNvSpPr txBox="1">
            <a:spLocks noChangeArrowheads="1"/>
          </p:cNvSpPr>
          <p:nvPr/>
        </p:nvSpPr>
        <p:spPr bwMode="auto">
          <a:xfrm>
            <a:off x="7800802" y="4653136"/>
            <a:ext cx="838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tr-TR" b="1"/>
              <a:t>ALICI</a:t>
            </a:r>
          </a:p>
        </p:txBody>
      </p:sp>
      <p:pic>
        <p:nvPicPr>
          <p:cNvPr id="82" name="Picture 2" descr="http://icons.iconarchive.com/icons/icojam/blue-bits/256/pinion-settings-icon.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580063" y="3944193"/>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1042"/>
          <p:cNvGrpSpPr>
            <a:grpSpLocks/>
          </p:cNvGrpSpPr>
          <p:nvPr/>
        </p:nvGrpSpPr>
        <p:grpSpPr bwMode="auto">
          <a:xfrm>
            <a:off x="4859338" y="3961656"/>
            <a:ext cx="1035050" cy="808037"/>
            <a:chOff x="5584047" y="3323370"/>
            <a:chExt cx="1013213" cy="799101"/>
          </a:xfrm>
        </p:grpSpPr>
        <p:pic>
          <p:nvPicPr>
            <p:cNvPr id="84" name="Picture 3" descr="D:\Users\seyhan_ebru\Pictures\document\file-ico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709320" y="3323370"/>
              <a:ext cx="826416" cy="7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Metin kutusu 51"/>
            <p:cNvSpPr txBox="1"/>
            <p:nvPr/>
          </p:nvSpPr>
          <p:spPr>
            <a:xfrm rot="19876671">
              <a:off x="5584047" y="3607529"/>
              <a:ext cx="1013213" cy="243342"/>
            </a:xfrm>
            <a:prstGeom prst="rect">
              <a:avLst/>
            </a:prstGeom>
            <a:noFill/>
          </p:spPr>
          <p:txBody>
            <a:bodyPr>
              <a:spAutoFit/>
            </a:bodyPr>
            <a:lstStyle/>
            <a:p>
              <a:pPr algn="ctr" eaLnBrk="1" fontAlgn="auto" hangingPunct="1">
                <a:spcBef>
                  <a:spcPts val="0"/>
                </a:spcBef>
                <a:spcAft>
                  <a:spcPts val="0"/>
                </a:spcAft>
                <a:defRPr/>
              </a:pPr>
              <a:r>
                <a:rPr lang="tr-TR" sz="1200" b="1" dirty="0">
                  <a:solidFill>
                    <a:schemeClr val="accent1">
                      <a:lumMod val="75000"/>
                    </a:schemeClr>
                  </a:solidFill>
                  <a:latin typeface="+mn-lt"/>
                  <a:cs typeface="+mn-cs"/>
                </a:rPr>
                <a:t>E-FATURA</a:t>
              </a:r>
            </a:p>
          </p:txBody>
        </p:sp>
      </p:grpSp>
      <p:grpSp>
        <p:nvGrpSpPr>
          <p:cNvPr id="86" name="Group 1042"/>
          <p:cNvGrpSpPr>
            <a:grpSpLocks/>
          </p:cNvGrpSpPr>
          <p:nvPr/>
        </p:nvGrpSpPr>
        <p:grpSpPr bwMode="auto">
          <a:xfrm>
            <a:off x="975320" y="3933081"/>
            <a:ext cx="1033462" cy="808037"/>
            <a:chOff x="5584047" y="3323370"/>
            <a:chExt cx="1013213" cy="799101"/>
          </a:xfrm>
        </p:grpSpPr>
        <p:pic>
          <p:nvPicPr>
            <p:cNvPr id="87" name="Picture 3" descr="D:\Users\seyhan_ebru\Pictures\document\file-icon.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709320" y="3323370"/>
              <a:ext cx="826416" cy="7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Metin kutusu 51"/>
            <p:cNvSpPr txBox="1"/>
            <p:nvPr/>
          </p:nvSpPr>
          <p:spPr>
            <a:xfrm rot="19876671">
              <a:off x="5584047" y="3607529"/>
              <a:ext cx="1013213" cy="243342"/>
            </a:xfrm>
            <a:prstGeom prst="rect">
              <a:avLst/>
            </a:prstGeom>
            <a:noFill/>
          </p:spPr>
          <p:txBody>
            <a:bodyPr>
              <a:spAutoFit/>
            </a:bodyPr>
            <a:lstStyle/>
            <a:p>
              <a:pPr algn="ctr" eaLnBrk="1" fontAlgn="auto" hangingPunct="1">
                <a:spcBef>
                  <a:spcPts val="0"/>
                </a:spcBef>
                <a:spcAft>
                  <a:spcPts val="0"/>
                </a:spcAft>
                <a:defRPr/>
              </a:pPr>
              <a:r>
                <a:rPr lang="tr-TR" sz="1200" b="1" dirty="0">
                  <a:solidFill>
                    <a:schemeClr val="accent1">
                      <a:lumMod val="75000"/>
                    </a:schemeClr>
                  </a:solidFill>
                  <a:latin typeface="+mn-lt"/>
                  <a:cs typeface="+mn-cs"/>
                </a:rPr>
                <a:t>E-FATURA</a:t>
              </a:r>
            </a:p>
          </p:txBody>
        </p:sp>
      </p:grpSp>
      <p:grpSp>
        <p:nvGrpSpPr>
          <p:cNvPr id="89" name="Group 1042"/>
          <p:cNvGrpSpPr>
            <a:grpSpLocks/>
          </p:cNvGrpSpPr>
          <p:nvPr/>
        </p:nvGrpSpPr>
        <p:grpSpPr bwMode="auto">
          <a:xfrm>
            <a:off x="3322638" y="3944193"/>
            <a:ext cx="1033462" cy="809625"/>
            <a:chOff x="5584047" y="3323370"/>
            <a:chExt cx="1013213" cy="799101"/>
          </a:xfrm>
        </p:grpSpPr>
        <p:pic>
          <p:nvPicPr>
            <p:cNvPr id="90" name="Picture 3" descr="D:\Users\seyhan_ebru\Pictures\document\file-icon.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709320" y="3323370"/>
              <a:ext cx="826416" cy="7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Metin kutusu 51"/>
            <p:cNvSpPr txBox="1"/>
            <p:nvPr/>
          </p:nvSpPr>
          <p:spPr>
            <a:xfrm rot="19876671">
              <a:off x="5584047" y="3606973"/>
              <a:ext cx="1013213" cy="244431"/>
            </a:xfrm>
            <a:prstGeom prst="rect">
              <a:avLst/>
            </a:prstGeom>
            <a:noFill/>
          </p:spPr>
          <p:txBody>
            <a:bodyPr>
              <a:spAutoFit/>
            </a:bodyPr>
            <a:lstStyle/>
            <a:p>
              <a:pPr algn="ctr" eaLnBrk="1" fontAlgn="auto" hangingPunct="1">
                <a:spcBef>
                  <a:spcPts val="0"/>
                </a:spcBef>
                <a:spcAft>
                  <a:spcPts val="0"/>
                </a:spcAft>
                <a:defRPr/>
              </a:pPr>
              <a:r>
                <a:rPr lang="tr-TR" sz="1200" b="1" dirty="0">
                  <a:solidFill>
                    <a:schemeClr val="accent1">
                      <a:lumMod val="75000"/>
                    </a:schemeClr>
                  </a:solidFill>
                  <a:latin typeface="+mn-lt"/>
                  <a:cs typeface="+mn-cs"/>
                </a:rPr>
                <a:t>E-FATURA</a:t>
              </a:r>
            </a:p>
          </p:txBody>
        </p:sp>
      </p:grpSp>
      <p:pic>
        <p:nvPicPr>
          <p:cNvPr id="92" name="Picture 4" descr="http://icons.iconarchive.com/icons/wwalczyszyn/android-style/256/Mail-icon.pn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313488" y="3463181"/>
            <a:ext cx="7540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descr="http://icons.iconarchive.com/icons/icojam/blue-bits/256/pinion-settings-icon.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580063" y="3961656"/>
            <a:ext cx="9001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 name="Group 1042"/>
          <p:cNvGrpSpPr>
            <a:grpSpLocks/>
          </p:cNvGrpSpPr>
          <p:nvPr/>
        </p:nvGrpSpPr>
        <p:grpSpPr bwMode="auto">
          <a:xfrm>
            <a:off x="4859338" y="3961656"/>
            <a:ext cx="1035050" cy="808037"/>
            <a:chOff x="5584047" y="3323370"/>
            <a:chExt cx="1013213" cy="799101"/>
          </a:xfrm>
        </p:grpSpPr>
        <p:pic>
          <p:nvPicPr>
            <p:cNvPr id="95" name="Picture 3" descr="D:\Users\seyhan_ebru\Pictures\document\file-ico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709320" y="3323370"/>
              <a:ext cx="826416" cy="7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Metin kutusu 51"/>
            <p:cNvSpPr txBox="1"/>
            <p:nvPr/>
          </p:nvSpPr>
          <p:spPr>
            <a:xfrm rot="19876671">
              <a:off x="5584047" y="3607529"/>
              <a:ext cx="1013213" cy="243342"/>
            </a:xfrm>
            <a:prstGeom prst="rect">
              <a:avLst/>
            </a:prstGeom>
            <a:noFill/>
          </p:spPr>
          <p:txBody>
            <a:bodyPr>
              <a:spAutoFit/>
            </a:bodyPr>
            <a:lstStyle/>
            <a:p>
              <a:pPr algn="ctr" eaLnBrk="1" fontAlgn="auto" hangingPunct="1">
                <a:spcBef>
                  <a:spcPts val="0"/>
                </a:spcBef>
                <a:spcAft>
                  <a:spcPts val="0"/>
                </a:spcAft>
                <a:defRPr/>
              </a:pPr>
              <a:r>
                <a:rPr lang="tr-TR" sz="1200" b="1" dirty="0">
                  <a:solidFill>
                    <a:schemeClr val="accent1">
                      <a:lumMod val="75000"/>
                    </a:schemeClr>
                  </a:solidFill>
                  <a:latin typeface="+mn-lt"/>
                  <a:cs typeface="+mn-cs"/>
                </a:rPr>
                <a:t>E-FATURA</a:t>
              </a:r>
            </a:p>
          </p:txBody>
        </p:sp>
      </p:grpSp>
      <p:grpSp>
        <p:nvGrpSpPr>
          <p:cNvPr id="97" name="Group 1042"/>
          <p:cNvGrpSpPr>
            <a:grpSpLocks/>
          </p:cNvGrpSpPr>
          <p:nvPr/>
        </p:nvGrpSpPr>
        <p:grpSpPr bwMode="auto">
          <a:xfrm>
            <a:off x="1237257" y="3925143"/>
            <a:ext cx="1033463" cy="809625"/>
            <a:chOff x="5584047" y="3323370"/>
            <a:chExt cx="1013213" cy="799101"/>
          </a:xfrm>
        </p:grpSpPr>
        <p:pic>
          <p:nvPicPr>
            <p:cNvPr id="98" name="Picture 3" descr="D:\Users\seyhan_ebru\Pictures\document\file-icon.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709320" y="3323370"/>
              <a:ext cx="826416" cy="7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Metin kutusu 51"/>
            <p:cNvSpPr txBox="1"/>
            <p:nvPr/>
          </p:nvSpPr>
          <p:spPr>
            <a:xfrm rot="19876671">
              <a:off x="5584047" y="3606973"/>
              <a:ext cx="1013213" cy="244431"/>
            </a:xfrm>
            <a:prstGeom prst="rect">
              <a:avLst/>
            </a:prstGeom>
            <a:noFill/>
          </p:spPr>
          <p:txBody>
            <a:bodyPr>
              <a:spAutoFit/>
            </a:bodyPr>
            <a:lstStyle/>
            <a:p>
              <a:pPr algn="ctr" eaLnBrk="1" fontAlgn="auto" hangingPunct="1">
                <a:spcBef>
                  <a:spcPts val="0"/>
                </a:spcBef>
                <a:spcAft>
                  <a:spcPts val="0"/>
                </a:spcAft>
                <a:defRPr/>
              </a:pPr>
              <a:r>
                <a:rPr lang="tr-TR" sz="1200" b="1" dirty="0">
                  <a:solidFill>
                    <a:schemeClr val="accent1">
                      <a:lumMod val="75000"/>
                    </a:schemeClr>
                  </a:solidFill>
                  <a:latin typeface="+mn-lt"/>
                  <a:cs typeface="+mn-cs"/>
                </a:rPr>
                <a:t>E-FATURA</a:t>
              </a:r>
            </a:p>
          </p:txBody>
        </p:sp>
      </p:grpSp>
      <p:grpSp>
        <p:nvGrpSpPr>
          <p:cNvPr id="100" name="Group 1042"/>
          <p:cNvGrpSpPr>
            <a:grpSpLocks/>
          </p:cNvGrpSpPr>
          <p:nvPr/>
        </p:nvGrpSpPr>
        <p:grpSpPr bwMode="auto">
          <a:xfrm>
            <a:off x="3322638" y="3925143"/>
            <a:ext cx="1033462" cy="809625"/>
            <a:chOff x="5584047" y="3323370"/>
            <a:chExt cx="1013213" cy="799101"/>
          </a:xfrm>
        </p:grpSpPr>
        <p:pic>
          <p:nvPicPr>
            <p:cNvPr id="101" name="Picture 3" descr="D:\Users\seyhan_ebru\Pictures\document\file-icon.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709320" y="3323370"/>
              <a:ext cx="826416" cy="79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Metin kutusu 51"/>
            <p:cNvSpPr txBox="1"/>
            <p:nvPr/>
          </p:nvSpPr>
          <p:spPr>
            <a:xfrm rot="19876671">
              <a:off x="5584047" y="3606973"/>
              <a:ext cx="1013213" cy="244431"/>
            </a:xfrm>
            <a:prstGeom prst="rect">
              <a:avLst/>
            </a:prstGeom>
            <a:noFill/>
          </p:spPr>
          <p:txBody>
            <a:bodyPr>
              <a:spAutoFit/>
            </a:bodyPr>
            <a:lstStyle/>
            <a:p>
              <a:pPr algn="ctr" eaLnBrk="1" fontAlgn="auto" hangingPunct="1">
                <a:spcBef>
                  <a:spcPts val="0"/>
                </a:spcBef>
                <a:spcAft>
                  <a:spcPts val="0"/>
                </a:spcAft>
                <a:defRPr/>
              </a:pPr>
              <a:r>
                <a:rPr lang="tr-TR" sz="1200" b="1" dirty="0">
                  <a:solidFill>
                    <a:schemeClr val="accent1">
                      <a:lumMod val="75000"/>
                    </a:schemeClr>
                  </a:solidFill>
                  <a:latin typeface="+mn-lt"/>
                  <a:cs typeface="+mn-cs"/>
                </a:rPr>
                <a:t>E-FATURA</a:t>
              </a:r>
            </a:p>
          </p:txBody>
        </p:sp>
      </p:grpSp>
      <p:pic>
        <p:nvPicPr>
          <p:cNvPr id="103" name="Picture 10"/>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335713" y="4553793"/>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Dikdörtgen 103"/>
          <p:cNvSpPr/>
          <p:nvPr/>
        </p:nvSpPr>
        <p:spPr>
          <a:xfrm>
            <a:off x="688667" y="1870365"/>
            <a:ext cx="3498072" cy="1210074"/>
          </a:xfrm>
          <a:prstGeom prst="rect">
            <a:avLst/>
          </a:prstGeom>
          <a:solidFill>
            <a:srgbClr val="FFFFFF">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500" dirty="0">
                <a:solidFill>
                  <a:srgbClr val="000000"/>
                </a:solidFill>
                <a:latin typeface="Calibri Light" pitchFamily="34" charset="0"/>
                <a:cs typeface="Calibri"/>
              </a:rPr>
              <a:t>Mükelleflere ait elektronik faturaların yine mükelleflere ait bilgi işlem sistemlerinde saklanması esas olup üçüncü kişiler(bulut) nezdinde de elektronik saklama yapılabilecektir.</a:t>
            </a:r>
          </a:p>
        </p:txBody>
      </p:sp>
    </p:spTree>
    <p:extLst>
      <p:ext uri="{BB962C8B-B14F-4D97-AF65-F5344CB8AC3E}">
        <p14:creationId xmlns:p14="http://schemas.microsoft.com/office/powerpoint/2010/main" val="1637872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0 -4.44444E-6 L 0.19549 -0.00208 " pathEditMode="relative" rAng="0" ptsTypes="AA">
                                      <p:cBhvr>
                                        <p:cTn id="10" dur="500" fill="hold"/>
                                        <p:tgtEl>
                                          <p:spTgt spid="86"/>
                                        </p:tgtEl>
                                        <p:attrNameLst>
                                          <p:attrName>ppt_x</p:attrName>
                                          <p:attrName>ppt_y</p:attrName>
                                        </p:attrNameLst>
                                      </p:cBhvr>
                                      <p:rCtr x="9774" y="-116"/>
                                    </p:animMotion>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500"/>
                                        <p:tgtEl>
                                          <p:spTgt spid="86"/>
                                        </p:tgtEl>
                                      </p:cBhvr>
                                    </p:animEffect>
                                    <p:set>
                                      <p:cBhvr>
                                        <p:cTn id="14" dur="1" fill="hold">
                                          <p:stCondLst>
                                            <p:cond delay="499"/>
                                          </p:stCondLst>
                                        </p:cTn>
                                        <p:tgtEl>
                                          <p:spTgt spid="86"/>
                                        </p:tgtEl>
                                        <p:attrNameLst>
                                          <p:attrName>style.visibility</p:attrName>
                                        </p:attrNameLst>
                                      </p:cBhvr>
                                      <p:to>
                                        <p:strVal val="hidden"/>
                                      </p:to>
                                    </p:se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fade">
                                      <p:cBhvr>
                                        <p:cTn id="18" dur="500"/>
                                        <p:tgtEl>
                                          <p:spTgt spid="89"/>
                                        </p:tgtEl>
                                      </p:cBhvr>
                                    </p:animEffect>
                                  </p:childTnLst>
                                </p:cTn>
                              </p:par>
                            </p:childTnLst>
                          </p:cTn>
                        </p:par>
                        <p:par>
                          <p:cTn id="19" fill="hold">
                            <p:stCondLst>
                              <p:cond delay="2000"/>
                            </p:stCondLst>
                            <p:childTnLst>
                              <p:par>
                                <p:cTn id="20" presetID="63" presetClass="path" presetSubtype="0" accel="50000" decel="50000" fill="hold" nodeType="afterEffect">
                                  <p:stCondLst>
                                    <p:cond delay="0"/>
                                  </p:stCondLst>
                                  <p:childTnLst>
                                    <p:animMotion origin="layout" path="M -1.66667E-6 3.7037E-6 L 0.16684 -0.00394 " pathEditMode="relative" rAng="0" ptsTypes="AA">
                                      <p:cBhvr>
                                        <p:cTn id="21" dur="500" fill="hold"/>
                                        <p:tgtEl>
                                          <p:spTgt spid="89"/>
                                        </p:tgtEl>
                                        <p:attrNameLst>
                                          <p:attrName>ppt_x</p:attrName>
                                          <p:attrName>ppt_y</p:attrName>
                                        </p:attrNameLst>
                                      </p:cBhvr>
                                      <p:rCtr x="8333" y="-208"/>
                                    </p:animMotion>
                                  </p:childTnLst>
                                </p:cTn>
                              </p:par>
                            </p:childTnLst>
                          </p:cTn>
                        </p:par>
                        <p:par>
                          <p:cTn id="22" fill="hold">
                            <p:stCondLst>
                              <p:cond delay="2500"/>
                            </p:stCondLst>
                            <p:childTnLst>
                              <p:par>
                                <p:cTn id="23" presetID="10" presetClass="exit" presetSubtype="0" fill="hold" nodeType="afterEffect">
                                  <p:stCondLst>
                                    <p:cond delay="0"/>
                                  </p:stCondLst>
                                  <p:childTnLst>
                                    <p:animEffect transition="out" filter="fade">
                                      <p:cBhvr>
                                        <p:cTn id="24" dur="500"/>
                                        <p:tgtEl>
                                          <p:spTgt spid="89"/>
                                        </p:tgtEl>
                                      </p:cBhvr>
                                    </p:animEffect>
                                    <p:set>
                                      <p:cBhvr>
                                        <p:cTn id="25" dur="1" fill="hold">
                                          <p:stCondLst>
                                            <p:cond delay="499"/>
                                          </p:stCondLst>
                                        </p:cTn>
                                        <p:tgtEl>
                                          <p:spTgt spid="89"/>
                                        </p:tgtEl>
                                        <p:attrNameLst>
                                          <p:attrName>style.visibility</p:attrName>
                                        </p:attrNameLst>
                                      </p:cBhvr>
                                      <p:to>
                                        <p:strVal val="hidden"/>
                                      </p:to>
                                    </p:se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childTnLst>
                          </p:cTn>
                        </p:par>
                        <p:par>
                          <p:cTn id="30" fill="hold">
                            <p:stCondLst>
                              <p:cond delay="3500"/>
                            </p:stCondLst>
                            <p:childTnLst>
                              <p:par>
                                <p:cTn id="31" presetID="8" presetClass="emph" presetSubtype="0" fill="hold" nodeType="afterEffect">
                                  <p:stCondLst>
                                    <p:cond delay="0"/>
                                  </p:stCondLst>
                                  <p:childTnLst>
                                    <p:animRot by="21600000">
                                      <p:cBhvr>
                                        <p:cTn id="32" dur="1000" fill="hold"/>
                                        <p:tgtEl>
                                          <p:spTgt spid="82"/>
                                        </p:tgtEl>
                                        <p:attrNameLst>
                                          <p:attrName>r</p:attrName>
                                        </p:attrNameLst>
                                      </p:cBhvr>
                                    </p:animRot>
                                  </p:childTnLst>
                                </p:cTn>
                              </p:par>
                            </p:childTnLst>
                          </p:cTn>
                        </p:par>
                        <p:par>
                          <p:cTn id="33" fill="hold">
                            <p:stCondLst>
                              <p:cond delay="4500"/>
                            </p:stCondLst>
                            <p:childTnLst>
                              <p:par>
                                <p:cTn id="34" presetID="1" presetClass="exit" presetSubtype="0" fill="hold" nodeType="afterEffect">
                                  <p:stCondLst>
                                    <p:cond delay="0"/>
                                  </p:stCondLst>
                                  <p:childTnLst>
                                    <p:set>
                                      <p:cBhvr>
                                        <p:cTn id="35" dur="1" fill="hold">
                                          <p:stCondLst>
                                            <p:cond delay="0"/>
                                          </p:stCondLst>
                                        </p:cTn>
                                        <p:tgtEl>
                                          <p:spTgt spid="82"/>
                                        </p:tgtEl>
                                        <p:attrNameLst>
                                          <p:attrName>style.visibility</p:attrName>
                                        </p:attrNameLst>
                                      </p:cBhvr>
                                      <p:to>
                                        <p:strVal val="hidden"/>
                                      </p:to>
                                    </p:se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10"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par>
                          <p:cTn id="43" fill="hold">
                            <p:stCondLst>
                              <p:cond delay="5000"/>
                            </p:stCondLst>
                            <p:childTnLst>
                              <p:par>
                                <p:cTn id="44" presetID="42" presetClass="path" presetSubtype="0" accel="50000" decel="50000" fill="hold" nodeType="afterEffect">
                                  <p:stCondLst>
                                    <p:cond delay="0"/>
                                  </p:stCondLst>
                                  <p:childTnLst>
                                    <p:animMotion origin="layout" path="M -1.38889E-6 0 L 0.13594 -0.15741 " pathEditMode="relative" rAng="0" ptsTypes="AA">
                                      <p:cBhvr>
                                        <p:cTn id="45" dur="500" fill="hold"/>
                                        <p:tgtEl>
                                          <p:spTgt spid="92"/>
                                        </p:tgtEl>
                                        <p:attrNameLst>
                                          <p:attrName>ppt_x</p:attrName>
                                          <p:attrName>ppt_y</p:attrName>
                                        </p:attrNameLst>
                                      </p:cBhvr>
                                      <p:rCtr x="6788" y="-7870"/>
                                    </p:animMotion>
                                  </p:childTnLst>
                                </p:cTn>
                              </p:par>
                              <p:par>
                                <p:cTn id="46" presetID="42" presetClass="path" presetSubtype="0" accel="50000" decel="50000" fill="hold" nodeType="withEffect">
                                  <p:stCondLst>
                                    <p:cond delay="0"/>
                                  </p:stCondLst>
                                  <p:childTnLst>
                                    <p:animMotion origin="layout" path="M -0.00139 -0.00625 L -0.00278 -0.30643 " pathEditMode="relative" rAng="0" ptsTypes="AA">
                                      <p:cBhvr>
                                        <p:cTn id="47" dur="500" fill="hold"/>
                                        <p:tgtEl>
                                          <p:spTgt spid="83"/>
                                        </p:tgtEl>
                                        <p:attrNameLst>
                                          <p:attrName>ppt_x</p:attrName>
                                          <p:attrName>ppt_y</p:attrName>
                                        </p:attrNameLst>
                                      </p:cBhvr>
                                      <p:rCtr x="-69" y="-15009"/>
                                    </p:animMotion>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par>
                          <p:cTn id="52" fill="hold">
                            <p:stCondLst>
                              <p:cond delay="6000"/>
                            </p:stCondLst>
                            <p:childTnLst>
                              <p:par>
                                <p:cTn id="53" presetID="63" presetClass="path" presetSubtype="0" accel="50000" decel="50000" fill="hold" nodeType="afterEffect">
                                  <p:stCondLst>
                                    <p:cond delay="0"/>
                                  </p:stCondLst>
                                  <p:childTnLst>
                                    <p:animMotion origin="layout" path="M 0 -4.44444E-6 L 0.19549 -0.00208 " pathEditMode="relative" rAng="0" ptsTypes="AA">
                                      <p:cBhvr>
                                        <p:cTn id="54" dur="500" fill="hold"/>
                                        <p:tgtEl>
                                          <p:spTgt spid="97"/>
                                        </p:tgtEl>
                                        <p:attrNameLst>
                                          <p:attrName>ppt_x</p:attrName>
                                          <p:attrName>ppt_y</p:attrName>
                                        </p:attrNameLst>
                                      </p:cBhvr>
                                      <p:rCtr x="9774" y="-116"/>
                                    </p:animMotion>
                                  </p:childTnLst>
                                </p:cTn>
                              </p:par>
                            </p:childTnLst>
                          </p:cTn>
                        </p:par>
                        <p:par>
                          <p:cTn id="55" fill="hold">
                            <p:stCondLst>
                              <p:cond delay="6500"/>
                            </p:stCondLst>
                            <p:childTnLst>
                              <p:par>
                                <p:cTn id="56" presetID="10" presetClass="exit" presetSubtype="0" fill="hold" nodeType="afterEffect">
                                  <p:stCondLst>
                                    <p:cond delay="0"/>
                                  </p:stCondLst>
                                  <p:childTnLst>
                                    <p:animEffect transition="out" filter="fade">
                                      <p:cBhvr>
                                        <p:cTn id="57" dur="500"/>
                                        <p:tgtEl>
                                          <p:spTgt spid="97"/>
                                        </p:tgtEl>
                                      </p:cBhvr>
                                    </p:animEffect>
                                    <p:set>
                                      <p:cBhvr>
                                        <p:cTn id="58" dur="1" fill="hold">
                                          <p:stCondLst>
                                            <p:cond delay="499"/>
                                          </p:stCondLst>
                                        </p:cTn>
                                        <p:tgtEl>
                                          <p:spTgt spid="97"/>
                                        </p:tgtEl>
                                        <p:attrNameLst>
                                          <p:attrName>style.visibility</p:attrName>
                                        </p:attrNameLst>
                                      </p:cBhvr>
                                      <p:to>
                                        <p:strVal val="hidden"/>
                                      </p:to>
                                    </p:set>
                                  </p:childTnLst>
                                </p:cTn>
                              </p:par>
                            </p:childTnLst>
                          </p:cTn>
                        </p:par>
                        <p:par>
                          <p:cTn id="59" fill="hold">
                            <p:stCondLst>
                              <p:cond delay="7000"/>
                            </p:stCondLst>
                            <p:childTnLst>
                              <p:par>
                                <p:cTn id="60" presetID="10" presetClass="entr" presetSubtype="0" fill="hold" nodeType="after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500"/>
                                        <p:tgtEl>
                                          <p:spTgt spid="100"/>
                                        </p:tgtEl>
                                      </p:cBhvr>
                                    </p:animEffect>
                                  </p:childTnLst>
                                </p:cTn>
                              </p:par>
                            </p:childTnLst>
                          </p:cTn>
                        </p:par>
                        <p:par>
                          <p:cTn id="63" fill="hold">
                            <p:stCondLst>
                              <p:cond delay="7500"/>
                            </p:stCondLst>
                            <p:childTnLst>
                              <p:par>
                                <p:cTn id="64" presetID="63" presetClass="path" presetSubtype="0" accel="50000" decel="50000" fill="hold" nodeType="afterEffect">
                                  <p:stCondLst>
                                    <p:cond delay="0"/>
                                  </p:stCondLst>
                                  <p:childTnLst>
                                    <p:animMotion origin="layout" path="M -1.66667E-6 3.7037E-6 L 0.16684 -0.00394 " pathEditMode="relative" rAng="0" ptsTypes="AA">
                                      <p:cBhvr>
                                        <p:cTn id="65" dur="500" fill="hold"/>
                                        <p:tgtEl>
                                          <p:spTgt spid="100"/>
                                        </p:tgtEl>
                                        <p:attrNameLst>
                                          <p:attrName>ppt_x</p:attrName>
                                          <p:attrName>ppt_y</p:attrName>
                                        </p:attrNameLst>
                                      </p:cBhvr>
                                      <p:rCtr x="8333" y="-208"/>
                                    </p:animMotion>
                                  </p:childTnLst>
                                </p:cTn>
                              </p:par>
                            </p:childTnLst>
                          </p:cTn>
                        </p:par>
                        <p:par>
                          <p:cTn id="66" fill="hold">
                            <p:stCondLst>
                              <p:cond delay="8000"/>
                            </p:stCondLst>
                            <p:childTnLst>
                              <p:par>
                                <p:cTn id="67" presetID="10" presetClass="exit" presetSubtype="0" fill="hold" nodeType="afterEffect">
                                  <p:stCondLst>
                                    <p:cond delay="0"/>
                                  </p:stCondLst>
                                  <p:childTnLst>
                                    <p:animEffect transition="out" filter="fade">
                                      <p:cBhvr>
                                        <p:cTn id="68" dur="500"/>
                                        <p:tgtEl>
                                          <p:spTgt spid="100"/>
                                        </p:tgtEl>
                                      </p:cBhvr>
                                    </p:animEffect>
                                    <p:set>
                                      <p:cBhvr>
                                        <p:cTn id="69" dur="1" fill="hold">
                                          <p:stCondLst>
                                            <p:cond delay="499"/>
                                          </p:stCondLst>
                                        </p:cTn>
                                        <p:tgtEl>
                                          <p:spTgt spid="100"/>
                                        </p:tgtEl>
                                        <p:attrNameLst>
                                          <p:attrName>style.visibility</p:attrName>
                                        </p:attrNameLst>
                                      </p:cBhvr>
                                      <p:to>
                                        <p:strVal val="hidden"/>
                                      </p:to>
                                    </p:set>
                                  </p:childTnLst>
                                </p:cTn>
                              </p:par>
                            </p:childTnLst>
                          </p:cTn>
                        </p:par>
                        <p:par>
                          <p:cTn id="70" fill="hold">
                            <p:stCondLst>
                              <p:cond delay="8500"/>
                            </p:stCondLst>
                            <p:childTnLst>
                              <p:par>
                                <p:cTn id="71" presetID="10" presetClass="entr" presetSubtype="0" fill="hold"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childTnLst>
                          </p:cTn>
                        </p:par>
                        <p:par>
                          <p:cTn id="74" fill="hold">
                            <p:stCondLst>
                              <p:cond delay="9000"/>
                            </p:stCondLst>
                            <p:childTnLst>
                              <p:par>
                                <p:cTn id="75" presetID="8" presetClass="emph" presetSubtype="0" fill="hold" nodeType="afterEffect">
                                  <p:stCondLst>
                                    <p:cond delay="0"/>
                                  </p:stCondLst>
                                  <p:childTnLst>
                                    <p:animRot by="21600000">
                                      <p:cBhvr>
                                        <p:cTn id="76" dur="1000" fill="hold"/>
                                        <p:tgtEl>
                                          <p:spTgt spid="93"/>
                                        </p:tgtEl>
                                        <p:attrNameLst>
                                          <p:attrName>r</p:attrName>
                                        </p:attrNameLst>
                                      </p:cBhvr>
                                    </p:animRot>
                                  </p:childTnLst>
                                </p:cTn>
                              </p:par>
                            </p:childTnLst>
                          </p:cTn>
                        </p:par>
                        <p:par>
                          <p:cTn id="77" fill="hold">
                            <p:stCondLst>
                              <p:cond delay="10000"/>
                            </p:stCondLst>
                            <p:childTnLst>
                              <p:par>
                                <p:cTn id="78" presetID="1" presetClass="exit" presetSubtype="0" fill="hold" nodeType="afterEffect">
                                  <p:stCondLst>
                                    <p:cond delay="0"/>
                                  </p:stCondLst>
                                  <p:childTnLst>
                                    <p:set>
                                      <p:cBhvr>
                                        <p:cTn id="79" dur="1" fill="hold">
                                          <p:stCondLst>
                                            <p:cond delay="0"/>
                                          </p:stCondLst>
                                        </p:cTn>
                                        <p:tgtEl>
                                          <p:spTgt spid="93"/>
                                        </p:tgtEl>
                                        <p:attrNameLst>
                                          <p:attrName>style.visibility</p:attrName>
                                        </p:attrNameLst>
                                      </p:cBhvr>
                                      <p:to>
                                        <p:strVal val="hidden"/>
                                      </p:to>
                                    </p:set>
                                  </p:childTnLst>
                                </p:cTn>
                              </p:par>
                            </p:childTnLst>
                          </p:cTn>
                        </p:par>
                        <p:par>
                          <p:cTn id="80" fill="hold">
                            <p:stCondLst>
                              <p:cond delay="10000"/>
                            </p:stCondLst>
                            <p:childTnLst>
                              <p:par>
                                <p:cTn id="81" presetID="10" presetClass="entr" presetSubtype="0"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nodeType="with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500"/>
                                        <p:tgtEl>
                                          <p:spTgt spid="103"/>
                                        </p:tgtEl>
                                      </p:cBhvr>
                                    </p:animEffect>
                                  </p:childTnLst>
                                </p:cTn>
                              </p:par>
                            </p:childTnLst>
                          </p:cTn>
                        </p:par>
                        <p:par>
                          <p:cTn id="87" fill="hold">
                            <p:stCondLst>
                              <p:cond delay="10500"/>
                            </p:stCondLst>
                            <p:childTnLst>
                              <p:par>
                                <p:cTn id="88" presetID="42" presetClass="path" presetSubtype="0" accel="50000" decel="50000" fill="hold" nodeType="afterEffect">
                                  <p:stCondLst>
                                    <p:cond delay="0"/>
                                  </p:stCondLst>
                                  <p:childTnLst>
                                    <p:animMotion origin="layout" path="M -8.33333E-7 -4.54209E-6 L -0.00139 0.16143 " pathEditMode="relative" rAng="0" ptsTypes="AA">
                                      <p:cBhvr>
                                        <p:cTn id="89" dur="500" fill="hold"/>
                                        <p:tgtEl>
                                          <p:spTgt spid="94"/>
                                        </p:tgtEl>
                                        <p:attrNameLst>
                                          <p:attrName>ppt_x</p:attrName>
                                          <p:attrName>ppt_y</p:attrName>
                                        </p:attrNameLst>
                                      </p:cBhvr>
                                      <p:rCtr x="-69" y="8071"/>
                                    </p:animMotion>
                                  </p:childTnLst>
                                </p:cTn>
                              </p:par>
                              <p:par>
                                <p:cTn id="90" presetID="42" presetClass="path" presetSubtype="0" accel="50000" decel="50000" fill="hold" nodeType="withEffect">
                                  <p:stCondLst>
                                    <p:cond delay="0"/>
                                  </p:stCondLst>
                                  <p:childTnLst>
                                    <p:animMotion origin="layout" path="M 2.77778E-6 2.22222E-6 L 0.14635 0.14537 " pathEditMode="relative" rAng="0" ptsTypes="AA">
                                      <p:cBhvr>
                                        <p:cTn id="91" dur="500" fill="hold"/>
                                        <p:tgtEl>
                                          <p:spTgt spid="103"/>
                                        </p:tgtEl>
                                        <p:attrNameLst>
                                          <p:attrName>ppt_x</p:attrName>
                                          <p:attrName>ppt_y</p:attrName>
                                        </p:attrNameLst>
                                      </p:cBhvr>
                                      <p:rCtr x="7309"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8" name="Title 1"/>
          <p:cNvSpPr txBox="1">
            <a:spLocks/>
          </p:cNvSpPr>
          <p:nvPr/>
        </p:nvSpPr>
        <p:spPr>
          <a:xfrm>
            <a:off x="504769" y="1191890"/>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smtClean="0"/>
              <a:t>Cezai Müeyyideler </a:t>
            </a:r>
            <a:endParaRPr lang="tr-TR" dirty="0"/>
          </a:p>
        </p:txBody>
      </p:sp>
      <p:sp>
        <p:nvSpPr>
          <p:cNvPr id="52" name="Content Placeholder 1"/>
          <p:cNvSpPr txBox="1">
            <a:spLocks/>
          </p:cNvSpPr>
          <p:nvPr/>
        </p:nvSpPr>
        <p:spPr>
          <a:xfrm>
            <a:off x="611560" y="2132856"/>
            <a:ext cx="8075240" cy="39599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Blip>
                <a:blip r:embed="rId3"/>
              </a:buBlip>
            </a:pPr>
            <a:r>
              <a:rPr lang="tr-TR" sz="1500" dirty="0">
                <a:solidFill>
                  <a:srgbClr val="000000"/>
                </a:solidFill>
                <a:latin typeface="Calibri Light" pitchFamily="34" charset="0"/>
                <a:cs typeface="Calibri"/>
              </a:rPr>
              <a:t>E-Fatura ve e-deftere ilişkin getirilen zorunluluklara uymayanlara </a:t>
            </a:r>
            <a:r>
              <a:rPr lang="tr-TR" sz="1500" dirty="0" err="1">
                <a:solidFill>
                  <a:srgbClr val="000000"/>
                </a:solidFill>
                <a:latin typeface="Calibri Light" pitchFamily="34" charset="0"/>
                <a:cs typeface="Calibri"/>
              </a:rPr>
              <a:t>V.U.K.Madde</a:t>
            </a:r>
            <a:r>
              <a:rPr lang="tr-TR" sz="1500" dirty="0">
                <a:solidFill>
                  <a:srgbClr val="000000"/>
                </a:solidFill>
                <a:latin typeface="Calibri Light" pitchFamily="34" charset="0"/>
                <a:cs typeface="Calibri"/>
              </a:rPr>
              <a:t> 355</a:t>
            </a:r>
            <a:r>
              <a:rPr lang="ja-JP" altLang="tr-TR" sz="1500" dirty="0">
                <a:solidFill>
                  <a:srgbClr val="000000"/>
                </a:solidFill>
                <a:latin typeface="Calibri Light" pitchFamily="34" charset="0"/>
                <a:cs typeface="Calibri"/>
              </a:rPr>
              <a:t>’</a:t>
            </a:r>
            <a:r>
              <a:rPr lang="tr-TR" altLang="ja-JP" sz="1500" dirty="0">
                <a:solidFill>
                  <a:srgbClr val="000000"/>
                </a:solidFill>
                <a:latin typeface="Calibri Light" pitchFamily="34" charset="0"/>
                <a:cs typeface="Calibri"/>
              </a:rPr>
              <a:t>e göre Özel Usulsüzlük Cezası uygulanır. (1.000 TL)</a:t>
            </a:r>
          </a:p>
          <a:p>
            <a:pPr marL="285750" indent="-285750" algn="just">
              <a:buBlip>
                <a:blip r:embed="rId3"/>
              </a:buBlip>
            </a:pPr>
            <a:endParaRPr lang="tr-TR" sz="1500" dirty="0">
              <a:solidFill>
                <a:srgbClr val="000000"/>
              </a:solidFill>
              <a:latin typeface="Calibri Light" pitchFamily="34" charset="0"/>
              <a:cs typeface="Calibri"/>
            </a:endParaRPr>
          </a:p>
          <a:p>
            <a:pPr marL="285750" indent="-285750" algn="just">
              <a:buBlip>
                <a:blip r:embed="rId3"/>
              </a:buBlip>
            </a:pPr>
            <a:r>
              <a:rPr lang="tr-TR" sz="1500" dirty="0">
                <a:solidFill>
                  <a:srgbClr val="000000"/>
                </a:solidFill>
                <a:latin typeface="Calibri Light" pitchFamily="34" charset="0"/>
                <a:cs typeface="Calibri"/>
              </a:rPr>
              <a:t>E-Fatura uygulamasına dahil olma zorunluluğu getirilen mükellefler e-fatura uygulamasına kayıtlı olan diğer mükelleflere fatura düzenleyemezler, kağıt ortamında düzenlenen bu faturalar hiç düzenlenmemiş sayılır. (V.U.K. Madde 353/1 Özel Usulsüzlük Cezası – Belge başına 190 TL.</a:t>
            </a:r>
            <a:r>
              <a:rPr lang="ja-JP" altLang="tr-TR" sz="1500" dirty="0">
                <a:solidFill>
                  <a:srgbClr val="000000"/>
                </a:solidFill>
                <a:latin typeface="Calibri Light" pitchFamily="34" charset="0"/>
                <a:cs typeface="Calibri"/>
              </a:rPr>
              <a:t>’</a:t>
            </a:r>
            <a:r>
              <a:rPr lang="tr-TR" altLang="ja-JP" sz="1500" dirty="0">
                <a:solidFill>
                  <a:srgbClr val="000000"/>
                </a:solidFill>
                <a:latin typeface="Calibri Light" pitchFamily="34" charset="0"/>
                <a:cs typeface="Calibri"/>
              </a:rPr>
              <a:t>den az olmamak üzere tutarın %10</a:t>
            </a:r>
            <a:r>
              <a:rPr lang="ja-JP" altLang="tr-TR" sz="1500" dirty="0">
                <a:solidFill>
                  <a:srgbClr val="000000"/>
                </a:solidFill>
                <a:latin typeface="Calibri Light" pitchFamily="34" charset="0"/>
                <a:cs typeface="Calibri"/>
              </a:rPr>
              <a:t>’</a:t>
            </a:r>
            <a:r>
              <a:rPr lang="tr-TR" altLang="ja-JP" sz="1500" dirty="0">
                <a:solidFill>
                  <a:srgbClr val="000000"/>
                </a:solidFill>
                <a:latin typeface="Calibri Light" pitchFamily="34" charset="0"/>
                <a:cs typeface="Calibri"/>
              </a:rPr>
              <a:t>u. Yıllık bazda üst limit 94.000 TL)</a:t>
            </a:r>
          </a:p>
          <a:p>
            <a:pPr marL="342900" indent="-342900" algn="just">
              <a:buBlip>
                <a:blip r:embed="rId3"/>
              </a:buBlip>
            </a:pPr>
            <a:endParaRPr lang="tr-TR" sz="2000" dirty="0">
              <a:latin typeface="Calibri" panose="020F0502020204030204" pitchFamily="34" charset="0"/>
            </a:endParaRPr>
          </a:p>
        </p:txBody>
      </p:sp>
    </p:spTree>
    <p:extLst>
      <p:ext uri="{BB962C8B-B14F-4D97-AF65-F5344CB8AC3E}">
        <p14:creationId xmlns:p14="http://schemas.microsoft.com/office/powerpoint/2010/main" val="9399383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Başlık 1"/>
          <p:cNvSpPr txBox="1">
            <a:spLocks/>
          </p:cNvSpPr>
          <p:nvPr/>
        </p:nvSpPr>
        <p:spPr>
          <a:xfrm>
            <a:off x="611064" y="1124744"/>
            <a:ext cx="857929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solidFill>
                  <a:srgbClr val="C00000"/>
                </a:solidFill>
                <a:latin typeface="Calibri Light" pitchFamily="34" charset="0"/>
                <a:ea typeface="Tahoma" pitchFamily="34" charset="0"/>
                <a:cs typeface="Tahoma" pitchFamily="34" charset="0"/>
              </a:rPr>
              <a:t>E-fatura Özel </a:t>
            </a:r>
            <a:r>
              <a:rPr lang="tr-TR" sz="2400" b="1" dirty="0" err="1">
                <a:solidFill>
                  <a:srgbClr val="C00000"/>
                </a:solidFill>
                <a:latin typeface="Calibri Light" pitchFamily="34" charset="0"/>
                <a:ea typeface="Tahoma" pitchFamily="34" charset="0"/>
                <a:cs typeface="Tahoma" pitchFamily="34" charset="0"/>
              </a:rPr>
              <a:t>Entegratör</a:t>
            </a:r>
            <a:r>
              <a:rPr lang="tr-TR" sz="2400" b="1" dirty="0">
                <a:solidFill>
                  <a:srgbClr val="C00000"/>
                </a:solidFill>
                <a:latin typeface="Calibri Light" pitchFamily="34" charset="0"/>
                <a:ea typeface="Tahoma" pitchFamily="34" charset="0"/>
                <a:cs typeface="Tahoma" pitchFamily="34" charset="0"/>
              </a:rPr>
              <a:t> Standartları</a:t>
            </a:r>
          </a:p>
        </p:txBody>
      </p:sp>
      <p:sp>
        <p:nvSpPr>
          <p:cNvPr id="2" name="Dikdörtgen 1"/>
          <p:cNvSpPr/>
          <p:nvPr/>
        </p:nvSpPr>
        <p:spPr>
          <a:xfrm>
            <a:off x="611064" y="2022143"/>
            <a:ext cx="8208912" cy="3370153"/>
          </a:xfrm>
          <a:prstGeom prst="rect">
            <a:avLst/>
          </a:prstGeom>
        </p:spPr>
        <p:txBody>
          <a:bodyPr wrap="square">
            <a:spAutoFit/>
          </a:bodyPr>
          <a:lstStyle/>
          <a:p>
            <a:pPr marL="285750" indent="-285750" algn="just">
              <a:spcBef>
                <a:spcPct val="20000"/>
              </a:spcBef>
              <a:buBlip>
                <a:blip r:embed="rId3"/>
              </a:buBlip>
            </a:pPr>
            <a:r>
              <a:rPr lang="tr-TR" sz="1500" dirty="0">
                <a:solidFill>
                  <a:srgbClr val="000000"/>
                </a:solidFill>
                <a:latin typeface="Calibri Light" pitchFamily="34" charset="0"/>
                <a:cs typeface="Calibri"/>
              </a:rPr>
              <a:t>Bilgi güvenliği için TS ISO IEC 27001 veya ISO27001 belgelerine, iş sürekliliği için ISO22301 belgesine, Bilgi Teknolojileri Hizmet Yönetimi Sistemi için TS ISO IEC 20000 veya ISO 20000 belgelerine sahip olmalıdır.</a:t>
            </a:r>
          </a:p>
          <a:p>
            <a:pPr marL="285750" indent="-285750" algn="just">
              <a:spcBef>
                <a:spcPct val="20000"/>
              </a:spcBef>
              <a:buBlip>
                <a:blip r:embed="rId3"/>
              </a:buBlip>
            </a:pPr>
            <a:endParaRPr lang="tr-TR" sz="1500" dirty="0">
              <a:solidFill>
                <a:srgbClr val="000000"/>
              </a:solidFill>
              <a:latin typeface="Calibri Light" pitchFamily="34" charset="0"/>
              <a:cs typeface="Calibri"/>
            </a:endParaRPr>
          </a:p>
          <a:p>
            <a:pPr marL="285750" indent="-285750" algn="just">
              <a:spcBef>
                <a:spcPct val="20000"/>
              </a:spcBef>
              <a:buBlip>
                <a:blip r:embed="rId3"/>
              </a:buBlip>
            </a:pPr>
            <a:r>
              <a:rPr lang="tr-TR" sz="1500" dirty="0">
                <a:solidFill>
                  <a:srgbClr val="000000"/>
                </a:solidFill>
                <a:latin typeface="Calibri Light" pitchFamily="34" charset="0"/>
                <a:cs typeface="Calibri"/>
              </a:rPr>
              <a:t>E-fatura hizmet sağlayıcı kurum, geliştirdiği mali mühür sertifikası elektronik imza uygulamalarının, TUBİTAK-BİLGEM Kamu Sertifikasyon Merkezinden uluslararası teknik standartlara uygunluğunu almak zorundadır.</a:t>
            </a:r>
          </a:p>
          <a:p>
            <a:pPr marL="285750" indent="-285750" algn="just">
              <a:spcBef>
                <a:spcPct val="20000"/>
              </a:spcBef>
              <a:buBlip>
                <a:blip r:embed="rId3"/>
              </a:buBlip>
            </a:pPr>
            <a:endParaRPr lang="tr-TR" sz="1500" dirty="0">
              <a:solidFill>
                <a:srgbClr val="000000"/>
              </a:solidFill>
              <a:latin typeface="Calibri Light" pitchFamily="34" charset="0"/>
              <a:cs typeface="Calibri"/>
            </a:endParaRPr>
          </a:p>
          <a:p>
            <a:pPr marL="285750" indent="-285750" algn="just">
              <a:spcBef>
                <a:spcPct val="20000"/>
              </a:spcBef>
              <a:buBlip>
                <a:blip r:embed="rId3"/>
              </a:buBlip>
            </a:pPr>
            <a:r>
              <a:rPr lang="tr-TR" sz="1500" dirty="0">
                <a:solidFill>
                  <a:srgbClr val="000000"/>
                </a:solidFill>
                <a:latin typeface="Calibri Light" pitchFamily="34" charset="0"/>
                <a:cs typeface="Calibri"/>
              </a:rPr>
              <a:t>E-fatura hizmet sağlayıcı sistemi, elektronik fatura trafiğinde herhangi bir kesinti olmaksızın 7 gün 24 saat iş sürekliliğini sağlayabilecek yapıda kurulmalıdır. </a:t>
            </a:r>
          </a:p>
          <a:p>
            <a:pPr marL="285750" lvl="0" indent="-285750" algn="just">
              <a:spcBef>
                <a:spcPct val="20000"/>
              </a:spcBef>
              <a:buBlip>
                <a:blip r:embed="rId3"/>
              </a:buBlip>
            </a:pPr>
            <a:endParaRPr lang="tr-TR" sz="1500" dirty="0">
              <a:solidFill>
                <a:srgbClr val="000000"/>
              </a:solidFill>
              <a:latin typeface="Calibri Light" pitchFamily="34" charset="0"/>
              <a:cs typeface="Calibri"/>
            </a:endParaRPr>
          </a:p>
          <a:p>
            <a:pPr marL="285750" lvl="0" indent="-285750" algn="just">
              <a:spcBef>
                <a:spcPct val="20000"/>
              </a:spcBef>
              <a:buBlip>
                <a:blip r:embed="rId3"/>
              </a:buBlip>
            </a:pPr>
            <a:r>
              <a:rPr lang="tr-TR" sz="1500" dirty="0">
                <a:solidFill>
                  <a:srgbClr val="000000"/>
                </a:solidFill>
                <a:latin typeface="Calibri Light" pitchFamily="34" charset="0"/>
                <a:cs typeface="Calibri"/>
              </a:rPr>
              <a:t>Uygun, güçlü alt yapıya ve yazılıma sahip olmalıdır. Bunlar sayesinde Maliye Bakanlığı’nın e-fatura standartlarına uygun  fatura gönderimi mümkün olmaktadır. </a:t>
            </a:r>
          </a:p>
        </p:txBody>
      </p:sp>
    </p:spTree>
    <p:extLst>
      <p:ext uri="{BB962C8B-B14F-4D97-AF65-F5344CB8AC3E}">
        <p14:creationId xmlns:p14="http://schemas.microsoft.com/office/powerpoint/2010/main" val="17625575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003" y="0"/>
            <a:ext cx="9145429" cy="6858000"/>
          </a:xfrm>
          <a:prstGeom prst="rect">
            <a:avLst/>
          </a:prstGeom>
          <a:noFill/>
          <a:ln w="9525">
            <a:noFill/>
            <a:miter lim="800000"/>
            <a:headEnd/>
            <a:tailEnd/>
          </a:ln>
          <a:effectLst/>
        </p:spPr>
      </p:pic>
      <p:sp>
        <p:nvSpPr>
          <p:cNvPr id="2" name="Dikdörtgen 1"/>
          <p:cNvSpPr/>
          <p:nvPr/>
        </p:nvSpPr>
        <p:spPr>
          <a:xfrm>
            <a:off x="604428" y="1246229"/>
            <a:ext cx="4401654" cy="461665"/>
          </a:xfrm>
          <a:prstGeom prst="rect">
            <a:avLst/>
          </a:prstGeom>
        </p:spPr>
        <p:txBody>
          <a:bodyPr wrap="none">
            <a:spAutoFit/>
          </a:bodyPr>
          <a:lstStyle/>
          <a:p>
            <a:r>
              <a:rPr lang="tr-TR" sz="2400" b="1" dirty="0">
                <a:solidFill>
                  <a:srgbClr val="C00000"/>
                </a:solidFill>
                <a:latin typeface="Calibri Light" pitchFamily="34" charset="0"/>
                <a:ea typeface="Tahoma" pitchFamily="34" charset="0"/>
                <a:cs typeface="Tahoma" pitchFamily="34" charset="0"/>
              </a:rPr>
              <a:t>E-Fatura </a:t>
            </a:r>
            <a:r>
              <a:rPr lang="tr-TR" sz="2400" b="1" dirty="0" smtClean="0">
                <a:solidFill>
                  <a:srgbClr val="C00000"/>
                </a:solidFill>
                <a:latin typeface="Calibri Light" pitchFamily="34" charset="0"/>
                <a:ea typeface="Tahoma" pitchFamily="34" charset="0"/>
                <a:cs typeface="Tahoma" pitchFamily="34" charset="0"/>
              </a:rPr>
              <a:t>Özel </a:t>
            </a:r>
            <a:r>
              <a:rPr lang="tr-TR" sz="2400" b="1" dirty="0" err="1" smtClean="0">
                <a:solidFill>
                  <a:srgbClr val="C00000"/>
                </a:solidFill>
                <a:latin typeface="Calibri Light" pitchFamily="34" charset="0"/>
                <a:ea typeface="Tahoma" pitchFamily="34" charset="0"/>
                <a:cs typeface="Tahoma" pitchFamily="34" charset="0"/>
              </a:rPr>
              <a:t>Entegratör</a:t>
            </a:r>
            <a:r>
              <a:rPr lang="tr-TR" sz="2400" b="1" dirty="0" smtClean="0">
                <a:solidFill>
                  <a:srgbClr val="C00000"/>
                </a:solidFill>
                <a:latin typeface="Calibri Light" pitchFamily="34" charset="0"/>
                <a:ea typeface="Tahoma" pitchFamily="34" charset="0"/>
                <a:cs typeface="Tahoma" pitchFamily="34" charset="0"/>
              </a:rPr>
              <a:t> Seçerken</a:t>
            </a:r>
            <a:r>
              <a:rPr lang="tr-TR" sz="2400" b="1" dirty="0">
                <a:solidFill>
                  <a:srgbClr val="C00000"/>
                </a:solidFill>
                <a:latin typeface="Calibri Light" pitchFamily="34" charset="0"/>
                <a:ea typeface="Tahoma" pitchFamily="34" charset="0"/>
                <a:cs typeface="Tahoma" pitchFamily="34" charset="0"/>
              </a:rPr>
              <a:t>!</a:t>
            </a:r>
          </a:p>
        </p:txBody>
      </p:sp>
      <p:sp>
        <p:nvSpPr>
          <p:cNvPr id="3" name="Dikdörtgen 2"/>
          <p:cNvSpPr/>
          <p:nvPr/>
        </p:nvSpPr>
        <p:spPr>
          <a:xfrm>
            <a:off x="657471" y="1844824"/>
            <a:ext cx="8064896" cy="4478149"/>
          </a:xfrm>
          <a:prstGeom prst="rect">
            <a:avLst/>
          </a:prstGeom>
        </p:spPr>
        <p:txBody>
          <a:bodyPr wrap="square">
            <a:spAutoFit/>
          </a:bodyPr>
          <a:lstStyle/>
          <a:p>
            <a:pPr marL="285750" indent="-285750" algn="just">
              <a:spcBef>
                <a:spcPct val="20000"/>
              </a:spcBef>
              <a:buBlip>
                <a:blip r:embed="rId3"/>
              </a:buBlip>
            </a:pPr>
            <a:r>
              <a:rPr lang="tr-TR" sz="1500" dirty="0">
                <a:solidFill>
                  <a:srgbClr val="000000"/>
                </a:solidFill>
                <a:latin typeface="Calibri Light" pitchFamily="34" charset="0"/>
                <a:cs typeface="Calibri"/>
              </a:rPr>
              <a:t>GİB onaylı e-fatura </a:t>
            </a:r>
            <a:r>
              <a:rPr lang="tr-TR" sz="1500" dirty="0" err="1">
                <a:solidFill>
                  <a:srgbClr val="000000"/>
                </a:solidFill>
                <a:latin typeface="Calibri Light" pitchFamily="34" charset="0"/>
                <a:cs typeface="Calibri"/>
              </a:rPr>
              <a:t>entegratörü</a:t>
            </a:r>
            <a:r>
              <a:rPr lang="tr-TR" sz="1500" dirty="0">
                <a:solidFill>
                  <a:srgbClr val="000000"/>
                </a:solidFill>
                <a:latin typeface="Calibri Light" pitchFamily="34" charset="0"/>
                <a:cs typeface="Calibri"/>
              </a:rPr>
              <a:t> ile anlaşmak gerekmektedir. </a:t>
            </a:r>
          </a:p>
          <a:p>
            <a:pPr marL="285750" indent="-285750" algn="just">
              <a:spcBef>
                <a:spcPct val="20000"/>
              </a:spcBef>
              <a:buBlip>
                <a:blip r:embed="rId3"/>
              </a:buBlip>
            </a:pPr>
            <a:endParaRPr lang="tr-TR" sz="1500" dirty="0">
              <a:solidFill>
                <a:srgbClr val="000000"/>
              </a:solidFill>
              <a:latin typeface="Calibri Light" pitchFamily="34" charset="0"/>
              <a:cs typeface="Calibri"/>
            </a:endParaRPr>
          </a:p>
          <a:p>
            <a:pPr marL="285750" indent="-285750" algn="just">
              <a:spcBef>
                <a:spcPct val="20000"/>
              </a:spcBef>
              <a:buBlip>
                <a:blip r:embed="rId3"/>
              </a:buBlip>
            </a:pPr>
            <a:r>
              <a:rPr lang="tr-TR" sz="1500" dirty="0">
                <a:solidFill>
                  <a:srgbClr val="000000"/>
                </a:solidFill>
                <a:latin typeface="Calibri Light" pitchFamily="34" charset="0"/>
                <a:cs typeface="Calibri"/>
              </a:rPr>
              <a:t>Entegrasyonun  Maliye Bakanlığının e-fatura standartları ile tamamen uyumlu çalışabilecek duruma getirmesini sağlamak.</a:t>
            </a:r>
          </a:p>
          <a:p>
            <a:pPr marL="285750" indent="-285750" algn="just">
              <a:spcBef>
                <a:spcPct val="20000"/>
              </a:spcBef>
              <a:buBlip>
                <a:blip r:embed="rId3"/>
              </a:buBlip>
            </a:pPr>
            <a:endParaRPr lang="tr-TR" sz="1500" dirty="0">
              <a:solidFill>
                <a:srgbClr val="000000"/>
              </a:solidFill>
              <a:latin typeface="Calibri Light" pitchFamily="34" charset="0"/>
              <a:cs typeface="Calibri"/>
            </a:endParaRPr>
          </a:p>
          <a:p>
            <a:pPr marL="285750" indent="-285750" algn="just">
              <a:spcBef>
                <a:spcPct val="20000"/>
              </a:spcBef>
              <a:buBlip>
                <a:blip r:embed="rId3"/>
              </a:buBlip>
            </a:pPr>
            <a:r>
              <a:rPr lang="tr-TR" sz="1500" dirty="0">
                <a:solidFill>
                  <a:srgbClr val="000000"/>
                </a:solidFill>
                <a:latin typeface="Calibri Light" pitchFamily="34" charset="0"/>
                <a:cs typeface="Calibri"/>
              </a:rPr>
              <a:t>Çalışılacak </a:t>
            </a:r>
            <a:r>
              <a:rPr lang="tr-TR" sz="1500" dirty="0" err="1">
                <a:solidFill>
                  <a:srgbClr val="000000"/>
                </a:solidFill>
                <a:latin typeface="Calibri Light" pitchFamily="34" charset="0"/>
                <a:cs typeface="Calibri"/>
              </a:rPr>
              <a:t>entegratörün</a:t>
            </a:r>
            <a:r>
              <a:rPr lang="tr-TR" sz="1500" dirty="0">
                <a:solidFill>
                  <a:srgbClr val="000000"/>
                </a:solidFill>
                <a:latin typeface="Calibri Light" pitchFamily="34" charset="0"/>
                <a:cs typeface="Calibri"/>
              </a:rPr>
              <a:t> elektronik ortama uyumlanma ile ilgili diğer konularda da vizyonu ve deneyimi olması gelecekte sizi yeni ve farklı firmalarla çalışma zorluğundan kurtarır. Birlikte kurulacak işbirliği sizi gelecekte de güçlü kılar. </a:t>
            </a:r>
          </a:p>
          <a:p>
            <a:pPr marL="285750" indent="-285750" algn="just">
              <a:spcBef>
                <a:spcPct val="20000"/>
              </a:spcBef>
              <a:buBlip>
                <a:blip r:embed="rId3"/>
              </a:buBlip>
            </a:pPr>
            <a:endParaRPr lang="tr-TR" sz="1500" dirty="0">
              <a:solidFill>
                <a:srgbClr val="000000"/>
              </a:solidFill>
              <a:latin typeface="Calibri Light" pitchFamily="34" charset="0"/>
              <a:cs typeface="Calibri"/>
            </a:endParaRPr>
          </a:p>
          <a:p>
            <a:pPr marL="285750" indent="-285750" algn="just">
              <a:spcBef>
                <a:spcPct val="20000"/>
              </a:spcBef>
              <a:buBlip>
                <a:blip r:embed="rId3"/>
              </a:buBlip>
            </a:pPr>
            <a:r>
              <a:rPr lang="tr-TR" sz="1500" dirty="0">
                <a:solidFill>
                  <a:srgbClr val="000000"/>
                </a:solidFill>
                <a:latin typeface="Calibri Light" pitchFamily="34" charset="0"/>
                <a:cs typeface="Calibri"/>
              </a:rPr>
              <a:t>Kullanım kolaylığı ve esnek yazılımı olan bir </a:t>
            </a:r>
            <a:r>
              <a:rPr lang="tr-TR" sz="1500" dirty="0" err="1">
                <a:solidFill>
                  <a:srgbClr val="000000"/>
                </a:solidFill>
                <a:latin typeface="Calibri Light" pitchFamily="34" charset="0"/>
                <a:cs typeface="Calibri"/>
              </a:rPr>
              <a:t>entegratörü</a:t>
            </a:r>
            <a:r>
              <a:rPr lang="tr-TR" sz="1500" dirty="0">
                <a:solidFill>
                  <a:srgbClr val="000000"/>
                </a:solidFill>
                <a:latin typeface="Calibri Light" pitchFamily="34" charset="0"/>
                <a:cs typeface="Calibri"/>
              </a:rPr>
              <a:t> tercih etmek.</a:t>
            </a:r>
          </a:p>
          <a:p>
            <a:pPr marL="285750" indent="-285750" algn="just">
              <a:spcBef>
                <a:spcPct val="20000"/>
              </a:spcBef>
              <a:buBlip>
                <a:blip r:embed="rId3"/>
              </a:buBlip>
            </a:pPr>
            <a:endParaRPr lang="tr-TR" sz="1500" dirty="0">
              <a:solidFill>
                <a:srgbClr val="000000"/>
              </a:solidFill>
              <a:latin typeface="Calibri Light" pitchFamily="34" charset="0"/>
              <a:cs typeface="Calibri"/>
            </a:endParaRPr>
          </a:p>
          <a:p>
            <a:pPr marL="285750" indent="-285750" algn="just">
              <a:spcBef>
                <a:spcPct val="20000"/>
              </a:spcBef>
              <a:buBlip>
                <a:blip r:embed="rId3"/>
              </a:buBlip>
            </a:pPr>
            <a:r>
              <a:rPr lang="tr-TR" sz="1500" dirty="0">
                <a:solidFill>
                  <a:srgbClr val="000000"/>
                </a:solidFill>
                <a:latin typeface="Calibri Light" pitchFamily="34" charset="0"/>
                <a:cs typeface="Calibri"/>
              </a:rPr>
              <a:t>Sahada uygulama yapacak ve eğitim verecek deneyimli personel sayısı çok olan ve 7/24 hizmet verebilecek </a:t>
            </a:r>
            <a:r>
              <a:rPr lang="tr-TR" sz="1500" dirty="0" err="1">
                <a:solidFill>
                  <a:srgbClr val="000000"/>
                </a:solidFill>
                <a:latin typeface="Calibri Light" pitchFamily="34" charset="0"/>
                <a:cs typeface="Calibri"/>
              </a:rPr>
              <a:t>entegratörü</a:t>
            </a:r>
            <a:r>
              <a:rPr lang="tr-TR" sz="1500" dirty="0">
                <a:solidFill>
                  <a:srgbClr val="000000"/>
                </a:solidFill>
                <a:latin typeface="Calibri Light" pitchFamily="34" charset="0"/>
                <a:cs typeface="Calibri"/>
              </a:rPr>
              <a:t> seçmek.</a:t>
            </a:r>
          </a:p>
          <a:p>
            <a:pPr marL="285750" indent="-285750" algn="just">
              <a:spcBef>
                <a:spcPct val="20000"/>
              </a:spcBef>
              <a:buBlip>
                <a:blip r:embed="rId3"/>
              </a:buBlip>
            </a:pPr>
            <a:endParaRPr lang="tr-TR" sz="1500" dirty="0">
              <a:solidFill>
                <a:srgbClr val="000000"/>
              </a:solidFill>
              <a:latin typeface="Calibri Light" pitchFamily="34" charset="0"/>
              <a:cs typeface="Calibri"/>
            </a:endParaRPr>
          </a:p>
          <a:p>
            <a:pPr marL="285750" indent="-285750" algn="just">
              <a:spcBef>
                <a:spcPct val="20000"/>
              </a:spcBef>
              <a:buBlip>
                <a:blip r:embed="rId3"/>
              </a:buBlip>
            </a:pPr>
            <a:r>
              <a:rPr lang="tr-TR" sz="1500" dirty="0">
                <a:solidFill>
                  <a:srgbClr val="000000"/>
                </a:solidFill>
                <a:latin typeface="Calibri Light" pitchFamily="34" charset="0"/>
                <a:cs typeface="Calibri"/>
              </a:rPr>
              <a:t>Fatura verilerinin dijital olarak, kendi orijinal formatıyla saklayabilme imkanı, yasal kullanım ihtiyacı durumunda anlık erişim imkanlarının verilmesi. E- arşiv tebliğine uygun saklama yeteneği olması özellikle aranmalıdır.</a:t>
            </a:r>
          </a:p>
        </p:txBody>
      </p:sp>
    </p:spTree>
    <p:extLst>
      <p:ext uri="{BB962C8B-B14F-4D97-AF65-F5344CB8AC3E}">
        <p14:creationId xmlns:p14="http://schemas.microsoft.com/office/powerpoint/2010/main" val="17625575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Metin kutusu 2"/>
          <p:cNvSpPr txBox="1"/>
          <p:nvPr/>
        </p:nvSpPr>
        <p:spPr>
          <a:xfrm>
            <a:off x="611560" y="1196752"/>
            <a:ext cx="3372975"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TÜRKKEP E-Fatura Sistemi </a:t>
            </a: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63" t="18514" r="20071" b="32245"/>
          <a:stretch/>
        </p:blipFill>
        <p:spPr bwMode="auto">
          <a:xfrm>
            <a:off x="1646972" y="1719972"/>
            <a:ext cx="4797235" cy="250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ağ Ok 4"/>
          <p:cNvSpPr/>
          <p:nvPr/>
        </p:nvSpPr>
        <p:spPr>
          <a:xfrm>
            <a:off x="770994" y="4456791"/>
            <a:ext cx="278306" cy="15961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049300" y="4372662"/>
            <a:ext cx="7930606" cy="607667"/>
          </a:xfrm>
          <a:prstGeom prst="rect">
            <a:avLst/>
          </a:prstGeom>
        </p:spPr>
        <p:txBody>
          <a:bodyPr wrap="square">
            <a:spAutoFit/>
          </a:bodyPr>
          <a:lstStyle/>
          <a:p>
            <a:pPr>
              <a:lnSpc>
                <a:spcPct val="115000"/>
              </a:lnSpc>
              <a:spcAft>
                <a:spcPts val="1000"/>
              </a:spcAft>
            </a:pPr>
            <a:r>
              <a:rPr lang="tr-TR" sz="1500" dirty="0">
                <a:latin typeface="Calibri Light" pitchFamily="34" charset="0"/>
                <a:ea typeface="Tahoma" panose="020B0604030504040204" pitchFamily="34" charset="0"/>
                <a:cs typeface="Tahoma" panose="020B0604030504040204" pitchFamily="34" charset="0"/>
              </a:rPr>
              <a:t>TÜRKKEP e-fatura </a:t>
            </a:r>
            <a:r>
              <a:rPr lang="tr-TR" sz="1500" dirty="0" smtClean="0">
                <a:latin typeface="Calibri Light" pitchFamily="34" charset="0"/>
                <a:ea typeface="Tahoma" panose="020B0604030504040204" pitchFamily="34" charset="0"/>
                <a:cs typeface="Tahoma" panose="020B0604030504040204" pitchFamily="34" charset="0"/>
              </a:rPr>
              <a:t>sistemi </a:t>
            </a:r>
            <a:r>
              <a:rPr lang="tr-TR" sz="1500" b="1" dirty="0" smtClean="0">
                <a:latin typeface="Calibri Light" pitchFamily="34" charset="0"/>
                <a:ea typeface="Tahoma" panose="020B0604030504040204" pitchFamily="34" charset="0"/>
                <a:cs typeface="Tahoma" panose="020B0604030504040204" pitchFamily="34" charset="0"/>
              </a:rPr>
              <a:t>yazılım bağımsız  </a:t>
            </a:r>
            <a:r>
              <a:rPr lang="tr-TR" sz="1500" dirty="0" smtClean="0">
                <a:latin typeface="Calibri Light" pitchFamily="34" charset="0"/>
                <a:ea typeface="Tahoma" panose="020B0604030504040204" pitchFamily="34" charset="0"/>
                <a:cs typeface="Tahoma" panose="020B0604030504040204" pitchFamily="34" charset="0"/>
              </a:rPr>
              <a:t>bir sistemdir. SAP</a:t>
            </a:r>
            <a:r>
              <a:rPr lang="tr-TR" sz="1500" dirty="0">
                <a:latin typeface="Calibri Light" pitchFamily="34" charset="0"/>
                <a:ea typeface="Tahoma" panose="020B0604030504040204" pitchFamily="34" charset="0"/>
                <a:cs typeface="Tahoma" panose="020B0604030504040204" pitchFamily="34" charset="0"/>
              </a:rPr>
              <a:t>, </a:t>
            </a:r>
            <a:r>
              <a:rPr lang="tr-TR" sz="1500" dirty="0" smtClean="0">
                <a:latin typeface="Calibri Light" pitchFamily="34" charset="0"/>
                <a:ea typeface="Tahoma" panose="020B0604030504040204" pitchFamily="34" charset="0"/>
                <a:cs typeface="Tahoma" panose="020B0604030504040204" pitchFamily="34" charset="0"/>
              </a:rPr>
              <a:t>LOGO, LINK  vb. </a:t>
            </a:r>
            <a:r>
              <a:rPr lang="tr-TR" sz="1500" dirty="0">
                <a:latin typeface="Calibri Light" pitchFamily="34" charset="0"/>
                <a:ea typeface="Tahoma" panose="020B0604030504040204" pitchFamily="34" charset="0"/>
                <a:cs typeface="Tahoma" panose="020B0604030504040204" pitchFamily="34" charset="0"/>
              </a:rPr>
              <a:t>bütün sistemlerle </a:t>
            </a:r>
            <a:r>
              <a:rPr lang="tr-TR" sz="1500" dirty="0" smtClean="0">
                <a:latin typeface="Calibri Light" pitchFamily="34" charset="0"/>
                <a:ea typeface="Tahoma" panose="020B0604030504040204" pitchFamily="34" charset="0"/>
                <a:cs typeface="Tahoma" panose="020B0604030504040204" pitchFamily="34" charset="0"/>
              </a:rPr>
              <a:t>uyumludur ve </a:t>
            </a:r>
            <a:r>
              <a:rPr lang="tr-TR" sz="1500" dirty="0">
                <a:latin typeface="Calibri Light" pitchFamily="34" charset="0"/>
                <a:ea typeface="Tahoma" panose="020B0604030504040204" pitchFamily="34" charset="0"/>
                <a:cs typeface="Tahoma" panose="020B0604030504040204" pitchFamily="34" charset="0"/>
              </a:rPr>
              <a:t>hızlı şekilde entegre </a:t>
            </a:r>
            <a:r>
              <a:rPr lang="tr-TR" sz="1500" dirty="0" smtClean="0">
                <a:latin typeface="Calibri Light" pitchFamily="34" charset="0"/>
                <a:ea typeface="Tahoma" panose="020B0604030504040204" pitchFamily="34" charset="0"/>
                <a:cs typeface="Tahoma" panose="020B0604030504040204" pitchFamily="34" charset="0"/>
              </a:rPr>
              <a:t>olabilmektedir.</a:t>
            </a:r>
            <a:endParaRPr lang="tr-TR" sz="1500" dirty="0">
              <a:latin typeface="Calibri Light" pitchFamily="34" charset="0"/>
              <a:ea typeface="Tahoma" panose="020B0604030504040204" pitchFamily="34" charset="0"/>
              <a:cs typeface="Tahoma" panose="020B0604030504040204" pitchFamily="34" charset="0"/>
            </a:endParaRPr>
          </a:p>
        </p:txBody>
      </p:sp>
      <p:sp>
        <p:nvSpPr>
          <p:cNvPr id="7" name="İçerik Yer Tutucusu 2"/>
          <p:cNvSpPr txBox="1">
            <a:spLocks/>
          </p:cNvSpPr>
          <p:nvPr/>
        </p:nvSpPr>
        <p:spPr>
          <a:xfrm>
            <a:off x="608702" y="4941168"/>
            <a:ext cx="8229600" cy="13681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anose="020B0604020202020204" pitchFamily="34" charset="0"/>
              <a:buChar char="•"/>
            </a:pPr>
            <a:r>
              <a:rPr lang="tr-TR" sz="1100" dirty="0" smtClean="0">
                <a:solidFill>
                  <a:schemeClr val="tx1"/>
                </a:solidFill>
                <a:latin typeface="Calibri Light" pitchFamily="34" charset="0"/>
                <a:ea typeface="Tahoma" panose="020B0604030504040204" pitchFamily="34" charset="0"/>
                <a:cs typeface="Tahoma" panose="020B0604030504040204" pitchFamily="34" charset="0"/>
              </a:rPr>
              <a:t>UBL-TR standardında e-Fatura XML oluşturulur.</a:t>
            </a:r>
          </a:p>
          <a:p>
            <a:pPr marL="171450" indent="-171450" algn="l">
              <a:buFont typeface="Arial" panose="020B0604020202020204" pitchFamily="34" charset="0"/>
              <a:buChar char="•"/>
            </a:pPr>
            <a:r>
              <a:rPr lang="tr-TR" sz="1100" dirty="0" smtClean="0">
                <a:solidFill>
                  <a:schemeClr val="tx1"/>
                </a:solidFill>
                <a:latin typeface="Calibri Light" pitchFamily="34" charset="0"/>
                <a:ea typeface="Tahoma" panose="020B0604030504040204" pitchFamily="34" charset="0"/>
                <a:cs typeface="Tahoma" panose="020B0604030504040204" pitchFamily="34" charset="0"/>
              </a:rPr>
              <a:t>XML oluşturulurken eksik bilgi bulunması halinde kullanıcıya uyarı verilir.</a:t>
            </a:r>
          </a:p>
          <a:p>
            <a:pPr marL="171450" indent="-171450" algn="l">
              <a:buFont typeface="Arial" panose="020B0604020202020204" pitchFamily="34" charset="0"/>
              <a:buChar char="•"/>
            </a:pPr>
            <a:r>
              <a:rPr lang="tr-TR" sz="1100" dirty="0" smtClean="0">
                <a:solidFill>
                  <a:schemeClr val="tx1"/>
                </a:solidFill>
                <a:latin typeface="Calibri Light" pitchFamily="34" charset="0"/>
                <a:ea typeface="Tahoma" panose="020B0604030504040204" pitchFamily="34" charset="0"/>
                <a:cs typeface="Tahoma" panose="020B0604030504040204" pitchFamily="34" charset="0"/>
              </a:rPr>
              <a:t>UBL-TR formatına uygun olarak oluşturulan e-faturalar mali mühür sertifikası ile onaylanır.</a:t>
            </a:r>
          </a:p>
          <a:p>
            <a:pPr marL="171450" indent="-171450" algn="l">
              <a:buFont typeface="Arial" panose="020B0604020202020204" pitchFamily="34" charset="0"/>
              <a:buChar char="•"/>
            </a:pPr>
            <a:r>
              <a:rPr lang="tr-TR" sz="1100" dirty="0" smtClean="0">
                <a:solidFill>
                  <a:schemeClr val="tx1"/>
                </a:solidFill>
                <a:latin typeface="Calibri Light" pitchFamily="34" charset="0"/>
                <a:ea typeface="Tahoma" panose="020B0604030504040204" pitchFamily="34" charset="0"/>
                <a:cs typeface="Tahoma" panose="020B0604030504040204" pitchFamily="34" charset="0"/>
              </a:rPr>
              <a:t>e-Fatura XML belgesi XSD şema kontrolünden geçirilir.</a:t>
            </a:r>
          </a:p>
          <a:p>
            <a:pPr marL="171450" indent="-171450" algn="l">
              <a:buFont typeface="Arial" panose="020B0604020202020204" pitchFamily="34" charset="0"/>
              <a:buChar char="•"/>
            </a:pPr>
            <a:r>
              <a:rPr lang="tr-TR" sz="1100" dirty="0" smtClean="0">
                <a:solidFill>
                  <a:schemeClr val="tx1"/>
                </a:solidFill>
                <a:latin typeface="Calibri Light" pitchFamily="34" charset="0"/>
                <a:ea typeface="Tahoma" panose="020B0604030504040204" pitchFamily="34" charset="0"/>
                <a:cs typeface="Tahoma" panose="020B0604030504040204" pitchFamily="34" charset="0"/>
              </a:rPr>
              <a:t>XSD şema kontrolünden geçen belge sistemde saklanır.</a:t>
            </a:r>
          </a:p>
          <a:p>
            <a:pPr marL="171450" indent="-171450" algn="l">
              <a:buFont typeface="Arial" panose="020B0604020202020204" pitchFamily="34" charset="0"/>
              <a:buChar char="•"/>
            </a:pPr>
            <a:r>
              <a:rPr lang="tr-TR" sz="1100" dirty="0" smtClean="0">
                <a:solidFill>
                  <a:schemeClr val="tx1"/>
                </a:solidFill>
                <a:latin typeface="Calibri Light" pitchFamily="34" charset="0"/>
                <a:ea typeface="Tahoma" panose="020B0604030504040204" pitchFamily="34" charset="0"/>
                <a:cs typeface="Tahoma" panose="020B0604030504040204" pitchFamily="34" charset="0"/>
              </a:rPr>
              <a:t>Tüm adımlar sistemde kayıt altına alınır.(</a:t>
            </a:r>
            <a:r>
              <a:rPr lang="tr-TR" sz="1100" dirty="0" err="1" smtClean="0">
                <a:solidFill>
                  <a:schemeClr val="tx1"/>
                </a:solidFill>
                <a:latin typeface="Calibri Light" pitchFamily="34" charset="0"/>
                <a:ea typeface="Tahoma" panose="020B0604030504040204" pitchFamily="34" charset="0"/>
                <a:cs typeface="Tahoma" panose="020B0604030504040204" pitchFamily="34" charset="0"/>
              </a:rPr>
              <a:t>Log</a:t>
            </a:r>
            <a:r>
              <a:rPr lang="tr-TR" sz="1100" dirty="0" smtClean="0">
                <a:solidFill>
                  <a:schemeClr val="tx1"/>
                </a:solidFill>
                <a:latin typeface="Calibri Light" pitchFamily="34" charset="0"/>
                <a:ea typeface="Tahoma" panose="020B0604030504040204" pitchFamily="34" charset="0"/>
                <a:cs typeface="Tahoma" panose="020B0604030504040204" pitchFamily="34" charset="0"/>
              </a:rPr>
              <a:t>)</a:t>
            </a:r>
            <a:endParaRPr lang="tr-TR" sz="1100" dirty="0">
              <a:solidFill>
                <a:schemeClr val="tx1"/>
              </a:solidFill>
              <a:latin typeface="Calibri Light"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25575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Metin kutusu 2"/>
          <p:cNvSpPr txBox="1"/>
          <p:nvPr/>
        </p:nvSpPr>
        <p:spPr>
          <a:xfrm>
            <a:off x="2195736" y="692696"/>
            <a:ext cx="3372975"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TÜRKKEP E-Fatura Sistemi </a:t>
            </a:r>
          </a:p>
        </p:txBody>
      </p:sp>
      <p:sp>
        <p:nvSpPr>
          <p:cNvPr id="38" name="TextBox 37"/>
          <p:cNvSpPr txBox="1"/>
          <p:nvPr/>
        </p:nvSpPr>
        <p:spPr>
          <a:xfrm>
            <a:off x="1511378" y="2598935"/>
            <a:ext cx="1135344" cy="646331"/>
          </a:xfrm>
          <a:prstGeom prst="rect">
            <a:avLst/>
          </a:prstGeom>
          <a:noFill/>
        </p:spPr>
        <p:txBody>
          <a:bodyPr wrap="square" rtlCol="0">
            <a:spAutoFit/>
          </a:bodyPr>
          <a:lstStyle/>
          <a:p>
            <a:r>
              <a:rPr lang="en-US" dirty="0" smtClean="0">
                <a:solidFill>
                  <a:srgbClr val="7F7F7F"/>
                </a:solidFill>
              </a:rPr>
              <a:t>Txt CSV </a:t>
            </a:r>
            <a:r>
              <a:rPr lang="en-US" dirty="0" err="1" smtClean="0">
                <a:solidFill>
                  <a:srgbClr val="7F7F7F"/>
                </a:solidFill>
              </a:rPr>
              <a:t>xls</a:t>
            </a:r>
            <a:r>
              <a:rPr lang="en-US" dirty="0" smtClean="0">
                <a:solidFill>
                  <a:srgbClr val="7F7F7F"/>
                </a:solidFill>
              </a:rPr>
              <a:t> </a:t>
            </a:r>
            <a:r>
              <a:rPr lang="en-US" dirty="0" err="1" smtClean="0">
                <a:solidFill>
                  <a:srgbClr val="7F7F7F"/>
                </a:solidFill>
              </a:rPr>
              <a:t>mdb</a:t>
            </a:r>
            <a:endParaRPr lang="en-US" dirty="0">
              <a:solidFill>
                <a:srgbClr val="7F7F7F"/>
              </a:solidFill>
            </a:endParaRPr>
          </a:p>
        </p:txBody>
      </p:sp>
      <p:sp>
        <p:nvSpPr>
          <p:cNvPr id="39" name="TextBox 38"/>
          <p:cNvSpPr txBox="1"/>
          <p:nvPr/>
        </p:nvSpPr>
        <p:spPr>
          <a:xfrm>
            <a:off x="1547664" y="1475496"/>
            <a:ext cx="1440160" cy="369332"/>
          </a:xfrm>
          <a:prstGeom prst="rect">
            <a:avLst/>
          </a:prstGeom>
          <a:noFill/>
        </p:spPr>
        <p:txBody>
          <a:bodyPr wrap="square" rtlCol="0">
            <a:spAutoFit/>
          </a:bodyPr>
          <a:lstStyle/>
          <a:p>
            <a:r>
              <a:rPr lang="en-US" dirty="0" smtClean="0">
                <a:solidFill>
                  <a:schemeClr val="bg1">
                    <a:lumMod val="50000"/>
                  </a:schemeClr>
                </a:solidFill>
              </a:rPr>
              <a:t>Txt Xml WS</a:t>
            </a:r>
            <a:endParaRPr lang="en-US" dirty="0">
              <a:solidFill>
                <a:schemeClr val="bg1">
                  <a:lumMod val="50000"/>
                </a:schemeClr>
              </a:solidFill>
            </a:endParaRPr>
          </a:p>
        </p:txBody>
      </p:sp>
      <p:grpSp>
        <p:nvGrpSpPr>
          <p:cNvPr id="40" name="Group 39"/>
          <p:cNvGrpSpPr/>
          <p:nvPr/>
        </p:nvGrpSpPr>
        <p:grpSpPr>
          <a:xfrm>
            <a:off x="107506" y="1268760"/>
            <a:ext cx="1302821" cy="1289763"/>
            <a:chOff x="30743" y="1468897"/>
            <a:chExt cx="1720915" cy="1648200"/>
          </a:xfrm>
        </p:grpSpPr>
        <p:sp>
          <p:nvSpPr>
            <p:cNvPr id="41" name="Can 40"/>
            <p:cNvSpPr/>
            <p:nvPr/>
          </p:nvSpPr>
          <p:spPr>
            <a:xfrm>
              <a:off x="30743" y="1468897"/>
              <a:ext cx="1720915" cy="1648200"/>
            </a:xfrm>
            <a:prstGeom prst="can">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tx2"/>
                </a:solidFill>
              </a:endParaRPr>
            </a:p>
          </p:txBody>
        </p:sp>
        <p:pic>
          <p:nvPicPr>
            <p:cNvPr id="42" name="Picture 41"/>
            <p:cNvPicPr>
              <a:picLocks noChangeAspect="1"/>
            </p:cNvPicPr>
            <p:nvPr/>
          </p:nvPicPr>
          <p:blipFill>
            <a:blip r:embed="rId3"/>
            <a:stretch>
              <a:fillRect/>
            </a:stretch>
          </p:blipFill>
          <p:spPr>
            <a:xfrm>
              <a:off x="611560" y="1891310"/>
              <a:ext cx="651964" cy="349604"/>
            </a:xfrm>
            <a:prstGeom prst="rect">
              <a:avLst/>
            </a:prstGeom>
          </p:spPr>
        </p:pic>
        <p:pic>
          <p:nvPicPr>
            <p:cNvPr id="43" name="Picture 42"/>
            <p:cNvPicPr>
              <a:picLocks noChangeAspect="1"/>
            </p:cNvPicPr>
            <p:nvPr/>
          </p:nvPicPr>
          <p:blipFill>
            <a:blip r:embed="rId4"/>
            <a:stretch>
              <a:fillRect/>
            </a:stretch>
          </p:blipFill>
          <p:spPr>
            <a:xfrm>
              <a:off x="184987" y="1586699"/>
              <a:ext cx="1463740" cy="177586"/>
            </a:xfrm>
            <a:prstGeom prst="rect">
              <a:avLst/>
            </a:prstGeom>
          </p:spPr>
        </p:pic>
      </p:grpSp>
      <p:grpSp>
        <p:nvGrpSpPr>
          <p:cNvPr id="44" name="Group 43"/>
          <p:cNvGrpSpPr/>
          <p:nvPr/>
        </p:nvGrpSpPr>
        <p:grpSpPr>
          <a:xfrm>
            <a:off x="107504" y="2826753"/>
            <a:ext cx="1398580" cy="1178313"/>
            <a:chOff x="162620" y="3599030"/>
            <a:chExt cx="1398580" cy="1178313"/>
          </a:xfrm>
        </p:grpSpPr>
        <p:sp>
          <p:nvSpPr>
            <p:cNvPr id="45" name="Snip Single Corner Rectangle 44"/>
            <p:cNvSpPr/>
            <p:nvPr/>
          </p:nvSpPr>
          <p:spPr>
            <a:xfrm>
              <a:off x="193048" y="3599030"/>
              <a:ext cx="1368152" cy="1178313"/>
            </a:xfrm>
            <a:prstGeom prst="snip1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lumMod val="65000"/>
                    </a:schemeClr>
                  </a:solidFill>
                </a:rPr>
                <a:t>Office</a:t>
              </a:r>
              <a:endParaRPr lang="en-US" dirty="0">
                <a:solidFill>
                  <a:schemeClr val="bg1">
                    <a:lumMod val="65000"/>
                  </a:schemeClr>
                </a:solidFill>
              </a:endParaRPr>
            </a:p>
          </p:txBody>
        </p:sp>
        <p:pic>
          <p:nvPicPr>
            <p:cNvPr id="46" name="Picture 45"/>
            <p:cNvPicPr>
              <a:picLocks noChangeAspect="1"/>
            </p:cNvPicPr>
            <p:nvPr/>
          </p:nvPicPr>
          <p:blipFill>
            <a:blip r:embed="rId5"/>
            <a:stretch>
              <a:fillRect/>
            </a:stretch>
          </p:blipFill>
          <p:spPr>
            <a:xfrm>
              <a:off x="162620" y="3837904"/>
              <a:ext cx="1274681" cy="300378"/>
            </a:xfrm>
            <a:prstGeom prst="rect">
              <a:avLst/>
            </a:prstGeom>
          </p:spPr>
        </p:pic>
      </p:grpSp>
      <p:sp>
        <p:nvSpPr>
          <p:cNvPr id="47" name="AutoShape 2" descr="data:image/jpeg;base64,/9j/4AAQSkZJRgABAQAAAQABAAD/2wCEAAkGBxISEhIUEhQUFhQWFhcUGBYXFhUVGBgUFRcZGBccGBkYHSggGBomHRYXIzEtJykrLi4uFyAzODMuNygtLisBCgoKDg0OGxAQGywkICQ1NDY0LSwsNCwsLDQsLDEsNDQvLCwwLCwsLCwsLSw0LCw0LC0sLCwsLCwuLCwsLCwsLP/AABEIAHcA3AMBIgACEQEDEQH/xAAcAAEAAgIDAQAAAAAAAAAAAAAABgcBBQIDBAj/xABFEAABAwIDBAcEBgcGBwAAAAABAAIDBBEFEiEGEzFBByJRYXGBkRQjMqEWUlSSsdFDU3OCk7LBFTRicqLDFzM1QqOzwv/EABoBAQACAwEAAAAAAAAAAAAAAAADBQECBAb/xAAuEQACAQIEBAQFBQAAAAAAAAAAAQIDEQQSITEFE1HwMkFhkRQVQnGBUqGxwfH/2gAMAwEAAhEDEQA/ALxREQBEWLoDK4oSq22r2+eH5KMts0nNIQHBx7GDhbv5rWU1FXZPh8POvLLBFkoqaG3lf+tb/Dan08r/ANa3+G1RfEQO75PiPT3LlWVTP08r/wBa3+G1dtLtliczxHG4Pe69miNlzbie4ajVOfEw+EV0rtr3LhWVp9nqaqbHerlbI826rGBrWdwPFx7/AJLbhTJ3K2Syu17mURFk1CIiAIiIAiIgCIiAIiIAiIgCIiAIiIAuJWVF9vNo/ZIcrD76W4Z/hAtmfbuuPMhYlJRV2SUqUqs1CO7I70i7VXzUsDtNRM4H/wAY8vi8hzNq+WB5+J1JPG5PMoq6c3N3PY4bDRoQyR/PqERbLAMGkq5hFH4vceDG34ntJ4Ac7eNtUm3ZE05xhFylokccDweWrk3cIFwLucb5WA83W8NBzVxbN7Ow0TMsYu8gZ5D8TyPwGp05XXKkpafD6Y26scYLnOOpceZP1nFVPtHtTPWONy6OLlEDbTlnIPWJ9B38V1JRoq73KGUq3EJOMNILvtF3XXIKiNmMZkpJ43MJyF7WvZc5SxxAJtwuAb+SvcKanUU0V2Mwbw0kr3T8zKIikOMIiIAiIgCIiAIiIAiIgCIiAIiIAsFZWHIDrnlDGlziAACSTyA1JVEbQYu6rnfMeB0YOyMXyjx4k97irG6UcW3VO2Fp605LT+yZq8/No/eVUrkxE9cp6Lg2HtF1nu9jCysIuUuzupKV8r2xxDM95s0Xtr3nkON/BXds1gTKOERs1J1e+1i53M9w7ByCi/RfgORhqn/FJ1Yxb4Y76nxcQPJoU/C7aFOyzM8xxXGcyfLj4V+7K+6W68iOngHCRz5Hd4iy6esgP7qrZWh0oYNJNHFNG0uMOcOa0XJZJluQBqSCweRKrGmhdK4Mia57zwawFx87cB46KGunnLPhUo/DKz637+x6sGoXT1EMTR8Ujb/5AQ51+7KD6q/2qG7B7JeygzTWM7ha2lo2cSAebjpc9wHLWZBdFGDjHUqOJ4qNeraOyMoiKYrQiIgCIiAIiIAiIgCIiAIiIAiIgCwVlYKAprpGrd5Wvbyia2MeNszvxHooyvTilTvJ538c0shv3ZyB8gF5VWzd5Nnt8NT5dKMeiC9FBRumljiabOkcGAjiL8SO8C58l51LOjGi3lZmP6KMv/eccrf/AK9EhG8khianLpSn0RsukDGZKeWGnppHRNiiAIYbfFYNHk1v+pRb6TVv2mb1H5KYY3sHVVFRNNvYQHuuAc9w0AADhxsFpcY2GnpoXzPkiLWC5Dc9zrbS471LOFRtvyK7CVsIqcYNxcvt5+xqfpLW/aZvUfkg2jrPtMvqPyWqRQZn1LPk0reFeyLn6PZpZKNr5nue9znm7jc5Q4gfgpMtPsnT7ujpmnjumk+LhmPzK3CsoeFHjMRJOrJra7CIi2IQiIgCIiAIiIAiIgCIiAIiIAiIgCwVlYKA+b6d12NJ4loJ8SLldq51EOR8jPqPez7jy3+i61Vvc96nfUyrE6IIP73J2mKP7oe//cHoq6Vm9EP/ACar9uP/AFMUtDxor+Ku2Fl+P5J8QoV0rVeSlYznLK0eTAXn+Ueqmyq3pbqc09PHyZG5xHfI4AfKM+q66rtBlBw2nnxMfTX2IKsiEvIYOLyGDxeQ0fisLb7I0+8raZvLeBx8GAu/EBcEVd2PW1J5IOXRX9i8mMAaAOAFh4Bdi4grQ7R7Vx0kkUW6mnmkBc2KFud+VuhcbkAC/wCBVolfQ8G35kgRQ+j2/ic6ZktPUwSRwunEczAx0kbBd2TW2nf/AEXDC9vXTmLJh9fklLQJTGzIGuNsxIf8I4nuW2SQzImaxdajZzaGOs9o3bXt3FRJTOzZdXxWuW2J6uvPVaCs27bDJie9YSyiNOOoAHETh3EudY2Le7zWqi3oLom6KFM6Q2NfE2ejradkjmsbJLEAzM42bcgm3FSbHK4w088rQCY43vAOoJa0kXsRpfvWXFrcJpnvRQf/AIghraQCmqJpainbUZYGtNhqHaOfe1we3QhbPZ/bGOqmdA6GenmDc4jnZkc5lwLt114pka1MZkSVFFaTbunkrnUQbIHBz4xIcu7dJG1rntab3LgHC+i4YttwIal9Mykqp5GNa925a14DXcL9YEeiZGMyJaihR6SKcU005hna6GRkUkDmtbK10hs3Qm1j48ivVQ7ZlxdvqKsp42MfI6WaNrWAMFyLhxNzy7UyMZkStLqCP6S42xCeSjrGUx/Tujbkyng7R2a3kt1guPOmrq6mIGWnEBabG5MoeXXN7EdVtrAc+KOLRlSTJCiItTIWCsrBQFHbaUe6rqgWsHO3g8HgH8brSKwOlnDyHwTgaOBhd3OHXZ5Hrj7qr8Kuqq02j2eBqczDxfpb2Cn3RDU2kqo+1scg8i9rvxYoCt5sXiXs9ZC4nquO6d4P0H+rKlKVpoxjqfMoSiu7al3gqk9u6reV05+qWxj90a/MlXUXWBJOg1XzzLUb1zpT+kc6T75LrfOy6MS9Ein4LTvUlPp/f+HFS3owp81bm+pE53qWtH8x9FEVYfRBTdarl5e6jHi3O53yexQUVeaLbiM8uGm+9WWQFANpq+KmxqjmqHCOI0ksYkdcNzh9yL9vWHqrBsoxtXtHT08kUE0Es7pQ57WRwmc9QgHqgE363YrKO5457EInx6WaWpiFVDWRChne+WOBjMjrODW5wTpz481nYbEYgyiacYIPux7JaO2Ymwjva/EgKZbNY9SVEktPHA+CQMD3xS05hLmE2vlIGYa815toNocNoJ44pYWB5DX52xMyxgvyhz3D4QCL37ApE/psR287mh2E2no6Q4mypqI43HEap4a465cwF9OVwfQqO7TTtd9JHg3a44e4EcC0iQgjyKtTaKWho4X1FRFEGA6ndNc4ucbDlqST81p6DaqkklZBLRzU5nOVu/pd02UsFwLuFjYdvC47UUvqS7RlrybI/tfHXCOiNc+CSmNTAC2Bro33J6ly/MCO0Cx7LKfbX/3Gs/YS/wApXF2K08lVJSObd8MbZyXNaWBpNgQTwIWMBx6GvbKYmOdC127zvZaOX62S/wAbe+1tfFaOT002MpW0K5wPE4aapwiSeRscYw0jM42Fy91lsa3aanfiZq4HtkipaCUyPHwhxcS1t+8kBSCXaPDzWtoXQgygiMEwtMbSWl4YHHhpfRevafFqPD4mmWEFkr8uVkTSC5rS/rN56NK3bu9tTVLTcrExVMGHU8/slRvoaj+0HVJMAZIZNXg2eZMr25R8IOg4KRwSVM2L1b6CSBpfS07y6ZrntMbtW5Qwix8VL8Q2lpY6SGcgvgmMcbQ1oI971Wgt5C+hXdJiNPBVw0wjDZZY3OaWsaBkj5Ei2nYEdRu+nUzlXUqTGHOFLjG/I9qFbSiaQWyFtxuywWu0AZtDf+gldJiFO4VDXYo+ubuJc1O1sYcWgdZzSB8QCmmPy01NBNPNE1zGgSPAja4uy6AkEdYi60+O4pR09PFI1u6kqGgQGGBr58z2hwysA1sCL8tbc0z5lsYy2K+rMVZT0AkpMWMmVrSyjmbBI7/I4N5jw5Ka7EuJxXFyRYllGSOw5JbheTZLHYnVIjq4TFUTH3LXURpme7BLt2ZLvc43uTe2jdBzl2FYrBJVVcMbLSwiPeuygZt4HZOtxdbKeKSk7NWMxRukRFCSBYKyiA1O0+FiqppYuZF2nseNWn1AVEcNHDKRcFp0LXDQg94Nx5L6LIWvlwKlcS50ERcTcksaST3qGrSz6os8BxD4ZOMldMoPMEdYgg2sdPVX19HaT7PF9xv5J9HaT7PF9xv5KH4Z9Sw+d0/0siVLtWJsLqS5w38UZjcDxOcZWP8AA6+YKrK4V9twGlFwIIgDoeo3UcddFx+jtJ9nh+438lvOjKVrs5cPxGjQcssXqyh8wVudFkGWizfrJHu8gco+TVvPo7SfZ4fuN/Je+lpmRtDWNDWjgGiwHks0qLg7s0x3Eo4inkimtTuVbdIUwbieHH2llL7mo98/JlbqziHkN1Vkrx1mGwykGWON5GgLmhxAPZddUZZWVEldFebIVIOMTWqY60vpRedmUCPK/wCCzHFuvroOGt9FPV+3SYrKKapnjqG+zQSQx52BkJNjmvY3flOnCyuGkw6KK+7jjZfjlaG38bBc6SjjiaGRNaxo4NaA0DwAW3Ms72NMmhW+K4rT1mAxyVT5A33bHviGZ7Zo3htyDx1GviuqXGpIqqgazEafEN7OI3MbHC57GkWMgMbnFtuZ0/FWTHhsTWuY2OMNcS5zQ0ZS48SRwJ4ei8eE7N09O57o2DM55fmIbcX0s2wGVoGgA7+NyimjLiV1tdhNRVYniEVNLkeaKO7Ra8jc2rMxPVv2+SmGx+0VK+iLo27kUzCJqc3D4SwElrmu1/7TYnjY87qTNpGB5kDGh7hlL7DMWjgCeYXS7C4SXkxRkyCzzlF3jsd2jxWHK6sFGzuUeyad1A6f2Wp9qdUjERPuiYQ5p0seJjDCR5lTzbOvjnGCyixjlq4yOBBbJE+4PbxI9VOxTNyZMoyZcuWwtlta1uFrLq/s2GzG7tmWM3YMoswjm3s8ltzLu9goWKXxy9C2XDJCd2KqmqKQm5JidMM7Cf8ADpbt63cFM9p66KHGqB80jI2Cmnu+RzWNHWHNxAU0qcNhkcHSRxvcOBc0OI1voT3pV4ZDKQZIo3kCwLmtdYd1wnMvuYysi+3WKwVGE1zoJopWtjILo3tkAOhsS0mxsR6rQ4/O2KbZuaUhkLGPD5HaMaX08WXM7gL2PoexWJHhUDWOjbFGGO+JoY0Ndw4jgeAXbLQxubkcxjmCwDS0FthoNCsRnl76qxs4t6lenaSR+KUcTKmjqopJJj7ljJHwRtbcBzwTlJu3XT4e9bHZH/rGNeFJ/LKpXRYRBCbxRRsPa1jQfUBeiKkY17ntY0PfbM4AAutwuedrlYzrZIKLO9ERaGwREQBERAEREBiyWREAssoiAIiIAiIgCIiAIiIAiIgCIiAIiIAiIgCIiA//2Q=="/>
          <p:cNvSpPr>
            <a:spLocks noChangeAspect="1" noChangeArrowheads="1"/>
          </p:cNvSpPr>
          <p:nvPr/>
        </p:nvSpPr>
        <p:spPr bwMode="auto">
          <a:xfrm>
            <a:off x="0" y="-554038"/>
            <a:ext cx="2095500"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684" y="4797152"/>
            <a:ext cx="2311524" cy="15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107504" y="4149082"/>
            <a:ext cx="1440160" cy="923330"/>
          </a:xfrm>
          <a:prstGeom prst="rect">
            <a:avLst/>
          </a:prstGeom>
          <a:noFill/>
          <a:ln>
            <a:solidFill>
              <a:schemeClr val="tx1"/>
            </a:solidFill>
            <a:prstDash val="sysDash"/>
          </a:ln>
        </p:spPr>
        <p:txBody>
          <a:bodyPr wrap="square" rtlCol="0">
            <a:spAutoFit/>
          </a:bodyPr>
          <a:lstStyle/>
          <a:p>
            <a:pPr algn="ctr"/>
            <a:r>
              <a:rPr lang="en-US" dirty="0" smtClean="0">
                <a:solidFill>
                  <a:schemeClr val="bg1">
                    <a:lumMod val="50000"/>
                  </a:schemeClr>
                </a:solidFill>
              </a:rPr>
              <a:t>Elle </a:t>
            </a:r>
            <a:r>
              <a:rPr lang="en-US" dirty="0" err="1" smtClean="0">
                <a:solidFill>
                  <a:schemeClr val="bg1">
                    <a:lumMod val="50000"/>
                  </a:schemeClr>
                </a:solidFill>
              </a:rPr>
              <a:t>düzenlenen</a:t>
            </a:r>
            <a:r>
              <a:rPr lang="en-US" dirty="0" smtClean="0">
                <a:solidFill>
                  <a:schemeClr val="bg1">
                    <a:lumMod val="50000"/>
                  </a:schemeClr>
                </a:solidFill>
              </a:rPr>
              <a:t> </a:t>
            </a:r>
            <a:r>
              <a:rPr lang="en-US" dirty="0" err="1" smtClean="0">
                <a:solidFill>
                  <a:schemeClr val="bg1">
                    <a:lumMod val="50000"/>
                  </a:schemeClr>
                </a:solidFill>
              </a:rPr>
              <a:t>faturalar</a:t>
            </a:r>
            <a:endParaRPr lang="en-US" dirty="0" smtClean="0">
              <a:solidFill>
                <a:schemeClr val="bg1">
                  <a:lumMod val="50000"/>
                </a:schemeClr>
              </a:solidFill>
            </a:endParaRPr>
          </a:p>
        </p:txBody>
      </p:sp>
      <p:graphicFrame>
        <p:nvGraphicFramePr>
          <p:cNvPr id="50" name="Diagram 49"/>
          <p:cNvGraphicFramePr/>
          <p:nvPr>
            <p:extLst>
              <p:ext uri="{D42A27DB-BD31-4B8C-83A1-F6EECF244321}">
                <p14:modId xmlns:p14="http://schemas.microsoft.com/office/powerpoint/2010/main" val="1826954750"/>
              </p:ext>
            </p:extLst>
          </p:nvPr>
        </p:nvGraphicFramePr>
        <p:xfrm>
          <a:off x="3245774" y="1305611"/>
          <a:ext cx="5184576"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 name="Picture 50"/>
          <p:cNvPicPr>
            <a:picLocks noChangeAspect="1"/>
          </p:cNvPicPr>
          <p:nvPr/>
        </p:nvPicPr>
        <p:blipFill>
          <a:blip r:embed="rId12"/>
          <a:stretch>
            <a:fillRect/>
          </a:stretch>
        </p:blipFill>
        <p:spPr>
          <a:xfrm>
            <a:off x="4139952" y="2132856"/>
            <a:ext cx="555692" cy="504056"/>
          </a:xfrm>
          <a:prstGeom prst="rect">
            <a:avLst/>
          </a:prstGeom>
        </p:spPr>
      </p:pic>
      <p:sp>
        <p:nvSpPr>
          <p:cNvPr id="52" name="Can 51"/>
          <p:cNvSpPr/>
          <p:nvPr/>
        </p:nvSpPr>
        <p:spPr>
          <a:xfrm>
            <a:off x="1907704" y="5085184"/>
            <a:ext cx="1584176" cy="864096"/>
          </a:xfrm>
          <a:prstGeom prst="can">
            <a:avLst/>
          </a:prstGeom>
          <a:solidFill>
            <a:schemeClr val="bg1">
              <a:lumMod val="95000"/>
              <a:alpha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2"/>
                </a:solidFill>
              </a:rPr>
              <a:t>Saklama</a:t>
            </a:r>
            <a:endParaRPr lang="en-US" b="1" dirty="0">
              <a:solidFill>
                <a:schemeClr val="tx2"/>
              </a:solidFill>
            </a:endParaRPr>
          </a:p>
        </p:txBody>
      </p:sp>
      <p:cxnSp>
        <p:nvCxnSpPr>
          <p:cNvPr id="53" name="Elbow Connector 52"/>
          <p:cNvCxnSpPr>
            <a:stCxn id="50" idx="1"/>
            <a:endCxn id="52" idx="1"/>
          </p:cNvCxnSpPr>
          <p:nvPr/>
        </p:nvCxnSpPr>
        <p:spPr>
          <a:xfrm rot="10800000" flipV="1">
            <a:off x="2699792" y="2745770"/>
            <a:ext cx="545982" cy="2339415"/>
          </a:xfrm>
          <a:prstGeom prst="bentConnector2">
            <a:avLst/>
          </a:prstGeom>
          <a:ln>
            <a:solidFill>
              <a:srgbClr val="123B9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4932040" y="3789040"/>
            <a:ext cx="0" cy="108012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427984" y="2636912"/>
            <a:ext cx="0" cy="2376264"/>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868144" y="4365104"/>
            <a:ext cx="792088" cy="369332"/>
          </a:xfrm>
          <a:prstGeom prst="rect">
            <a:avLst/>
          </a:prstGeom>
          <a:noFill/>
        </p:spPr>
        <p:txBody>
          <a:bodyPr wrap="square" rtlCol="0">
            <a:spAutoFit/>
          </a:bodyPr>
          <a:lstStyle/>
          <a:p>
            <a:r>
              <a:rPr lang="en-US" dirty="0" smtClean="0">
                <a:solidFill>
                  <a:srgbClr val="FF0000"/>
                </a:solidFill>
              </a:rPr>
              <a:t> WS</a:t>
            </a:r>
            <a:endParaRPr lang="en-US" dirty="0">
              <a:solidFill>
                <a:srgbClr val="FF0000"/>
              </a:solidFill>
            </a:endParaRPr>
          </a:p>
        </p:txBody>
      </p:sp>
      <p:cxnSp>
        <p:nvCxnSpPr>
          <p:cNvPr id="57" name="Elbow Connector 56"/>
          <p:cNvCxnSpPr/>
          <p:nvPr/>
        </p:nvCxnSpPr>
        <p:spPr>
          <a:xfrm flipV="1">
            <a:off x="1547664" y="1922344"/>
            <a:ext cx="864096" cy="2627424"/>
          </a:xfrm>
          <a:prstGeom prst="bentConnector2">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45" idx="0"/>
          </p:cNvCxnSpPr>
          <p:nvPr/>
        </p:nvCxnSpPr>
        <p:spPr>
          <a:xfrm flipV="1">
            <a:off x="1506084" y="1916833"/>
            <a:ext cx="1121700" cy="1499077"/>
          </a:xfrm>
          <a:prstGeom prst="bent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9" name="Elbow Connector 58"/>
          <p:cNvCxnSpPr>
            <a:stCxn id="41" idx="4"/>
          </p:cNvCxnSpPr>
          <p:nvPr/>
        </p:nvCxnSpPr>
        <p:spPr>
          <a:xfrm>
            <a:off x="1410327" y="1913642"/>
            <a:ext cx="1865531" cy="3191"/>
          </a:xfrm>
          <a:prstGeom prst="bentConnector3">
            <a:avLst>
              <a:gd name="adj1" fmla="val 50000"/>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rot="16200000">
            <a:off x="4089553" y="4271490"/>
            <a:ext cx="1190215" cy="369332"/>
          </a:xfrm>
          <a:prstGeom prst="rect">
            <a:avLst/>
          </a:prstGeom>
          <a:noFill/>
        </p:spPr>
        <p:txBody>
          <a:bodyPr wrap="square" rtlCol="0">
            <a:spAutoFit/>
          </a:bodyPr>
          <a:lstStyle/>
          <a:p>
            <a:r>
              <a:rPr lang="en-US" dirty="0" smtClean="0">
                <a:solidFill>
                  <a:srgbClr val="FF0000"/>
                </a:solidFill>
              </a:rPr>
              <a:t> UBL-TR</a:t>
            </a:r>
            <a:endParaRPr lang="en-US" dirty="0">
              <a:solidFill>
                <a:srgbClr val="FF0000"/>
              </a:solidFill>
            </a:endParaRPr>
          </a:p>
        </p:txBody>
      </p:sp>
      <p:cxnSp>
        <p:nvCxnSpPr>
          <p:cNvPr id="61" name="Elbow Connector 60"/>
          <p:cNvCxnSpPr/>
          <p:nvPr/>
        </p:nvCxnSpPr>
        <p:spPr>
          <a:xfrm rot="5400000" flipH="1" flipV="1">
            <a:off x="4932040" y="4725144"/>
            <a:ext cx="1440160" cy="432048"/>
          </a:xfrm>
          <a:prstGeom prst="bentConnector3">
            <a:avLst>
              <a:gd name="adj1" fmla="val 50000"/>
            </a:avLst>
          </a:prstGeom>
          <a:ln w="57150" cmpd="sng">
            <a:solidFill>
              <a:srgbClr val="4F81BD"/>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62" name="Folded Corner 61"/>
          <p:cNvSpPr/>
          <p:nvPr/>
        </p:nvSpPr>
        <p:spPr>
          <a:xfrm>
            <a:off x="7524328" y="4293096"/>
            <a:ext cx="1187624" cy="864096"/>
          </a:xfrm>
          <a:prstGeom prst="foldedCorner">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KEP</a:t>
            </a:r>
            <a:endParaRPr lang="en-US" dirty="0"/>
          </a:p>
        </p:txBody>
      </p:sp>
      <p:cxnSp>
        <p:nvCxnSpPr>
          <p:cNvPr id="63" name="Straight Arrow Connector 62"/>
          <p:cNvCxnSpPr/>
          <p:nvPr/>
        </p:nvCxnSpPr>
        <p:spPr>
          <a:xfrm flipV="1">
            <a:off x="1043608" y="2636912"/>
            <a:ext cx="3140450" cy="2880320"/>
          </a:xfrm>
          <a:prstGeom prst="straightConnector1">
            <a:avLst/>
          </a:prstGeom>
          <a:ln>
            <a:solidFill>
              <a:srgbClr val="FF0000"/>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611560" y="5446965"/>
            <a:ext cx="1440160" cy="646331"/>
          </a:xfrm>
          <a:prstGeom prst="rect">
            <a:avLst/>
          </a:prstGeom>
          <a:noFill/>
        </p:spPr>
        <p:txBody>
          <a:bodyPr wrap="square" rtlCol="0">
            <a:spAutoFit/>
          </a:bodyPr>
          <a:lstStyle/>
          <a:p>
            <a:r>
              <a:rPr lang="en-US" dirty="0" err="1" smtClean="0">
                <a:solidFill>
                  <a:schemeClr val="bg1">
                    <a:lumMod val="50000"/>
                  </a:schemeClr>
                </a:solidFill>
              </a:rPr>
              <a:t>Kurumsal</a:t>
            </a:r>
            <a:r>
              <a:rPr lang="en-US" dirty="0" smtClean="0">
                <a:solidFill>
                  <a:schemeClr val="bg1">
                    <a:lumMod val="50000"/>
                  </a:schemeClr>
                </a:solidFill>
              </a:rPr>
              <a:t> </a:t>
            </a:r>
            <a:r>
              <a:rPr lang="en-US" dirty="0" err="1" smtClean="0">
                <a:solidFill>
                  <a:schemeClr val="bg1">
                    <a:lumMod val="50000"/>
                  </a:schemeClr>
                </a:solidFill>
              </a:rPr>
              <a:t>Mühür</a:t>
            </a:r>
            <a:endParaRPr lang="en-US" dirty="0">
              <a:solidFill>
                <a:schemeClr val="bg1">
                  <a:lumMod val="50000"/>
                </a:schemeClr>
              </a:solidFill>
            </a:endParaRPr>
          </a:p>
        </p:txBody>
      </p:sp>
      <p:cxnSp>
        <p:nvCxnSpPr>
          <p:cNvPr id="65" name="Elbow Connector 64"/>
          <p:cNvCxnSpPr/>
          <p:nvPr/>
        </p:nvCxnSpPr>
        <p:spPr>
          <a:xfrm rot="16200000" flipH="1">
            <a:off x="7019763" y="3141477"/>
            <a:ext cx="3096346" cy="215008"/>
          </a:xfrm>
          <a:prstGeom prst="bentConnector4">
            <a:avLst>
              <a:gd name="adj1" fmla="val 485"/>
              <a:gd name="adj2" fmla="val 20632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13"/>
          <a:stretch>
            <a:fillRect/>
          </a:stretch>
        </p:blipFill>
        <p:spPr>
          <a:xfrm>
            <a:off x="323528" y="1971530"/>
            <a:ext cx="720080" cy="233334"/>
          </a:xfrm>
          <a:prstGeom prst="rect">
            <a:avLst/>
          </a:prstGeom>
        </p:spPr>
      </p:pic>
      <p:pic>
        <p:nvPicPr>
          <p:cNvPr id="66" name="Picture 65"/>
          <p:cNvPicPr>
            <a:picLocks noChangeAspect="1"/>
          </p:cNvPicPr>
          <p:nvPr/>
        </p:nvPicPr>
        <p:blipFill>
          <a:blip r:embed="rId14"/>
          <a:stretch>
            <a:fillRect/>
          </a:stretch>
        </p:blipFill>
        <p:spPr>
          <a:xfrm>
            <a:off x="251520" y="2132857"/>
            <a:ext cx="936104" cy="432048"/>
          </a:xfrm>
          <a:prstGeom prst="rect">
            <a:avLst/>
          </a:prstGeom>
        </p:spPr>
      </p:pic>
      <p:sp>
        <p:nvSpPr>
          <p:cNvPr id="71" name="Folded Corner 70"/>
          <p:cNvSpPr/>
          <p:nvPr/>
        </p:nvSpPr>
        <p:spPr>
          <a:xfrm>
            <a:off x="8136904" y="5013176"/>
            <a:ext cx="1007096" cy="864096"/>
          </a:xfrm>
          <a:prstGeom prst="foldedCorner">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Yazıcı</a:t>
            </a:r>
            <a:endParaRPr lang="en-US" dirty="0"/>
          </a:p>
        </p:txBody>
      </p:sp>
      <p:pic>
        <p:nvPicPr>
          <p:cNvPr id="74" name="Picture 73"/>
          <p:cNvPicPr>
            <a:picLocks noChangeAspect="1"/>
          </p:cNvPicPr>
          <p:nvPr/>
        </p:nvPicPr>
        <p:blipFill rotWithShape="1">
          <a:blip r:embed="rId15"/>
          <a:srcRect l="1" t="-2" r="84201" b="1793"/>
          <a:stretch/>
        </p:blipFill>
        <p:spPr>
          <a:xfrm>
            <a:off x="7596336" y="4506021"/>
            <a:ext cx="432048" cy="435147"/>
          </a:xfrm>
          <a:prstGeom prst="rect">
            <a:avLst/>
          </a:prstGeom>
        </p:spPr>
      </p:pic>
    </p:spTree>
    <p:extLst>
      <p:ext uri="{BB962C8B-B14F-4D97-AF65-F5344CB8AC3E}">
        <p14:creationId xmlns:p14="http://schemas.microsoft.com/office/powerpoint/2010/main" val="69792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Rectangle 2"/>
          <p:cNvSpPr txBox="1">
            <a:spLocks noChangeArrowheads="1"/>
          </p:cNvSpPr>
          <p:nvPr/>
        </p:nvSpPr>
        <p:spPr>
          <a:xfrm>
            <a:off x="611560" y="1311151"/>
            <a:ext cx="3560014"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TÜRKKEP E-Fatura Yönetimi </a:t>
            </a:r>
            <a:endParaRPr lang="de-DE" dirty="0"/>
          </a:p>
        </p:txBody>
      </p:sp>
      <p:graphicFrame>
        <p:nvGraphicFramePr>
          <p:cNvPr id="4" name="Diagram 8"/>
          <p:cNvGraphicFramePr/>
          <p:nvPr>
            <p:extLst>
              <p:ext uri="{D42A27DB-BD31-4B8C-83A1-F6EECF244321}">
                <p14:modId xmlns:p14="http://schemas.microsoft.com/office/powerpoint/2010/main" val="2193036510"/>
              </p:ext>
            </p:extLst>
          </p:nvPr>
        </p:nvGraphicFramePr>
        <p:xfrm>
          <a:off x="721195" y="2060848"/>
          <a:ext cx="734481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j0308887.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2878" y="2201096"/>
            <a:ext cx="1585349" cy="962712"/>
          </a:xfrm>
          <a:prstGeom prst="rect">
            <a:avLst/>
          </a:prstGeom>
        </p:spPr>
      </p:pic>
      <p:pic>
        <p:nvPicPr>
          <p:cNvPr id="6" name="Picture 3" descr="j0315543.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62877" y="4293096"/>
            <a:ext cx="1585349" cy="958070"/>
          </a:xfrm>
          <a:prstGeom prst="rect">
            <a:avLst/>
          </a:prstGeom>
        </p:spPr>
      </p:pic>
    </p:spTree>
    <p:extLst>
      <p:ext uri="{BB962C8B-B14F-4D97-AF65-F5344CB8AC3E}">
        <p14:creationId xmlns:p14="http://schemas.microsoft.com/office/powerpoint/2010/main" val="17625575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Rectangle 2"/>
          <p:cNvSpPr txBox="1">
            <a:spLocks noChangeArrowheads="1"/>
          </p:cNvSpPr>
          <p:nvPr/>
        </p:nvSpPr>
        <p:spPr>
          <a:xfrm>
            <a:off x="611560" y="1311151"/>
            <a:ext cx="6415488"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TÜRKKEP E-Fatura </a:t>
            </a:r>
            <a:r>
              <a:rPr lang="tr-TR" dirty="0" smtClean="0"/>
              <a:t>Müşteri Proje Yönetimi </a:t>
            </a:r>
            <a:endParaRPr lang="de-DE" dirty="0"/>
          </a:p>
        </p:txBody>
      </p:sp>
      <p:graphicFrame>
        <p:nvGraphicFramePr>
          <p:cNvPr id="8" name="Diagram 7"/>
          <p:cNvGraphicFramePr/>
          <p:nvPr>
            <p:extLst>
              <p:ext uri="{D42A27DB-BD31-4B8C-83A1-F6EECF244321}">
                <p14:modId xmlns:p14="http://schemas.microsoft.com/office/powerpoint/2010/main" val="1741246882"/>
              </p:ext>
            </p:extLst>
          </p:nvPr>
        </p:nvGraphicFramePr>
        <p:xfrm>
          <a:off x="868164" y="1700808"/>
          <a:ext cx="8275836" cy="401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862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026FE858-264F-439B-A7F3-F2D942865AB2}"/>
                                            </p:graphicEl>
                                          </p:spTgt>
                                        </p:tgtEl>
                                        <p:attrNameLst>
                                          <p:attrName>style.visibility</p:attrName>
                                        </p:attrNameLst>
                                      </p:cBhvr>
                                      <p:to>
                                        <p:strVal val="visible"/>
                                      </p:to>
                                    </p:set>
                                    <p:animEffect transition="in" filter="wipe(left)">
                                      <p:cBhvr>
                                        <p:cTn id="7" dur="500"/>
                                        <p:tgtEl>
                                          <p:spTgt spid="8">
                                            <p:graphicEl>
                                              <a:dgm id="{026FE858-264F-439B-A7F3-F2D942865AB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40536B13-5617-411F-BE63-A67F88290066}"/>
                                            </p:graphicEl>
                                          </p:spTgt>
                                        </p:tgtEl>
                                        <p:attrNameLst>
                                          <p:attrName>style.visibility</p:attrName>
                                        </p:attrNameLst>
                                      </p:cBhvr>
                                      <p:to>
                                        <p:strVal val="visible"/>
                                      </p:to>
                                    </p:set>
                                    <p:animEffect transition="in" filter="wipe(left)">
                                      <p:cBhvr>
                                        <p:cTn id="12" dur="500"/>
                                        <p:tgtEl>
                                          <p:spTgt spid="8">
                                            <p:graphicEl>
                                              <a:dgm id="{40536B13-5617-411F-BE63-A67F88290066}"/>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graphicEl>
                                              <a:dgm id="{AA799FD6-0207-48F1-ADAD-3355FC46945A}"/>
                                            </p:graphicEl>
                                          </p:spTgt>
                                        </p:tgtEl>
                                        <p:attrNameLst>
                                          <p:attrName>style.visibility</p:attrName>
                                        </p:attrNameLst>
                                      </p:cBhvr>
                                      <p:to>
                                        <p:strVal val="visible"/>
                                      </p:to>
                                    </p:set>
                                    <p:animEffect transition="in" filter="wipe(left)">
                                      <p:cBhvr>
                                        <p:cTn id="15" dur="500"/>
                                        <p:tgtEl>
                                          <p:spTgt spid="8">
                                            <p:graphicEl>
                                              <a:dgm id="{AA799FD6-0207-48F1-ADAD-3355FC46945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graphicEl>
                                              <a:dgm id="{0A14C93E-D969-9544-BC84-E85B8C473E8F}"/>
                                            </p:graphicEl>
                                          </p:spTgt>
                                        </p:tgtEl>
                                        <p:attrNameLst>
                                          <p:attrName>style.visibility</p:attrName>
                                        </p:attrNameLst>
                                      </p:cBhvr>
                                      <p:to>
                                        <p:strVal val="visible"/>
                                      </p:to>
                                    </p:set>
                                    <p:animEffect transition="in" filter="wipe(left)">
                                      <p:cBhvr>
                                        <p:cTn id="20" dur="500"/>
                                        <p:tgtEl>
                                          <p:spTgt spid="8">
                                            <p:graphicEl>
                                              <a:dgm id="{0A14C93E-D969-9544-BC84-E85B8C473E8F}"/>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graphicEl>
                                              <a:dgm id="{D84A2CAF-9FDB-D54D-8FF7-3E33C74B18B6}"/>
                                            </p:graphicEl>
                                          </p:spTgt>
                                        </p:tgtEl>
                                        <p:attrNameLst>
                                          <p:attrName>style.visibility</p:attrName>
                                        </p:attrNameLst>
                                      </p:cBhvr>
                                      <p:to>
                                        <p:strVal val="visible"/>
                                      </p:to>
                                    </p:set>
                                    <p:animEffect transition="in" filter="wipe(left)">
                                      <p:cBhvr>
                                        <p:cTn id="23" dur="500"/>
                                        <p:tgtEl>
                                          <p:spTgt spid="8">
                                            <p:graphicEl>
                                              <a:dgm id="{D84A2CAF-9FDB-D54D-8FF7-3E33C74B18B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graphicEl>
                                              <a:dgm id="{EB2D621F-5C89-AF45-8EFE-B290958C30BE}"/>
                                            </p:graphicEl>
                                          </p:spTgt>
                                        </p:tgtEl>
                                        <p:attrNameLst>
                                          <p:attrName>style.visibility</p:attrName>
                                        </p:attrNameLst>
                                      </p:cBhvr>
                                      <p:to>
                                        <p:strVal val="visible"/>
                                      </p:to>
                                    </p:set>
                                    <p:animEffect transition="in" filter="wipe(left)">
                                      <p:cBhvr>
                                        <p:cTn id="28" dur="500"/>
                                        <p:tgtEl>
                                          <p:spTgt spid="8">
                                            <p:graphicEl>
                                              <a:dgm id="{EB2D621F-5C89-AF45-8EFE-B290958C30BE}"/>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graphicEl>
                                              <a:dgm id="{B3AD9937-9FDB-794E-AF6F-5DD3B7F76FFF}"/>
                                            </p:graphicEl>
                                          </p:spTgt>
                                        </p:tgtEl>
                                        <p:attrNameLst>
                                          <p:attrName>style.visibility</p:attrName>
                                        </p:attrNameLst>
                                      </p:cBhvr>
                                      <p:to>
                                        <p:strVal val="visible"/>
                                      </p:to>
                                    </p:set>
                                    <p:animEffect transition="in" filter="wipe(left)">
                                      <p:cBhvr>
                                        <p:cTn id="31" dur="500"/>
                                        <p:tgtEl>
                                          <p:spTgt spid="8">
                                            <p:graphicEl>
                                              <a:dgm id="{B3AD9937-9FDB-794E-AF6F-5DD3B7F76FF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graphicEl>
                                              <a:dgm id="{BB87CC15-E191-364D-9A44-B479E3E41637}"/>
                                            </p:graphicEl>
                                          </p:spTgt>
                                        </p:tgtEl>
                                        <p:attrNameLst>
                                          <p:attrName>style.visibility</p:attrName>
                                        </p:attrNameLst>
                                      </p:cBhvr>
                                      <p:to>
                                        <p:strVal val="visible"/>
                                      </p:to>
                                    </p:set>
                                    <p:animEffect transition="in" filter="wipe(left)">
                                      <p:cBhvr>
                                        <p:cTn id="36" dur="500"/>
                                        <p:tgtEl>
                                          <p:spTgt spid="8">
                                            <p:graphicEl>
                                              <a:dgm id="{BB87CC15-E191-364D-9A44-B479E3E4163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graphicEl>
                                              <a:dgm id="{ED1AA675-0BC4-624A-9B4C-72B5F57E943F}"/>
                                            </p:graphicEl>
                                          </p:spTgt>
                                        </p:tgtEl>
                                        <p:attrNameLst>
                                          <p:attrName>style.visibility</p:attrName>
                                        </p:attrNameLst>
                                      </p:cBhvr>
                                      <p:to>
                                        <p:strVal val="visible"/>
                                      </p:to>
                                    </p:set>
                                    <p:animEffect transition="in" filter="wipe(left)">
                                      <p:cBhvr>
                                        <p:cTn id="39" dur="500"/>
                                        <p:tgtEl>
                                          <p:spTgt spid="8">
                                            <p:graphicEl>
                                              <a:dgm id="{ED1AA675-0BC4-624A-9B4C-72B5F57E943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graphicEl>
                                              <a:dgm id="{0FC03420-1FCF-4B46-BFB6-9C1179608646}"/>
                                            </p:graphicEl>
                                          </p:spTgt>
                                        </p:tgtEl>
                                        <p:attrNameLst>
                                          <p:attrName>style.visibility</p:attrName>
                                        </p:attrNameLst>
                                      </p:cBhvr>
                                      <p:to>
                                        <p:strVal val="visible"/>
                                      </p:to>
                                    </p:set>
                                    <p:animEffect transition="in" filter="wipe(left)">
                                      <p:cBhvr>
                                        <p:cTn id="44" dur="500"/>
                                        <p:tgtEl>
                                          <p:spTgt spid="8">
                                            <p:graphicEl>
                                              <a:dgm id="{0FC03420-1FCF-4B46-BFB6-9C1179608646}"/>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
                                            <p:graphicEl>
                                              <a:dgm id="{FAA8A0AF-16E5-984D-A824-01E0ED82BFED}"/>
                                            </p:graphicEl>
                                          </p:spTgt>
                                        </p:tgtEl>
                                        <p:attrNameLst>
                                          <p:attrName>style.visibility</p:attrName>
                                        </p:attrNameLst>
                                      </p:cBhvr>
                                      <p:to>
                                        <p:strVal val="visible"/>
                                      </p:to>
                                    </p:set>
                                    <p:animEffect transition="in" filter="wipe(left)">
                                      <p:cBhvr>
                                        <p:cTn id="47" dur="500"/>
                                        <p:tgtEl>
                                          <p:spTgt spid="8">
                                            <p:graphicEl>
                                              <a:dgm id="{FAA8A0AF-16E5-984D-A824-01E0ED82BF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Rectangle 2"/>
          <p:cNvSpPr txBox="1">
            <a:spLocks noChangeArrowheads="1"/>
          </p:cNvSpPr>
          <p:nvPr/>
        </p:nvSpPr>
        <p:spPr>
          <a:xfrm>
            <a:off x="611560" y="1311151"/>
            <a:ext cx="6261149"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TÜRKKEP E-Fatura </a:t>
            </a:r>
            <a:r>
              <a:rPr lang="tr-TR" dirty="0" smtClean="0"/>
              <a:t>Müşteri Bilgi Toplama</a:t>
            </a:r>
            <a:endParaRPr lang="de-DE" dirty="0"/>
          </a:p>
        </p:txBody>
      </p:sp>
      <p:graphicFrame>
        <p:nvGraphicFramePr>
          <p:cNvPr id="6" name="Diagram 5"/>
          <p:cNvGraphicFramePr/>
          <p:nvPr>
            <p:extLst>
              <p:ext uri="{D42A27DB-BD31-4B8C-83A1-F6EECF244321}">
                <p14:modId xmlns:p14="http://schemas.microsoft.com/office/powerpoint/2010/main" val="2362486805"/>
              </p:ext>
            </p:extLst>
          </p:nvPr>
        </p:nvGraphicFramePr>
        <p:xfrm>
          <a:off x="395536" y="1844824"/>
          <a:ext cx="840777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797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5" name="Başlık 1"/>
          <p:cNvSpPr txBox="1">
            <a:spLocks/>
          </p:cNvSpPr>
          <p:nvPr/>
        </p:nvSpPr>
        <p:spPr>
          <a:xfrm>
            <a:off x="637425" y="1052736"/>
            <a:ext cx="8229600" cy="720080"/>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E-Fatura Uygulaması </a:t>
            </a:r>
          </a:p>
        </p:txBody>
      </p:sp>
      <p:sp>
        <p:nvSpPr>
          <p:cNvPr id="9" name="Dikdörtgen 8"/>
          <p:cNvSpPr/>
          <p:nvPr/>
        </p:nvSpPr>
        <p:spPr>
          <a:xfrm>
            <a:off x="4514850" y="2132856"/>
            <a:ext cx="4572000" cy="2308324"/>
          </a:xfrm>
          <a:prstGeom prst="rect">
            <a:avLst/>
          </a:prstGeom>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Blip>
                <a:blip r:embed="rId3"/>
              </a:buBlip>
            </a:pPr>
            <a:r>
              <a:rPr lang="tr-TR" sz="1600" dirty="0">
                <a:latin typeface="Calibri Light" pitchFamily="34" charset="0"/>
                <a:cs typeface="Calibri"/>
              </a:rPr>
              <a:t>397 Sıra No.lu VUK Genel Tebliği ile getirilen uygulama, başlangıçta anonim ve limited şirketlerin kullanımına açılmıştır.</a:t>
            </a:r>
          </a:p>
          <a:p>
            <a:pPr marL="285750" indent="-285750">
              <a:buBlip>
                <a:blip r:embed="rId3"/>
              </a:buBlip>
            </a:pPr>
            <a:endParaRPr lang="tr-TR" sz="1600" dirty="0">
              <a:latin typeface="Calibri Light" pitchFamily="34" charset="0"/>
              <a:cs typeface="Calibri"/>
            </a:endParaRPr>
          </a:p>
          <a:p>
            <a:pPr>
              <a:buBlip>
                <a:blip r:embed="rId3"/>
              </a:buBlip>
            </a:pPr>
            <a:r>
              <a:rPr lang="tr-TR" sz="1600" dirty="0">
                <a:latin typeface="Calibri Light" pitchFamily="34" charset="0"/>
                <a:cs typeface="Calibri"/>
              </a:rPr>
              <a:t>416 Sıra No.lu VUK Genel Tebliği ile gerçek kişi mükellefler uygulamaya katılmışlardır.</a:t>
            </a:r>
          </a:p>
          <a:p>
            <a:pPr>
              <a:buFont typeface="Arial" panose="020B0604020202020204" pitchFamily="34" charset="0"/>
              <a:buChar char="•"/>
            </a:pPr>
            <a:endParaRPr lang="tr-TR" sz="1600" dirty="0">
              <a:latin typeface="Calibri Light" pitchFamily="34" charset="0"/>
              <a:cs typeface="Calibri"/>
            </a:endParaRPr>
          </a:p>
          <a:p>
            <a:endParaRPr lang="tr-TR" sz="1600" dirty="0">
              <a:latin typeface="Calibri Light" pitchFamily="34" charset="0"/>
              <a:cs typeface="Calibri"/>
            </a:endParaRPr>
          </a:p>
          <a:p>
            <a:pPr>
              <a:buFont typeface="Arial" panose="020B0604020202020204" pitchFamily="34" charset="0"/>
              <a:buChar char="•"/>
            </a:pPr>
            <a:endParaRPr lang="tr-TR" sz="1600" dirty="0">
              <a:latin typeface="Calibri Light" pitchFamily="34" charset="0"/>
              <a:cs typeface="Calibri"/>
            </a:endParaRPr>
          </a:p>
        </p:txBody>
      </p:sp>
      <p:sp>
        <p:nvSpPr>
          <p:cNvPr id="10" name="Rechteck 26"/>
          <p:cNvSpPr/>
          <p:nvPr/>
        </p:nvSpPr>
        <p:spPr>
          <a:xfrm>
            <a:off x="1248975" y="2236770"/>
            <a:ext cx="3683065" cy="2445047"/>
          </a:xfrm>
          <a:prstGeom prst="rect">
            <a:avLst/>
          </a:prstGeom>
          <a:blipFill>
            <a:blip r:embed="rId4" cstate="print"/>
            <a:stretch>
              <a:fillRect/>
            </a:stretch>
          </a:blip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de-DE" sz="44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37354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Rectangle 2"/>
          <p:cNvSpPr txBox="1">
            <a:spLocks noChangeArrowheads="1"/>
          </p:cNvSpPr>
          <p:nvPr/>
        </p:nvSpPr>
        <p:spPr>
          <a:xfrm>
            <a:off x="2164114" y="548680"/>
            <a:ext cx="4249631"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smtClean="0"/>
              <a:t>Kurulum Test Canlıya Geçiş</a:t>
            </a:r>
            <a:endParaRPr lang="de-DE" dirty="0"/>
          </a:p>
        </p:txBody>
      </p:sp>
      <p:graphicFrame>
        <p:nvGraphicFramePr>
          <p:cNvPr id="8" name="Diagram 7"/>
          <p:cNvGraphicFramePr/>
          <p:nvPr>
            <p:extLst>
              <p:ext uri="{D42A27DB-BD31-4B8C-83A1-F6EECF244321}">
                <p14:modId xmlns:p14="http://schemas.microsoft.com/office/powerpoint/2010/main" val="719496439"/>
              </p:ext>
            </p:extLst>
          </p:nvPr>
        </p:nvGraphicFramePr>
        <p:xfrm>
          <a:off x="235984" y="1340768"/>
          <a:ext cx="8640960" cy="4551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4586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Metin kutusu 2"/>
          <p:cNvSpPr txBox="1"/>
          <p:nvPr/>
        </p:nvSpPr>
        <p:spPr>
          <a:xfrm>
            <a:off x="611560" y="1167750"/>
            <a:ext cx="2371162"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Neden TÜRKKEP ?</a:t>
            </a:r>
          </a:p>
        </p:txBody>
      </p:sp>
      <p:sp>
        <p:nvSpPr>
          <p:cNvPr id="4" name="Dikdörtgen 3"/>
          <p:cNvSpPr/>
          <p:nvPr/>
        </p:nvSpPr>
        <p:spPr>
          <a:xfrm>
            <a:off x="611559" y="1683826"/>
            <a:ext cx="8470597" cy="3539430"/>
          </a:xfrm>
          <a:prstGeom prst="rect">
            <a:avLst/>
          </a:prstGeom>
        </p:spPr>
        <p:txBody>
          <a:bodyPr wrap="square">
            <a:spAutoFit/>
          </a:bodyPr>
          <a:lstStyle/>
          <a:p>
            <a:pPr marL="285750" indent="-285750">
              <a:buFont typeface="Arial" pitchFamily="34" charset="0"/>
              <a:buChar char="•"/>
            </a:pPr>
            <a:endParaRPr lang="tr-TR" sz="1600" dirty="0">
              <a:latin typeface="Calibri Light" pitchFamily="34" charset="0"/>
            </a:endParaRPr>
          </a:p>
          <a:p>
            <a:pPr marL="285750" indent="-285750">
              <a:buFont typeface="Arial" pitchFamily="34" charset="0"/>
              <a:buChar char="•"/>
            </a:pPr>
            <a:r>
              <a:rPr lang="tr-TR" sz="1600" dirty="0" smtClean="0">
                <a:latin typeface="Calibri Light" pitchFamily="34" charset="0"/>
                <a:ea typeface="Tahoma" panose="020B0604030504040204" pitchFamily="34" charset="0"/>
                <a:cs typeface="Tahoma" panose="020B0604030504040204" pitchFamily="34" charset="0"/>
              </a:rPr>
              <a:t>Sadece TÜRKKEP, hem KEP Sağlayıcı hem de e-fatura Sağlayıcılığı yetkisine sahip tek kurum olması nedeniyle  en güvenilir e-fatura hizmet sağlayıcı ve entegratörü olarak firmanıza bütün elektronik uyum süreçlerinde güçlü ve vizyoner iş ortağınız olur.  </a:t>
            </a:r>
          </a:p>
          <a:p>
            <a:pPr marL="285750" indent="-285750">
              <a:buFont typeface="Arial" pitchFamily="34" charset="0"/>
              <a:buChar char="•"/>
            </a:pPr>
            <a:endParaRPr lang="tr-TR" sz="1600" dirty="0">
              <a:latin typeface="Calibri Light" pitchFamily="34" charset="0"/>
              <a:ea typeface="Tahoma" panose="020B0604030504040204" pitchFamily="34" charset="0"/>
              <a:cs typeface="Tahoma" panose="020B0604030504040204" pitchFamily="34" charset="0"/>
            </a:endParaRPr>
          </a:p>
          <a:p>
            <a:pPr marL="285750" indent="-285750">
              <a:buFont typeface="Arial" pitchFamily="34" charset="0"/>
              <a:buChar char="•"/>
            </a:pPr>
            <a:r>
              <a:rPr lang="tr-TR" sz="1600" dirty="0" smtClean="0">
                <a:latin typeface="Calibri Light" pitchFamily="34" charset="0"/>
                <a:ea typeface="Tahoma" panose="020B0604030504040204" pitchFamily="34" charset="0"/>
                <a:cs typeface="Tahoma" panose="020B0604030504040204" pitchFamily="34" charset="0"/>
              </a:rPr>
              <a:t>Sadece TÜRKKEP, sahip olduğu uluslararası KEP standartları sayesinde tüm faturalarınızı, e-fatura standartlarının çok daha üstünde kalite ve güvenlik ile ulaştırır, alır ve </a:t>
            </a:r>
            <a:r>
              <a:rPr lang="tr-TR" sz="1600" u="sng" dirty="0" smtClean="0">
                <a:latin typeface="Calibri Light" pitchFamily="34" charset="0"/>
                <a:ea typeface="Tahoma" panose="020B0604030504040204" pitchFamily="34" charset="0"/>
                <a:cs typeface="Tahoma" panose="020B0604030504040204" pitchFamily="34" charset="0"/>
              </a:rPr>
              <a:t>yasal geçerli arşivler. </a:t>
            </a:r>
          </a:p>
          <a:p>
            <a:pPr marL="285750" indent="-285750">
              <a:buFont typeface="Arial" pitchFamily="34" charset="0"/>
              <a:buChar char="•"/>
            </a:pPr>
            <a:endParaRPr lang="tr-TR" sz="1600" dirty="0">
              <a:latin typeface="Calibri Light" pitchFamily="34" charset="0"/>
              <a:ea typeface="Tahoma" panose="020B0604030504040204" pitchFamily="34" charset="0"/>
              <a:cs typeface="Tahoma" panose="020B0604030504040204" pitchFamily="34" charset="0"/>
            </a:endParaRPr>
          </a:p>
          <a:p>
            <a:pPr marL="285750" indent="-285750">
              <a:buFont typeface="Arial" pitchFamily="34" charset="0"/>
              <a:buChar char="•"/>
            </a:pPr>
            <a:r>
              <a:rPr lang="tr-TR" sz="1600" dirty="0" smtClean="0">
                <a:latin typeface="Calibri Light" pitchFamily="34" charset="0"/>
                <a:ea typeface="Tahoma" panose="020B0604030504040204" pitchFamily="34" charset="0"/>
                <a:cs typeface="Tahoma" panose="020B0604030504040204" pitchFamily="34" charset="0"/>
              </a:rPr>
              <a:t>Sadece TÜRKKEP</a:t>
            </a:r>
            <a:r>
              <a:rPr lang="tr-TR" sz="1600" dirty="0">
                <a:latin typeface="Calibri Light" pitchFamily="34" charset="0"/>
                <a:ea typeface="Tahoma" panose="020B0604030504040204" pitchFamily="34" charset="0"/>
                <a:cs typeface="Tahoma" panose="020B0604030504040204" pitchFamily="34" charset="0"/>
              </a:rPr>
              <a:t>, Türkiye’ye yaygın hizmet ve satış ağı </a:t>
            </a:r>
            <a:r>
              <a:rPr lang="tr-TR" sz="1600" dirty="0" smtClean="0">
                <a:latin typeface="Calibri Light" pitchFamily="34" charset="0"/>
                <a:ea typeface="Tahoma" panose="020B0604030504040204" pitchFamily="34" charset="0"/>
                <a:cs typeface="Tahoma" panose="020B0604030504040204" pitchFamily="34" charset="0"/>
              </a:rPr>
              <a:t>sayesinde, kanuni zorunluluk olsun olmasın tüm kurumsal müşterilerinizin ve varsa tüm bireysel müşterilerinizin de </a:t>
            </a:r>
            <a:r>
              <a:rPr lang="tr-TR" sz="1600" dirty="0">
                <a:latin typeface="Calibri Light" pitchFamily="34" charset="0"/>
                <a:ea typeface="Tahoma" panose="020B0604030504040204" pitchFamily="34" charset="0"/>
                <a:cs typeface="Tahoma" panose="020B0604030504040204" pitchFamily="34" charset="0"/>
              </a:rPr>
              <a:t>e-faturaya </a:t>
            </a:r>
            <a:r>
              <a:rPr lang="tr-TR" sz="1600" dirty="0" smtClean="0">
                <a:latin typeface="Calibri Light" pitchFamily="34" charset="0"/>
                <a:ea typeface="Tahoma" panose="020B0604030504040204" pitchFamily="34" charset="0"/>
                <a:cs typeface="Tahoma" panose="020B0604030504040204" pitchFamily="34" charset="0"/>
              </a:rPr>
              <a:t>kolaylıkla ve hızla geçmelerinde </a:t>
            </a:r>
            <a:r>
              <a:rPr lang="tr-TR" sz="1600" dirty="0">
                <a:latin typeface="Calibri Light" pitchFamily="34" charset="0"/>
                <a:ea typeface="Tahoma" panose="020B0604030504040204" pitchFamily="34" charset="0"/>
                <a:cs typeface="Tahoma" panose="020B0604030504040204" pitchFamily="34" charset="0"/>
              </a:rPr>
              <a:t>etkin rol </a:t>
            </a:r>
            <a:r>
              <a:rPr lang="tr-TR" sz="1600" dirty="0" smtClean="0">
                <a:latin typeface="Calibri Light" pitchFamily="34" charset="0"/>
                <a:ea typeface="Tahoma" panose="020B0604030504040204" pitchFamily="34" charset="0"/>
                <a:cs typeface="Tahoma" panose="020B0604030504040204" pitchFamily="34" charset="0"/>
              </a:rPr>
              <a:t>oynar. </a:t>
            </a:r>
            <a:endParaRPr lang="tr-TR" sz="1600" dirty="0">
              <a:latin typeface="Calibri Light" pitchFamily="34" charset="0"/>
              <a:ea typeface="Tahoma" panose="020B0604030504040204" pitchFamily="34" charset="0"/>
              <a:cs typeface="Tahoma" panose="020B0604030504040204" pitchFamily="34" charset="0"/>
            </a:endParaRPr>
          </a:p>
          <a:p>
            <a:pPr marL="285750" indent="-285750">
              <a:buFont typeface="Arial" pitchFamily="34" charset="0"/>
              <a:buChar char="•"/>
            </a:pPr>
            <a:endParaRPr lang="tr-TR" sz="1600" dirty="0">
              <a:latin typeface="Calibri Light" pitchFamily="34" charset="0"/>
              <a:ea typeface="Tahoma" panose="020B0604030504040204" pitchFamily="34" charset="0"/>
              <a:cs typeface="Tahoma" panose="020B0604030504040204" pitchFamily="34" charset="0"/>
            </a:endParaRPr>
          </a:p>
          <a:p>
            <a:pPr marL="285750" indent="-285750">
              <a:buFont typeface="Arial" pitchFamily="34" charset="0"/>
              <a:buChar char="•"/>
            </a:pPr>
            <a:r>
              <a:rPr lang="tr-TR" sz="1600" dirty="0" smtClean="0">
                <a:latin typeface="Calibri Light" pitchFamily="34" charset="0"/>
                <a:ea typeface="Tahoma" panose="020B0604030504040204" pitchFamily="34" charset="0"/>
                <a:cs typeface="Tahoma" panose="020B0604030504040204" pitchFamily="34" charset="0"/>
              </a:rPr>
              <a:t>Sadece TÜRKKEP</a:t>
            </a:r>
            <a:r>
              <a:rPr lang="tr-TR" sz="1600" dirty="0">
                <a:latin typeface="Calibri Light" pitchFamily="34" charset="0"/>
                <a:ea typeface="Tahoma" panose="020B0604030504040204" pitchFamily="34" charset="0"/>
                <a:cs typeface="Tahoma" panose="020B0604030504040204" pitchFamily="34" charset="0"/>
              </a:rPr>
              <a:t>, </a:t>
            </a:r>
            <a:r>
              <a:rPr lang="tr-TR" sz="1600" dirty="0" smtClean="0">
                <a:latin typeface="Calibri Light" pitchFamily="34" charset="0"/>
                <a:ea typeface="Tahoma" panose="020B0604030504040204" pitchFamily="34" charset="0"/>
                <a:cs typeface="Tahoma" panose="020B0604030504040204" pitchFamily="34" charset="0"/>
              </a:rPr>
              <a:t> uluslararası standartlara tam uyumlu, çözümcü </a:t>
            </a:r>
            <a:r>
              <a:rPr lang="tr-TR" sz="1600" dirty="0">
                <a:latin typeface="Calibri Light" pitchFamily="34" charset="0"/>
                <a:ea typeface="Tahoma" panose="020B0604030504040204" pitchFamily="34" charset="0"/>
                <a:cs typeface="Tahoma" panose="020B0604030504040204" pitchFamily="34" charset="0"/>
              </a:rPr>
              <a:t>ve yetkin yapısıyla entegrasyonunuzu hızla ve hatasız gerçekleştirir ve kesintisiz </a:t>
            </a:r>
            <a:r>
              <a:rPr lang="tr-TR" sz="1600" dirty="0" smtClean="0">
                <a:latin typeface="Calibri Light" pitchFamily="34" charset="0"/>
                <a:ea typeface="Tahoma" panose="020B0604030504040204" pitchFamily="34" charset="0"/>
                <a:cs typeface="Tahoma" panose="020B0604030504040204" pitchFamily="34" charset="0"/>
              </a:rPr>
              <a:t>sürdürür.</a:t>
            </a:r>
            <a:endParaRPr lang="tr-TR" sz="1600" dirty="0">
              <a:latin typeface="Calibri Light"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25575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Metin kutusu 2"/>
          <p:cNvSpPr txBox="1"/>
          <p:nvPr/>
        </p:nvSpPr>
        <p:spPr>
          <a:xfrm>
            <a:off x="611560" y="1196752"/>
            <a:ext cx="2371162"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Neden TÜRKKEP ?</a:t>
            </a:r>
          </a:p>
        </p:txBody>
      </p:sp>
      <p:sp>
        <p:nvSpPr>
          <p:cNvPr id="4" name="Yuvarlatılmış Dikdörtgen 3"/>
          <p:cNvSpPr/>
          <p:nvPr/>
        </p:nvSpPr>
        <p:spPr>
          <a:xfrm rot="434886">
            <a:off x="6998145" y="390082"/>
            <a:ext cx="2009945" cy="1241724"/>
          </a:xfrm>
          <a:prstGeom prst="roundRect">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solidFill>
                  <a:schemeClr val="bg1"/>
                </a:solidFill>
                <a:latin typeface="Tahoma" panose="020B0604030504040204" pitchFamily="34" charset="0"/>
                <a:ea typeface="Tahoma" panose="020B0604030504040204" pitchFamily="34" charset="0"/>
                <a:cs typeface="Tahoma" panose="020B0604030504040204" pitchFamily="34" charset="0"/>
              </a:rPr>
              <a:t>YAYGIN SATIŞ VE HİZMET AĞI</a:t>
            </a:r>
            <a:endParaRPr lang="tr-TR"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Dikdörtgen 4"/>
          <p:cNvSpPr/>
          <p:nvPr/>
        </p:nvSpPr>
        <p:spPr>
          <a:xfrm>
            <a:off x="603340" y="2060848"/>
            <a:ext cx="8398589" cy="3539430"/>
          </a:xfrm>
          <a:prstGeom prst="rect">
            <a:avLst/>
          </a:prstGeom>
        </p:spPr>
        <p:txBody>
          <a:bodyPr wrap="square">
            <a:spAutoFit/>
          </a:bodyPr>
          <a:lstStyle/>
          <a:p>
            <a:pPr marL="285750" indent="-285750">
              <a:buFont typeface="Arial" pitchFamily="34" charset="0"/>
              <a:buChar char="•"/>
            </a:pPr>
            <a:r>
              <a:rPr lang="tr-TR" sz="1600" dirty="0">
                <a:latin typeface="Calibri Light" pitchFamily="34" charset="0"/>
              </a:rPr>
              <a:t>TÜRKKEP, sadece standartları ve yetkinlikleri yanı sıra, hizmet anlayışı ile de en iyi iş ortağıdır; </a:t>
            </a:r>
          </a:p>
          <a:p>
            <a:pPr marL="285750" indent="-285750">
              <a:buFont typeface="Arial" pitchFamily="34" charset="0"/>
              <a:buChar char="•"/>
            </a:pPr>
            <a:endParaRPr lang="tr-TR" sz="1600" dirty="0">
              <a:latin typeface="Calibri Light" pitchFamily="34" charset="0"/>
            </a:endParaRPr>
          </a:p>
          <a:p>
            <a:pPr marL="285750" indent="-285750">
              <a:buFont typeface="Arial" pitchFamily="34" charset="0"/>
              <a:buChar char="•"/>
            </a:pPr>
            <a:r>
              <a:rPr lang="tr-TR" sz="1600" dirty="0">
                <a:latin typeface="Calibri Light" pitchFamily="34" charset="0"/>
              </a:rPr>
              <a:t>Türkiye’de ilk kez yerinde ziyaretle başvuru alma hizmetini verebilen güven kurumudur. Bu hizmeti 100’ün üzerinde, tüm Türkiye’de yaygın bayileri ve hizmet ağı ile gerçekleştirebilmektedir. </a:t>
            </a:r>
          </a:p>
          <a:p>
            <a:pPr marL="285750" indent="-285750">
              <a:buFont typeface="Arial" pitchFamily="34" charset="0"/>
              <a:buChar char="•"/>
            </a:pPr>
            <a:endParaRPr lang="tr-TR" sz="1600" dirty="0">
              <a:latin typeface="Calibri Light" pitchFamily="34" charset="0"/>
            </a:endParaRPr>
          </a:p>
          <a:p>
            <a:pPr marL="285750" indent="-285750">
              <a:buFont typeface="Arial" pitchFamily="34" charset="0"/>
              <a:buChar char="•"/>
            </a:pPr>
            <a:r>
              <a:rPr lang="tr-TR" sz="1600" dirty="0">
                <a:latin typeface="Calibri Light" pitchFamily="34" charset="0"/>
              </a:rPr>
              <a:t>Farklı başvuru alma yöntemleri sunar (müşteri hizmetlerinden, TÜRKKEP başvuru merkezlerinden, internetten ve tüm Türkiye’de yerinde başvuru metoduyla)</a:t>
            </a:r>
          </a:p>
          <a:p>
            <a:pPr marL="285750" indent="-285750">
              <a:buFont typeface="Arial" pitchFamily="34" charset="0"/>
              <a:buChar char="•"/>
            </a:pPr>
            <a:endParaRPr lang="tr-TR" sz="1600" dirty="0">
              <a:latin typeface="Calibri Light" pitchFamily="34" charset="0"/>
            </a:endParaRPr>
          </a:p>
          <a:p>
            <a:pPr marL="285750" indent="-285750">
              <a:buFont typeface="Arial" pitchFamily="34" charset="0"/>
              <a:buChar char="•"/>
            </a:pPr>
            <a:r>
              <a:rPr lang="tr-TR" sz="1600" dirty="0">
                <a:latin typeface="Calibri Light" pitchFamily="34" charset="0"/>
              </a:rPr>
              <a:t>7/24 müşteri hizmetleri ve </a:t>
            </a:r>
            <a:r>
              <a:rPr lang="tr-TR" sz="1600" dirty="0">
                <a:latin typeface="Calibri Light" pitchFamily="34" charset="0"/>
                <a:hlinkClick r:id="rId3"/>
              </a:rPr>
              <a:t>www.turkkep.com.tr</a:t>
            </a:r>
            <a:r>
              <a:rPr lang="tr-TR" sz="1600" dirty="0">
                <a:latin typeface="Calibri Light" pitchFamily="34" charset="0"/>
              </a:rPr>
              <a:t> den canlı destek sağlar.</a:t>
            </a:r>
          </a:p>
          <a:p>
            <a:pPr marL="285750" indent="-285750">
              <a:buFont typeface="Arial" pitchFamily="34" charset="0"/>
              <a:buChar char="•"/>
            </a:pPr>
            <a:endParaRPr lang="tr-TR" sz="1600" dirty="0">
              <a:latin typeface="Calibri Light" pitchFamily="34" charset="0"/>
            </a:endParaRPr>
          </a:p>
          <a:p>
            <a:pPr marL="285750" indent="-285750">
              <a:buFont typeface="Arial" pitchFamily="34" charset="0"/>
              <a:buChar char="•"/>
            </a:pPr>
            <a:r>
              <a:rPr lang="tr-TR" sz="1600" dirty="0">
                <a:latin typeface="Calibri Light" pitchFamily="34" charset="0"/>
              </a:rPr>
              <a:t>Yazılım bağımsız olma gücüyle bütün muhasebe programlarına kolay ve hızlı entegrasyon sağlar.</a:t>
            </a:r>
          </a:p>
          <a:p>
            <a:pPr marL="285750" indent="-285750">
              <a:buFont typeface="Arial" pitchFamily="34" charset="0"/>
              <a:buChar char="•"/>
            </a:pPr>
            <a:endParaRPr lang="tr-TR" sz="1600" dirty="0">
              <a:latin typeface="Calibri Light" pitchFamily="34" charset="0"/>
            </a:endParaRPr>
          </a:p>
          <a:p>
            <a:pPr marL="285750" indent="-285750">
              <a:buFont typeface="Arial" pitchFamily="34" charset="0"/>
              <a:buChar char="•"/>
            </a:pPr>
            <a:endParaRPr lang="tr-TR" sz="1600" dirty="0">
              <a:latin typeface="Calibri Light" pitchFamily="34" charset="0"/>
            </a:endParaRPr>
          </a:p>
          <a:p>
            <a:pPr marL="285750" indent="-285750">
              <a:buFont typeface="Arial" pitchFamily="34" charset="0"/>
              <a:buChar char="•"/>
            </a:pPr>
            <a:endParaRPr lang="tr-TR" sz="1600" dirty="0">
              <a:latin typeface="Calibri Light" pitchFamily="34" charset="0"/>
            </a:endParaRPr>
          </a:p>
        </p:txBody>
      </p:sp>
    </p:spTree>
    <p:extLst>
      <p:ext uri="{BB962C8B-B14F-4D97-AF65-F5344CB8AC3E}">
        <p14:creationId xmlns:p14="http://schemas.microsoft.com/office/powerpoint/2010/main" val="40442354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Başlık 1"/>
          <p:cNvSpPr txBox="1">
            <a:spLocks/>
          </p:cNvSpPr>
          <p:nvPr/>
        </p:nvSpPr>
        <p:spPr>
          <a:xfrm>
            <a:off x="457913" y="1247854"/>
            <a:ext cx="3211970" cy="461665"/>
          </a:xfrm>
          <a:prstGeom prst="rect">
            <a:avLst/>
          </a:prstGeom>
        </p:spPr>
        <p:txBody>
          <a:bodyPr wrap="none">
            <a:spAutoFit/>
          </a:bodyPr>
          <a:lstStyle>
            <a:defPPr>
              <a:defRPr lang="tr-TR"/>
            </a:defPPr>
            <a:lvl1pPr>
              <a:defRPr sz="2400" b="1">
                <a:solidFill>
                  <a:srgbClr val="C00000"/>
                </a:solidFill>
                <a:latin typeface="Calibri Light" pitchFamily="34" charset="0"/>
                <a:ea typeface="Tahoma" pitchFamily="34" charset="0"/>
                <a:cs typeface="Tahoma" pitchFamily="34" charset="0"/>
              </a:defRPr>
            </a:lvl1pPr>
          </a:lstStyle>
          <a:p>
            <a:r>
              <a:rPr lang="tr-TR" dirty="0"/>
              <a:t>Ücretlendirme Kalemleri </a:t>
            </a:r>
          </a:p>
        </p:txBody>
      </p:sp>
      <p:sp>
        <p:nvSpPr>
          <p:cNvPr id="4" name="Metin kutusu 3"/>
          <p:cNvSpPr txBox="1"/>
          <p:nvPr/>
        </p:nvSpPr>
        <p:spPr>
          <a:xfrm>
            <a:off x="611983" y="1628800"/>
            <a:ext cx="7921459" cy="4262705"/>
          </a:xfrm>
          <a:prstGeom prst="rect">
            <a:avLst/>
          </a:prstGeom>
          <a:noFill/>
        </p:spPr>
        <p:txBody>
          <a:bodyPr wrap="square" rtlCol="0">
            <a:spAutoFit/>
          </a:bodyPr>
          <a:lstStyle/>
          <a:p>
            <a:endParaRPr lang="tr-TR" sz="1500" dirty="0">
              <a:latin typeface="Tahoma" panose="020B0604030504040204" pitchFamily="34" charset="0"/>
              <a:ea typeface="Tahoma" panose="020B0604030504040204" pitchFamily="34" charset="0"/>
              <a:cs typeface="Tahoma" panose="020B0604030504040204" pitchFamily="34" charset="0"/>
            </a:endParaRPr>
          </a:p>
          <a:p>
            <a:r>
              <a:rPr lang="tr-TR" sz="1600" b="1" dirty="0">
                <a:latin typeface="Calibri Light" pitchFamily="34" charset="0"/>
              </a:rPr>
              <a:t>Standart Entegrasyon Yazılımı Ücreti ; </a:t>
            </a:r>
          </a:p>
          <a:p>
            <a:r>
              <a:rPr lang="tr-TR" sz="1600" dirty="0">
                <a:latin typeface="Calibri Light" pitchFamily="34" charset="0"/>
              </a:rPr>
              <a:t>E-fatura entegrasyonu ile ilgili hizmetin üzerinden verildiği yazılım ve alt yapının kullandırılması ve sizin sisteminize entegrasyonu için bir defaya mahsus standart entegrasyon ücreti ve yıllık bakım ücreti ödenmektedir.</a:t>
            </a:r>
          </a:p>
          <a:p>
            <a:endParaRPr lang="tr-TR" sz="1600" dirty="0">
              <a:latin typeface="Calibri Light" pitchFamily="34" charset="0"/>
            </a:endParaRPr>
          </a:p>
          <a:p>
            <a:r>
              <a:rPr lang="tr-TR" sz="1600" b="1" dirty="0">
                <a:latin typeface="Calibri Light" pitchFamily="34" charset="0"/>
              </a:rPr>
              <a:t>Ekstra Entegrasyon Çalışmaları Ücreti ; </a:t>
            </a:r>
          </a:p>
          <a:p>
            <a:r>
              <a:rPr lang="tr-TR" sz="1600" dirty="0">
                <a:latin typeface="Calibri Light" pitchFamily="34" charset="0"/>
              </a:rPr>
              <a:t>Standart entegrasyon dışında talepleri karşılanması istendiğinde ödenmesi gereken ücrettir.  İşgücü/gün şeklinde değerlendirilir. </a:t>
            </a:r>
          </a:p>
          <a:p>
            <a:endParaRPr lang="tr-TR" sz="1600" dirty="0">
              <a:latin typeface="Calibri Light" pitchFamily="34" charset="0"/>
            </a:endParaRPr>
          </a:p>
          <a:p>
            <a:r>
              <a:rPr lang="tr-TR" sz="1600" b="1" dirty="0">
                <a:latin typeface="Calibri Light" pitchFamily="34" charset="0"/>
              </a:rPr>
              <a:t>Fatura Gönderim Birim Ücreti ; </a:t>
            </a:r>
          </a:p>
          <a:p>
            <a:r>
              <a:rPr lang="tr-TR" sz="1600" dirty="0">
                <a:latin typeface="Calibri Light" pitchFamily="34" charset="0"/>
              </a:rPr>
              <a:t>Her bir faturanın gönderi ücreti olarak ifade edebiliriz. Dönemsel olarak ve ihtiyaçlarınıza uygun paketler yapılabilmektedir. </a:t>
            </a:r>
          </a:p>
          <a:p>
            <a:endParaRPr lang="tr-TR" sz="1600" dirty="0">
              <a:latin typeface="Calibri Light" pitchFamily="34" charset="0"/>
            </a:endParaRPr>
          </a:p>
          <a:p>
            <a:r>
              <a:rPr lang="tr-TR" sz="1600" b="1" dirty="0">
                <a:latin typeface="Calibri Light" pitchFamily="34" charset="0"/>
              </a:rPr>
              <a:t>Saklama Ücreti ; </a:t>
            </a:r>
          </a:p>
          <a:p>
            <a:r>
              <a:rPr lang="tr-TR" sz="1600" dirty="0">
                <a:latin typeface="Calibri Light" pitchFamily="34" charset="0"/>
              </a:rPr>
              <a:t>Size büyük kolaylık yaratacak saklama hizmeti ; fatura gönderim birim ücretinin yarısı olarak uygulanacaktır. </a:t>
            </a:r>
          </a:p>
        </p:txBody>
      </p:sp>
    </p:spTree>
    <p:extLst>
      <p:ext uri="{BB962C8B-B14F-4D97-AF65-F5344CB8AC3E}">
        <p14:creationId xmlns:p14="http://schemas.microsoft.com/office/powerpoint/2010/main" val="40442354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Başlık 1"/>
          <p:cNvSpPr txBox="1">
            <a:spLocks/>
          </p:cNvSpPr>
          <p:nvPr/>
        </p:nvSpPr>
        <p:spPr>
          <a:xfrm>
            <a:off x="539552" y="1233094"/>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solidFill>
                  <a:srgbClr val="C00000"/>
                </a:solidFill>
                <a:latin typeface="Calibri Light" pitchFamily="34" charset="0"/>
                <a:ea typeface="Tahoma" pitchFamily="34" charset="0"/>
                <a:cs typeface="Tahoma" pitchFamily="34" charset="0"/>
              </a:rPr>
              <a:t>Ücretlendirme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730272"/>
            <a:ext cx="2592288" cy="145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725537"/>
            <a:ext cx="2592288" cy="145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282196"/>
            <a:ext cx="5184576" cy="122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581128"/>
            <a:ext cx="5184576" cy="164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atlama 1 7"/>
          <p:cNvSpPr/>
          <p:nvPr/>
        </p:nvSpPr>
        <p:spPr>
          <a:xfrm rot="1141314">
            <a:off x="6454811" y="637747"/>
            <a:ext cx="2427450" cy="3314554"/>
          </a:xfrm>
          <a:prstGeom prst="irregularSeal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bg1"/>
                </a:solidFill>
              </a:rPr>
              <a:t>E-fatura hizmeti alan müşterilerimize </a:t>
            </a:r>
            <a:r>
              <a:rPr lang="tr-TR" sz="1200" dirty="0" smtClean="0">
                <a:solidFill>
                  <a:schemeClr val="bg1"/>
                </a:solidFill>
              </a:rPr>
              <a:t/>
            </a:r>
            <a:br>
              <a:rPr lang="tr-TR" sz="1200" dirty="0" smtClean="0">
                <a:solidFill>
                  <a:schemeClr val="bg1"/>
                </a:solidFill>
              </a:rPr>
            </a:br>
            <a:r>
              <a:rPr lang="tr-TR" sz="1200" b="1" dirty="0" smtClean="0">
                <a:solidFill>
                  <a:schemeClr val="bg1"/>
                </a:solidFill>
              </a:rPr>
              <a:t>E-İmza +</a:t>
            </a:r>
            <a:r>
              <a:rPr lang="tr-TR" sz="1200" dirty="0" smtClean="0">
                <a:solidFill>
                  <a:schemeClr val="bg1"/>
                </a:solidFill>
              </a:rPr>
              <a:t> </a:t>
            </a:r>
            <a:r>
              <a:rPr lang="tr-TR" sz="1200" b="1" dirty="0" smtClean="0">
                <a:solidFill>
                  <a:schemeClr val="bg1"/>
                </a:solidFill>
              </a:rPr>
              <a:t>KEP gönder 100</a:t>
            </a:r>
            <a:r>
              <a:rPr lang="tr-TR" sz="1200" b="1" dirty="0">
                <a:solidFill>
                  <a:schemeClr val="bg1"/>
                </a:solidFill>
              </a:rPr>
              <a:t/>
            </a:r>
            <a:br>
              <a:rPr lang="tr-TR" sz="1200" b="1" dirty="0">
                <a:solidFill>
                  <a:schemeClr val="bg1"/>
                </a:solidFill>
              </a:rPr>
            </a:br>
            <a:r>
              <a:rPr lang="tr-TR" sz="1200" dirty="0">
                <a:solidFill>
                  <a:schemeClr val="bg1"/>
                </a:solidFill>
              </a:rPr>
              <a:t> </a:t>
            </a:r>
            <a:r>
              <a:rPr lang="tr-TR" sz="1200" dirty="0" smtClean="0">
                <a:solidFill>
                  <a:schemeClr val="bg1"/>
                </a:solidFill>
              </a:rPr>
              <a:t>paketini</a:t>
            </a:r>
            <a:br>
              <a:rPr lang="tr-TR" sz="1200" dirty="0" smtClean="0">
                <a:solidFill>
                  <a:schemeClr val="bg1"/>
                </a:solidFill>
              </a:rPr>
            </a:br>
            <a:r>
              <a:rPr lang="tr-TR" sz="1200" dirty="0" smtClean="0">
                <a:solidFill>
                  <a:schemeClr val="bg1"/>
                </a:solidFill>
              </a:rPr>
              <a:t> </a:t>
            </a:r>
            <a:r>
              <a:rPr lang="tr-TR" sz="1200" b="1" dirty="0" smtClean="0">
                <a:solidFill>
                  <a:schemeClr val="bg1"/>
                </a:solidFill>
              </a:rPr>
              <a:t>hediye ediyoruz.</a:t>
            </a:r>
            <a:endParaRPr lang="tr-TR" sz="1200" b="1" dirty="0">
              <a:solidFill>
                <a:schemeClr val="tx1"/>
              </a:solidFill>
            </a:endParaRPr>
          </a:p>
        </p:txBody>
      </p:sp>
      <p:sp>
        <p:nvSpPr>
          <p:cNvPr id="9" name="Dikdörtgen 8"/>
          <p:cNvSpPr/>
          <p:nvPr/>
        </p:nvSpPr>
        <p:spPr>
          <a:xfrm>
            <a:off x="5980932" y="3753907"/>
            <a:ext cx="1800200" cy="646331"/>
          </a:xfrm>
          <a:prstGeom prst="rect">
            <a:avLst/>
          </a:prstGeom>
        </p:spPr>
        <p:txBody>
          <a:bodyPr wrap="square">
            <a:spAutoFit/>
          </a:bodyPr>
          <a:lstStyle/>
          <a:p>
            <a:r>
              <a:rPr lang="tr-TR" sz="1200" dirty="0" smtClean="0"/>
              <a:t>*</a:t>
            </a:r>
            <a:r>
              <a:rPr lang="tr-TR" sz="1200" dirty="0" smtClean="0">
                <a:latin typeface="Tahoma" panose="020B0604030504040204" pitchFamily="34" charset="0"/>
                <a:ea typeface="Tahoma" panose="020B0604030504040204" pitchFamily="34" charset="0"/>
                <a:cs typeface="Tahoma" panose="020B0604030504040204" pitchFamily="34" charset="0"/>
              </a:rPr>
              <a:t>Ücretsiz arşiv  kampanyası  </a:t>
            </a:r>
            <a:r>
              <a:rPr lang="tr-TR" sz="1200" dirty="0">
                <a:latin typeface="Tahoma" panose="020B0604030504040204" pitchFamily="34" charset="0"/>
                <a:ea typeface="Tahoma" panose="020B0604030504040204" pitchFamily="34" charset="0"/>
                <a:cs typeface="Tahoma" panose="020B0604030504040204" pitchFamily="34" charset="0"/>
              </a:rPr>
              <a:t>yıl sonuna kadar geçerlidir</a:t>
            </a:r>
          </a:p>
        </p:txBody>
      </p:sp>
    </p:spTree>
    <p:extLst>
      <p:ext uri="{BB962C8B-B14F-4D97-AF65-F5344CB8AC3E}">
        <p14:creationId xmlns:p14="http://schemas.microsoft.com/office/powerpoint/2010/main" val="40442354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a:solidFill>
                  <a:srgbClr val="C00000"/>
                </a:solidFill>
                <a:latin typeface="Calibri Light" pitchFamily="34" charset="0"/>
                <a:ea typeface="Tahoma" pitchFamily="34" charset="0"/>
                <a:cs typeface="Tahoma" pitchFamily="34" charset="0"/>
              </a:rPr>
              <a:t>E-Fatura ve KEP Gönder 100 Paketiniz </a:t>
            </a:r>
          </a:p>
        </p:txBody>
      </p:sp>
      <p:sp>
        <p:nvSpPr>
          <p:cNvPr id="4" name="İçerik Yer Tutucusu 2"/>
          <p:cNvSpPr txBox="1">
            <a:spLocks/>
          </p:cNvSpPr>
          <p:nvPr/>
        </p:nvSpPr>
        <p:spPr>
          <a:xfrm>
            <a:off x="492720" y="1988841"/>
            <a:ext cx="8229600" cy="302433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Blip>
                <a:blip r:embed="rId3"/>
              </a:buBlip>
            </a:pPr>
            <a:r>
              <a:rPr lang="tr-TR" sz="1600" dirty="0">
                <a:solidFill>
                  <a:schemeClr val="tx1"/>
                </a:solidFill>
                <a:latin typeface="Calibri Light" pitchFamily="34" charset="0"/>
              </a:rPr>
              <a:t>Sizlere sunduğumuz kampanya kapsamında; hediye ettiğimiz E-İmza + TÜRKKEP Gönder 100 paketi size büyük kolaylıklar sağlayacak. </a:t>
            </a:r>
          </a:p>
          <a:p>
            <a:pPr marL="285750" indent="-285750" algn="l">
              <a:buBlip>
                <a:blip r:embed="rId3"/>
              </a:buBlip>
            </a:pPr>
            <a:endParaRPr lang="tr-TR" sz="1600" dirty="0">
              <a:solidFill>
                <a:schemeClr val="tx1"/>
              </a:solidFill>
              <a:latin typeface="Calibri Light" pitchFamily="34" charset="0"/>
            </a:endParaRPr>
          </a:p>
          <a:p>
            <a:pPr marL="285750" indent="-285750" algn="l">
              <a:buBlip>
                <a:blip r:embed="rId3"/>
              </a:buBlip>
            </a:pPr>
            <a:r>
              <a:rPr lang="tr-TR" sz="1600" dirty="0">
                <a:solidFill>
                  <a:schemeClr val="tx1"/>
                </a:solidFill>
                <a:latin typeface="Calibri Light" pitchFamily="34" charset="0"/>
              </a:rPr>
              <a:t>Örneğin KEP ile size gönderilmiş olan E-Fatura veya fiziksel faturaları noterden yazışma kanunu hükmünde itiraz etme hakkını elde edeceksiniz. Üstelik uğraşmadan, notere gitmek için vakit kaybetmeden ve çok düşük maliyetle. </a:t>
            </a:r>
          </a:p>
          <a:p>
            <a:pPr marL="285750" indent="-285750" algn="l">
              <a:buBlip>
                <a:blip r:embed="rId3"/>
              </a:buBlip>
            </a:pPr>
            <a:endParaRPr lang="tr-TR" sz="1600" dirty="0">
              <a:solidFill>
                <a:schemeClr val="tx1"/>
              </a:solidFill>
              <a:latin typeface="Calibri Light" pitchFamily="34" charset="0"/>
            </a:endParaRPr>
          </a:p>
          <a:p>
            <a:pPr marL="285750" indent="-285750" algn="l">
              <a:buBlip>
                <a:blip r:embed="rId3"/>
              </a:buBlip>
            </a:pPr>
            <a:r>
              <a:rPr lang="tr-TR" sz="1600" dirty="0">
                <a:solidFill>
                  <a:schemeClr val="tx1"/>
                </a:solidFill>
                <a:latin typeface="Calibri Light" pitchFamily="34" charset="0"/>
              </a:rPr>
              <a:t>Bunun yanı sıra tüm yazışmalarınızı, mutabakatlarınızı, talimatlarınızı, ödeme emirlerinizi göndermek ve almak için kullanabilir, isterseniz tüm bunları yasal geçerli ve güvenli arşivleyebilirsiniz. </a:t>
            </a:r>
          </a:p>
          <a:p>
            <a:endParaRPr lang="tr-TR" sz="1800" dirty="0" smtClean="0"/>
          </a:p>
          <a:p>
            <a:endParaRPr lang="tr-TR" sz="1800" dirty="0"/>
          </a:p>
        </p:txBody>
      </p:sp>
    </p:spTree>
    <p:extLst>
      <p:ext uri="{BB962C8B-B14F-4D97-AF65-F5344CB8AC3E}">
        <p14:creationId xmlns:p14="http://schemas.microsoft.com/office/powerpoint/2010/main" val="40442354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268760"/>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TÜRKKEP E-Fatura Entegrasyon Süreci </a:t>
            </a:r>
            <a:endParaRPr lang="tr-TR" sz="2400" b="1" dirty="0">
              <a:solidFill>
                <a:srgbClr val="C00000"/>
              </a:solidFill>
              <a:latin typeface="Calibri Light" pitchFamily="34" charset="0"/>
              <a:ea typeface="Tahoma" pitchFamily="34" charset="0"/>
              <a:cs typeface="Tahoma" pitchFamily="34" charset="0"/>
            </a:endParaRPr>
          </a:p>
        </p:txBody>
      </p:sp>
      <p:sp>
        <p:nvSpPr>
          <p:cNvPr id="5" name="Köşeli Çift Ayraç 4"/>
          <p:cNvSpPr/>
          <p:nvPr/>
        </p:nvSpPr>
        <p:spPr>
          <a:xfrm>
            <a:off x="734888" y="1817439"/>
            <a:ext cx="2448272" cy="1220743"/>
          </a:xfrm>
          <a:prstGeom prst="chevron">
            <a:avLst>
              <a:gd name="adj" fmla="val 18871"/>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chemeClr val="bg1"/>
                </a:solidFill>
                <a:effectLst>
                  <a:outerShdw blurRad="38100" dist="38100" dir="2700000" algn="tl">
                    <a:srgbClr val="000000">
                      <a:alpha val="43137"/>
                    </a:srgbClr>
                  </a:outerShdw>
                </a:effectLst>
              </a:rPr>
              <a:t>GiB</a:t>
            </a:r>
            <a:r>
              <a:rPr lang="tr-TR" b="1" dirty="0" smtClean="0">
                <a:solidFill>
                  <a:schemeClr val="bg1"/>
                </a:solidFill>
                <a:effectLst>
                  <a:outerShdw blurRad="38100" dist="38100" dir="2700000" algn="tl">
                    <a:srgbClr val="000000">
                      <a:alpha val="43137"/>
                    </a:srgbClr>
                  </a:outerShdw>
                </a:effectLst>
              </a:rPr>
              <a:t> Başvuru</a:t>
            </a:r>
            <a:endParaRPr lang="tr-TR" b="1" dirty="0">
              <a:solidFill>
                <a:schemeClr val="bg1"/>
              </a:solidFill>
              <a:effectLst>
                <a:outerShdw blurRad="38100" dist="38100" dir="2700000" algn="tl">
                  <a:srgbClr val="000000">
                    <a:alpha val="43137"/>
                  </a:srgbClr>
                </a:outerShdw>
              </a:effectLst>
            </a:endParaRPr>
          </a:p>
        </p:txBody>
      </p:sp>
      <p:sp>
        <p:nvSpPr>
          <p:cNvPr id="6" name="Köşeli Çift Ayraç 5"/>
          <p:cNvSpPr/>
          <p:nvPr/>
        </p:nvSpPr>
        <p:spPr>
          <a:xfrm>
            <a:off x="3039144" y="1814047"/>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Özel </a:t>
            </a:r>
            <a:r>
              <a:rPr lang="tr-TR" b="1" dirty="0" err="1" smtClean="0">
                <a:solidFill>
                  <a:schemeClr val="bg1"/>
                </a:solidFill>
                <a:effectLst>
                  <a:outerShdw blurRad="38100" dist="38100" dir="2700000" algn="tl">
                    <a:srgbClr val="000000">
                      <a:alpha val="43137"/>
                    </a:srgbClr>
                  </a:outerShdw>
                </a:effectLst>
              </a:rPr>
              <a:t>Entegratör</a:t>
            </a:r>
            <a:r>
              <a:rPr lang="tr-TR" b="1" dirty="0" smtClean="0">
                <a:solidFill>
                  <a:schemeClr val="bg1"/>
                </a:solidFill>
                <a:effectLst>
                  <a:outerShdw blurRad="38100" dist="38100" dir="2700000" algn="tl">
                    <a:srgbClr val="000000">
                      <a:alpha val="43137"/>
                    </a:srgbClr>
                  </a:outerShdw>
                </a:effectLst>
              </a:rPr>
              <a:t> Hizmet Sözleşmesi</a:t>
            </a:r>
            <a:endParaRPr lang="tr-TR" b="1" dirty="0">
              <a:solidFill>
                <a:schemeClr val="bg1"/>
              </a:solidFill>
              <a:effectLst>
                <a:outerShdw blurRad="38100" dist="38100" dir="2700000" algn="tl">
                  <a:srgbClr val="000000">
                    <a:alpha val="43137"/>
                  </a:srgbClr>
                </a:outerShdw>
              </a:effectLst>
            </a:endParaRPr>
          </a:p>
        </p:txBody>
      </p:sp>
      <p:sp>
        <p:nvSpPr>
          <p:cNvPr id="7" name="Köşeli Çift Ayraç 6"/>
          <p:cNvSpPr/>
          <p:nvPr/>
        </p:nvSpPr>
        <p:spPr>
          <a:xfrm>
            <a:off x="5343400" y="1814047"/>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Sözleşme İçeriğine Göre Uygulama Safhası</a:t>
            </a:r>
            <a:endParaRPr lang="tr-TR" b="1" dirty="0">
              <a:solidFill>
                <a:schemeClr val="bg1"/>
              </a:solidFill>
              <a:effectLst>
                <a:outerShdw blurRad="38100" dist="38100" dir="2700000" algn="tl">
                  <a:srgbClr val="000000">
                    <a:alpha val="43137"/>
                  </a:srgbClr>
                </a:outerShdw>
              </a:effectLst>
            </a:endParaRPr>
          </a:p>
        </p:txBody>
      </p:sp>
      <p:sp>
        <p:nvSpPr>
          <p:cNvPr id="8" name="Metin kutusu 7"/>
          <p:cNvSpPr txBox="1"/>
          <p:nvPr/>
        </p:nvSpPr>
        <p:spPr>
          <a:xfrm>
            <a:off x="539553" y="3364537"/>
            <a:ext cx="6840760" cy="2800767"/>
          </a:xfrm>
          <a:prstGeom prst="rect">
            <a:avLst/>
          </a:prstGeom>
          <a:noFill/>
        </p:spPr>
        <p:txBody>
          <a:bodyPr wrap="square" rtlCol="0">
            <a:spAutoFit/>
          </a:bodyPr>
          <a:lstStyle/>
          <a:p>
            <a:pPr marL="342900" indent="-342900" algn="just">
              <a:buAutoNum type="arabicPeriod"/>
            </a:pPr>
            <a:r>
              <a:rPr lang="tr-TR" sz="1600" dirty="0">
                <a:latin typeface="Calibri Light" pitchFamily="34" charset="0"/>
              </a:rPr>
              <a:t>e-Fatura mükellefi e-Fatura geçişi ile ilgili </a:t>
            </a:r>
            <a:r>
              <a:rPr lang="tr-TR" sz="1600" dirty="0" err="1">
                <a:latin typeface="Calibri Light" pitchFamily="34" charset="0"/>
              </a:rPr>
              <a:t>GiB’na</a:t>
            </a:r>
            <a:r>
              <a:rPr lang="tr-TR" sz="1600" dirty="0">
                <a:latin typeface="Calibri Light" pitchFamily="34" charset="0"/>
              </a:rPr>
              <a:t> başvuruda bulunur.</a:t>
            </a:r>
          </a:p>
          <a:p>
            <a:pPr marL="342900" indent="-342900" algn="just">
              <a:buFont typeface="+mj-lt"/>
              <a:buAutoNum type="arabicPeriod"/>
            </a:pPr>
            <a:endParaRPr lang="tr-TR" sz="1600" dirty="0">
              <a:latin typeface="Calibri Light" pitchFamily="34" charset="0"/>
            </a:endParaRPr>
          </a:p>
          <a:p>
            <a:pPr marL="342900" indent="-342900" algn="just">
              <a:buAutoNum type="arabicPeriod"/>
            </a:pPr>
            <a:r>
              <a:rPr lang="tr-TR" sz="1600" dirty="0">
                <a:latin typeface="Calibri Light" pitchFamily="34" charset="0"/>
              </a:rPr>
              <a:t>Başvuru mükellefin kendisi tarafından ya da mükellefin anlaşmaya varmış olduğu özel </a:t>
            </a:r>
            <a:r>
              <a:rPr lang="tr-TR" sz="1600" dirty="0" err="1">
                <a:latin typeface="Calibri Light" pitchFamily="34" charset="0"/>
              </a:rPr>
              <a:t>entegratör</a:t>
            </a:r>
            <a:r>
              <a:rPr lang="tr-TR" sz="1600" dirty="0">
                <a:latin typeface="Calibri Light" pitchFamily="34" charset="0"/>
              </a:rPr>
              <a:t> tarafından mükellef adına yapılabilir.</a:t>
            </a:r>
          </a:p>
          <a:p>
            <a:pPr marL="342900" indent="-342900" algn="just">
              <a:buFont typeface="+mj-lt"/>
              <a:buAutoNum type="arabicPeriod"/>
            </a:pPr>
            <a:endParaRPr lang="tr-TR" sz="1600" dirty="0">
              <a:latin typeface="Calibri Light" pitchFamily="34" charset="0"/>
            </a:endParaRPr>
          </a:p>
          <a:p>
            <a:pPr marL="342900" indent="-342900" algn="just">
              <a:buAutoNum type="arabicPeriod"/>
            </a:pPr>
            <a:r>
              <a:rPr lang="tr-TR" sz="1600" dirty="0">
                <a:latin typeface="Calibri Light" pitchFamily="34" charset="0"/>
              </a:rPr>
              <a:t>TÜRKKEP başvuru için gerekli belgeleri sunmaktadır. Hazırlanması gereken kurum belgelerinin listesini de sunmaktadır.</a:t>
            </a:r>
          </a:p>
          <a:p>
            <a:pPr marL="342900" indent="-342900" algn="just">
              <a:buFont typeface="+mj-lt"/>
              <a:buAutoNum type="arabicPeriod"/>
            </a:pPr>
            <a:endParaRPr lang="tr-TR" sz="1600" dirty="0">
              <a:latin typeface="Calibri Light" pitchFamily="34" charset="0"/>
            </a:endParaRPr>
          </a:p>
          <a:p>
            <a:pPr marL="342900" indent="-342900" algn="just">
              <a:buAutoNum type="arabicPeriod"/>
            </a:pPr>
            <a:r>
              <a:rPr lang="tr-TR" sz="1600" dirty="0">
                <a:latin typeface="Calibri Light" pitchFamily="34" charset="0"/>
              </a:rPr>
              <a:t>Mükellef entegrasyon sürecinde özel </a:t>
            </a:r>
            <a:r>
              <a:rPr lang="tr-TR" sz="1600" dirty="0" err="1">
                <a:latin typeface="Calibri Light" pitchFamily="34" charset="0"/>
              </a:rPr>
              <a:t>entegratör</a:t>
            </a:r>
            <a:r>
              <a:rPr lang="tr-TR" sz="1600" dirty="0">
                <a:latin typeface="Calibri Light" pitchFamily="34" charset="0"/>
              </a:rPr>
              <a:t> ile çalışacağını ve 31.12.2013 tarihi itibariyle e-fatura entegrasyonunu kullanacağını taahhüt edip, portal kullanımının aktif edilmemesini talep edecektir.</a:t>
            </a:r>
          </a:p>
        </p:txBody>
      </p:sp>
      <p:sp>
        <p:nvSpPr>
          <p:cNvPr id="9" name="Metin kutusu 8"/>
          <p:cNvSpPr txBox="1"/>
          <p:nvPr/>
        </p:nvSpPr>
        <p:spPr>
          <a:xfrm>
            <a:off x="1454968" y="3069541"/>
            <a:ext cx="744114" cy="369332"/>
          </a:xfrm>
          <a:prstGeom prst="rect">
            <a:avLst/>
          </a:prstGeom>
          <a:noFill/>
        </p:spPr>
        <p:txBody>
          <a:bodyPr wrap="none" rtlCol="0">
            <a:spAutoFit/>
          </a:bodyPr>
          <a:lstStyle/>
          <a:p>
            <a:r>
              <a:rPr lang="tr-TR" dirty="0" smtClean="0">
                <a:solidFill>
                  <a:srgbClr val="FF0000"/>
                </a:solidFill>
                <a:effectLst>
                  <a:outerShdw blurRad="38100" dist="38100" dir="2700000" algn="tl">
                    <a:srgbClr val="000000">
                      <a:alpha val="43137"/>
                    </a:srgbClr>
                  </a:outerShdw>
                </a:effectLst>
              </a:rPr>
              <a:t>1 Gün</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8287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268760"/>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TÜRKKEP E-Fatura Entegrasyon Süreci </a:t>
            </a:r>
            <a:endParaRPr lang="tr-TR" sz="2400" b="1" dirty="0">
              <a:solidFill>
                <a:srgbClr val="C00000"/>
              </a:solidFill>
              <a:latin typeface="Calibri Light" pitchFamily="34" charset="0"/>
              <a:ea typeface="Tahoma" pitchFamily="34" charset="0"/>
              <a:cs typeface="Tahoma" pitchFamily="34" charset="0"/>
            </a:endParaRPr>
          </a:p>
        </p:txBody>
      </p:sp>
      <p:sp>
        <p:nvSpPr>
          <p:cNvPr id="10" name="Köşeli Çift Ayraç 9"/>
          <p:cNvSpPr/>
          <p:nvPr/>
        </p:nvSpPr>
        <p:spPr>
          <a:xfrm>
            <a:off x="611560" y="1764589"/>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chemeClr val="bg1"/>
                </a:solidFill>
                <a:effectLst>
                  <a:outerShdw blurRad="38100" dist="38100" dir="2700000" algn="tl">
                    <a:srgbClr val="000000">
                      <a:alpha val="43137"/>
                    </a:srgbClr>
                  </a:outerShdw>
                </a:effectLst>
              </a:rPr>
              <a:t>GiB</a:t>
            </a:r>
            <a:r>
              <a:rPr lang="tr-TR" b="1" dirty="0" smtClean="0">
                <a:solidFill>
                  <a:schemeClr val="bg1"/>
                </a:solidFill>
                <a:effectLst>
                  <a:outerShdw blurRad="38100" dist="38100" dir="2700000" algn="tl">
                    <a:srgbClr val="000000">
                      <a:alpha val="43137"/>
                    </a:srgbClr>
                  </a:outerShdw>
                </a:effectLst>
              </a:rPr>
              <a:t> Başvuru</a:t>
            </a:r>
            <a:endParaRPr lang="tr-TR" b="1" dirty="0">
              <a:solidFill>
                <a:schemeClr val="bg1"/>
              </a:solidFill>
              <a:effectLst>
                <a:outerShdw blurRad="38100" dist="38100" dir="2700000" algn="tl">
                  <a:srgbClr val="000000">
                    <a:alpha val="43137"/>
                  </a:srgbClr>
                </a:outerShdw>
              </a:effectLst>
            </a:endParaRPr>
          </a:p>
        </p:txBody>
      </p:sp>
      <p:sp>
        <p:nvSpPr>
          <p:cNvPr id="11" name="Köşeli Çift Ayraç 10"/>
          <p:cNvSpPr/>
          <p:nvPr/>
        </p:nvSpPr>
        <p:spPr>
          <a:xfrm>
            <a:off x="2915816" y="1761197"/>
            <a:ext cx="2448272" cy="1220743"/>
          </a:xfrm>
          <a:prstGeom prst="chevron">
            <a:avLst>
              <a:gd name="adj" fmla="val 18871"/>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Özel </a:t>
            </a:r>
            <a:r>
              <a:rPr lang="tr-TR" b="1" dirty="0" err="1" smtClean="0">
                <a:solidFill>
                  <a:schemeClr val="bg1"/>
                </a:solidFill>
                <a:effectLst>
                  <a:outerShdw blurRad="38100" dist="38100" dir="2700000" algn="tl">
                    <a:srgbClr val="000000">
                      <a:alpha val="43137"/>
                    </a:srgbClr>
                  </a:outerShdw>
                </a:effectLst>
              </a:rPr>
              <a:t>Entegratör</a:t>
            </a:r>
            <a:r>
              <a:rPr lang="tr-TR" b="1" dirty="0" smtClean="0">
                <a:solidFill>
                  <a:schemeClr val="bg1"/>
                </a:solidFill>
                <a:effectLst>
                  <a:outerShdw blurRad="38100" dist="38100" dir="2700000" algn="tl">
                    <a:srgbClr val="000000">
                      <a:alpha val="43137"/>
                    </a:srgbClr>
                  </a:outerShdw>
                </a:effectLst>
              </a:rPr>
              <a:t> Hizmet Sözleşmesi</a:t>
            </a:r>
            <a:endParaRPr lang="tr-TR" b="1" dirty="0">
              <a:solidFill>
                <a:schemeClr val="bg1"/>
              </a:solidFill>
              <a:effectLst>
                <a:outerShdw blurRad="38100" dist="38100" dir="2700000" algn="tl">
                  <a:srgbClr val="000000">
                    <a:alpha val="43137"/>
                  </a:srgbClr>
                </a:outerShdw>
              </a:effectLst>
            </a:endParaRPr>
          </a:p>
        </p:txBody>
      </p:sp>
      <p:sp>
        <p:nvSpPr>
          <p:cNvPr id="12" name="Köşeli Çift Ayraç 11"/>
          <p:cNvSpPr/>
          <p:nvPr/>
        </p:nvSpPr>
        <p:spPr>
          <a:xfrm>
            <a:off x="5220072" y="1761197"/>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Sözleşme İçeriğine Göre Uygulama Safhası</a:t>
            </a:r>
            <a:endParaRPr lang="tr-TR" b="1" dirty="0">
              <a:solidFill>
                <a:schemeClr val="bg1"/>
              </a:solidFill>
              <a:effectLst>
                <a:outerShdw blurRad="38100" dist="38100" dir="2700000" algn="tl">
                  <a:srgbClr val="000000">
                    <a:alpha val="43137"/>
                  </a:srgbClr>
                </a:outerShdw>
              </a:effectLst>
            </a:endParaRPr>
          </a:p>
        </p:txBody>
      </p:sp>
      <p:sp>
        <p:nvSpPr>
          <p:cNvPr id="13" name="Metin kutusu 12"/>
          <p:cNvSpPr txBox="1"/>
          <p:nvPr/>
        </p:nvSpPr>
        <p:spPr>
          <a:xfrm>
            <a:off x="683568" y="3284984"/>
            <a:ext cx="8064896" cy="3323987"/>
          </a:xfrm>
          <a:prstGeom prst="rect">
            <a:avLst/>
          </a:prstGeom>
          <a:noFill/>
        </p:spPr>
        <p:txBody>
          <a:bodyPr wrap="square" rtlCol="0">
            <a:spAutoFit/>
          </a:bodyPr>
          <a:lstStyle/>
          <a:p>
            <a:pPr marL="342900" indent="-342900" algn="just">
              <a:buAutoNum type="arabicPeriod"/>
            </a:pPr>
            <a:r>
              <a:rPr lang="tr-TR" sz="1600" dirty="0">
                <a:latin typeface="Calibri Light" pitchFamily="34" charset="0"/>
              </a:rPr>
              <a:t>e-Fatura işlemlerinin TÜRKKEP üzerinden yürütülmesine yönelik mükellef ve TÜRKKEP arasında yapılacak olan sözleşmedir. </a:t>
            </a:r>
          </a:p>
          <a:p>
            <a:pPr marL="342900" indent="-342900" algn="just">
              <a:buFont typeface="+mj-lt"/>
              <a:buAutoNum type="arabicPeriod"/>
            </a:pPr>
            <a:endParaRPr lang="tr-TR" sz="1600" dirty="0">
              <a:latin typeface="Calibri Light" pitchFamily="34" charset="0"/>
            </a:endParaRPr>
          </a:p>
          <a:p>
            <a:pPr marL="342900" indent="-342900" algn="just">
              <a:buAutoNum type="arabicPeriod"/>
            </a:pPr>
            <a:r>
              <a:rPr lang="tr-TR" sz="1600" dirty="0">
                <a:latin typeface="Calibri Light" pitchFamily="34" charset="0"/>
              </a:rPr>
              <a:t>Sözleşme iki ana kapsamdan oluşur;</a:t>
            </a:r>
          </a:p>
          <a:p>
            <a:pPr marL="1257300" lvl="2" indent="-342900" algn="just">
              <a:buFont typeface="+mj-lt"/>
              <a:buAutoNum type="alphaLcParenR"/>
            </a:pPr>
            <a:r>
              <a:rPr lang="tr-TR" sz="1600" dirty="0">
                <a:latin typeface="Calibri Light" pitchFamily="34" charset="0"/>
              </a:rPr>
              <a:t>Hizmet;</a:t>
            </a:r>
          </a:p>
          <a:p>
            <a:pPr lvl="2" algn="just"/>
            <a:r>
              <a:rPr lang="tr-TR" sz="1600" dirty="0" err="1">
                <a:latin typeface="Calibri Light" pitchFamily="34" charset="0"/>
              </a:rPr>
              <a:t>TÜRKKEP’in</a:t>
            </a:r>
            <a:r>
              <a:rPr lang="tr-TR" sz="1600" dirty="0">
                <a:latin typeface="Calibri Light" pitchFamily="34" charset="0"/>
              </a:rPr>
              <a:t> vereceği e-fatura hizmetine yöneliktir. </a:t>
            </a:r>
            <a:r>
              <a:rPr lang="tr-TR" sz="1600" dirty="0" err="1">
                <a:latin typeface="Calibri Light" pitchFamily="34" charset="0"/>
              </a:rPr>
              <a:t>TÜRKKEP’in</a:t>
            </a:r>
            <a:r>
              <a:rPr lang="tr-TR" sz="1600" dirty="0">
                <a:latin typeface="Calibri Light" pitchFamily="34" charset="0"/>
              </a:rPr>
              <a:t> ana hizmet kalemlerini içermektedir. </a:t>
            </a:r>
          </a:p>
          <a:p>
            <a:pPr marL="1257300" lvl="2" indent="-342900" algn="just">
              <a:buFont typeface="+mj-lt"/>
              <a:buAutoNum type="alphaLcParenR"/>
            </a:pPr>
            <a:r>
              <a:rPr lang="tr-TR" sz="1600" dirty="0">
                <a:latin typeface="Calibri Light" pitchFamily="34" charset="0"/>
              </a:rPr>
              <a:t>Entegrasyon; </a:t>
            </a:r>
          </a:p>
          <a:p>
            <a:pPr lvl="2" algn="just"/>
            <a:r>
              <a:rPr lang="tr-TR" sz="1600" dirty="0" err="1">
                <a:latin typeface="Calibri Light" pitchFamily="34" charset="0"/>
              </a:rPr>
              <a:t>TÜRKKEP’in</a:t>
            </a:r>
            <a:r>
              <a:rPr lang="tr-TR" sz="1600" dirty="0">
                <a:latin typeface="Calibri Light" pitchFamily="34" charset="0"/>
              </a:rPr>
              <a:t> sunacağı e-fatura </a:t>
            </a:r>
            <a:r>
              <a:rPr lang="tr-TR" sz="1600" dirty="0" err="1">
                <a:latin typeface="Calibri Light" pitchFamily="34" charset="0"/>
              </a:rPr>
              <a:t>portalına</a:t>
            </a:r>
            <a:r>
              <a:rPr lang="tr-TR" sz="1600" dirty="0">
                <a:latin typeface="Calibri Light" pitchFamily="34" charset="0"/>
              </a:rPr>
              <a:t> mükellef finans/muhasebe/ERP sistemlerinin entegre edilmesine yönelik sözleşmedir. Entegrasyonun mükellef tarafından veya mükellef sorumluluğunda yürütüldüğü hallerde sözleşmeye eklenmez. Mükellef tarafından yürütüleceği bildirilir.</a:t>
            </a:r>
          </a:p>
          <a:p>
            <a:pPr marL="1257300" lvl="2" indent="-342900" algn="just">
              <a:buAutoNum type="alphaLcParenR"/>
            </a:pPr>
            <a:endParaRPr lang="tr-TR" dirty="0"/>
          </a:p>
        </p:txBody>
      </p:sp>
      <p:sp>
        <p:nvSpPr>
          <p:cNvPr id="14" name="Metin kutusu 13"/>
          <p:cNvSpPr txBox="1"/>
          <p:nvPr/>
        </p:nvSpPr>
        <p:spPr>
          <a:xfrm>
            <a:off x="3652777" y="2924944"/>
            <a:ext cx="1135247" cy="369332"/>
          </a:xfrm>
          <a:prstGeom prst="rect">
            <a:avLst/>
          </a:prstGeom>
          <a:noFill/>
        </p:spPr>
        <p:txBody>
          <a:bodyPr wrap="none" rtlCol="0">
            <a:spAutoFit/>
          </a:bodyPr>
          <a:lstStyle/>
          <a:p>
            <a:r>
              <a:rPr lang="tr-TR" dirty="0" smtClean="0">
                <a:solidFill>
                  <a:srgbClr val="FF0000"/>
                </a:solidFill>
                <a:effectLst>
                  <a:outerShdw blurRad="38100" dist="38100" dir="2700000" algn="tl">
                    <a:srgbClr val="000000">
                      <a:alpha val="43137"/>
                    </a:srgbClr>
                  </a:outerShdw>
                </a:effectLst>
              </a:rPr>
              <a:t>1 – 7  Gün</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91278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268760"/>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TÜRKKEP E-Fatura Entegrasyon Süreci </a:t>
            </a:r>
            <a:endParaRPr lang="tr-TR" sz="2400" b="1" dirty="0">
              <a:solidFill>
                <a:srgbClr val="C00000"/>
              </a:solidFill>
              <a:latin typeface="Calibri Light" pitchFamily="34" charset="0"/>
              <a:ea typeface="Tahoma" pitchFamily="34" charset="0"/>
              <a:cs typeface="Tahoma" pitchFamily="34" charset="0"/>
            </a:endParaRPr>
          </a:p>
        </p:txBody>
      </p:sp>
      <p:sp>
        <p:nvSpPr>
          <p:cNvPr id="9" name="Köşeli Çift Ayraç 8"/>
          <p:cNvSpPr/>
          <p:nvPr/>
        </p:nvSpPr>
        <p:spPr>
          <a:xfrm>
            <a:off x="683567" y="1766330"/>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chemeClr val="bg1"/>
                </a:solidFill>
                <a:effectLst>
                  <a:outerShdw blurRad="38100" dist="38100" dir="2700000" algn="tl">
                    <a:srgbClr val="000000">
                      <a:alpha val="43137"/>
                    </a:srgbClr>
                  </a:outerShdw>
                </a:effectLst>
              </a:rPr>
              <a:t>GiB</a:t>
            </a:r>
            <a:r>
              <a:rPr lang="tr-TR" b="1" dirty="0" smtClean="0">
                <a:solidFill>
                  <a:schemeClr val="bg1"/>
                </a:solidFill>
                <a:effectLst>
                  <a:outerShdw blurRad="38100" dist="38100" dir="2700000" algn="tl">
                    <a:srgbClr val="000000">
                      <a:alpha val="43137"/>
                    </a:srgbClr>
                  </a:outerShdw>
                </a:effectLst>
              </a:rPr>
              <a:t> Başvuru</a:t>
            </a:r>
            <a:endParaRPr lang="tr-TR" b="1" dirty="0">
              <a:solidFill>
                <a:schemeClr val="bg1"/>
              </a:solidFill>
              <a:effectLst>
                <a:outerShdw blurRad="38100" dist="38100" dir="2700000" algn="tl">
                  <a:srgbClr val="000000">
                    <a:alpha val="43137"/>
                  </a:srgbClr>
                </a:outerShdw>
              </a:effectLst>
            </a:endParaRPr>
          </a:p>
        </p:txBody>
      </p:sp>
      <p:sp>
        <p:nvSpPr>
          <p:cNvPr id="15" name="Köşeli Çift Ayraç 14"/>
          <p:cNvSpPr/>
          <p:nvPr/>
        </p:nvSpPr>
        <p:spPr>
          <a:xfrm>
            <a:off x="2987823" y="1762938"/>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Özel </a:t>
            </a:r>
            <a:r>
              <a:rPr lang="tr-TR" b="1" dirty="0" err="1" smtClean="0">
                <a:solidFill>
                  <a:schemeClr val="bg1"/>
                </a:solidFill>
                <a:effectLst>
                  <a:outerShdw blurRad="38100" dist="38100" dir="2700000" algn="tl">
                    <a:srgbClr val="000000">
                      <a:alpha val="43137"/>
                    </a:srgbClr>
                  </a:outerShdw>
                </a:effectLst>
              </a:rPr>
              <a:t>Entegratör</a:t>
            </a:r>
            <a:r>
              <a:rPr lang="tr-TR" b="1" dirty="0" smtClean="0">
                <a:solidFill>
                  <a:schemeClr val="bg1"/>
                </a:solidFill>
                <a:effectLst>
                  <a:outerShdw blurRad="38100" dist="38100" dir="2700000" algn="tl">
                    <a:srgbClr val="000000">
                      <a:alpha val="43137"/>
                    </a:srgbClr>
                  </a:outerShdw>
                </a:effectLst>
              </a:rPr>
              <a:t> Hizmet Sözleşmesi</a:t>
            </a:r>
            <a:endParaRPr lang="tr-TR" b="1" dirty="0">
              <a:solidFill>
                <a:schemeClr val="bg1"/>
              </a:solidFill>
              <a:effectLst>
                <a:outerShdw blurRad="38100" dist="38100" dir="2700000" algn="tl">
                  <a:srgbClr val="000000">
                    <a:alpha val="43137"/>
                  </a:srgbClr>
                </a:outerShdw>
              </a:effectLst>
            </a:endParaRPr>
          </a:p>
        </p:txBody>
      </p:sp>
      <p:sp>
        <p:nvSpPr>
          <p:cNvPr id="16" name="Köşeli Çift Ayraç 15"/>
          <p:cNvSpPr/>
          <p:nvPr/>
        </p:nvSpPr>
        <p:spPr>
          <a:xfrm>
            <a:off x="5292079" y="1762938"/>
            <a:ext cx="2448272" cy="1220743"/>
          </a:xfrm>
          <a:prstGeom prst="chevron">
            <a:avLst>
              <a:gd name="adj" fmla="val 18871"/>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Sözleşme İçeriğine Göre Uygulama Safhası</a:t>
            </a:r>
            <a:endParaRPr lang="tr-TR" b="1" dirty="0">
              <a:solidFill>
                <a:schemeClr val="bg1"/>
              </a:solidFill>
              <a:effectLst>
                <a:outerShdw blurRad="38100" dist="38100" dir="2700000" algn="tl">
                  <a:srgbClr val="000000">
                    <a:alpha val="43137"/>
                  </a:srgbClr>
                </a:outerShdw>
              </a:effectLst>
            </a:endParaRPr>
          </a:p>
        </p:txBody>
      </p:sp>
      <p:sp>
        <p:nvSpPr>
          <p:cNvPr id="17" name="Metin kutusu 16"/>
          <p:cNvSpPr txBox="1"/>
          <p:nvPr/>
        </p:nvSpPr>
        <p:spPr>
          <a:xfrm>
            <a:off x="899592" y="3419122"/>
            <a:ext cx="7632848" cy="3200876"/>
          </a:xfrm>
          <a:prstGeom prst="rect">
            <a:avLst/>
          </a:prstGeom>
          <a:noFill/>
        </p:spPr>
        <p:txBody>
          <a:bodyPr wrap="square" rtlCol="0">
            <a:spAutoFit/>
          </a:bodyPr>
          <a:lstStyle>
            <a:defPPr>
              <a:defRPr lang="tr-TR"/>
            </a:defPPr>
            <a:lvl1pPr marL="342900" indent="-342900" algn="just">
              <a:buAutoNum type="arabicPeriod"/>
              <a:defRPr sz="1600">
                <a:latin typeface="Calibri Light" pitchFamily="34" charset="0"/>
              </a:defRPr>
            </a:lvl1pPr>
            <a:lvl3pPr marL="1257300" lvl="2" indent="-342900" algn="just">
              <a:buFont typeface="+mj-lt"/>
              <a:buAutoNum type="alphaLcParenR"/>
              <a:defRPr sz="1600">
                <a:latin typeface="Calibri Light" pitchFamily="34" charset="0"/>
              </a:defRPr>
            </a:lvl3pPr>
          </a:lstStyle>
          <a:p>
            <a:r>
              <a:rPr lang="tr-TR" dirty="0"/>
              <a:t>TÜRKKEP 3 adet web servisi açar;</a:t>
            </a:r>
          </a:p>
          <a:p>
            <a:pPr lvl="3"/>
            <a:r>
              <a:rPr lang="tr-TR" dirty="0">
                <a:latin typeface="Calibri Light" pitchFamily="34" charset="0"/>
              </a:rPr>
              <a:t>Gönderilen Fatura,</a:t>
            </a:r>
          </a:p>
          <a:p>
            <a:pPr lvl="3"/>
            <a:r>
              <a:rPr lang="tr-TR" dirty="0">
                <a:latin typeface="Calibri Light" pitchFamily="34" charset="0"/>
              </a:rPr>
              <a:t>Alınan Fatura,</a:t>
            </a:r>
          </a:p>
          <a:p>
            <a:pPr lvl="3"/>
            <a:r>
              <a:rPr lang="tr-TR" dirty="0">
                <a:latin typeface="Calibri Light" pitchFamily="34" charset="0"/>
              </a:rPr>
              <a:t>Müşteri ve Tedarikçi carilerinin e-fatura mükellefi olma durumunun kontrol edilerek carilerin işaretlenmesi</a:t>
            </a:r>
          </a:p>
          <a:p>
            <a:pPr lvl="3"/>
            <a:endParaRPr lang="tr-TR" dirty="0"/>
          </a:p>
          <a:p>
            <a:r>
              <a:rPr lang="tr-TR" dirty="0"/>
              <a:t>TÜRKKEP ve Mükellef sistemi arasında veri alış-verişi için data formatı belirlenir (</a:t>
            </a:r>
            <a:r>
              <a:rPr lang="tr-TR" dirty="0" err="1"/>
              <a:t>xml</a:t>
            </a:r>
            <a:r>
              <a:rPr lang="tr-TR" dirty="0"/>
              <a:t>, </a:t>
            </a:r>
            <a:r>
              <a:rPr lang="tr-TR" dirty="0" err="1"/>
              <a:t>txt</a:t>
            </a:r>
            <a:r>
              <a:rPr lang="tr-TR" dirty="0"/>
              <a:t>, </a:t>
            </a:r>
            <a:r>
              <a:rPr lang="tr-TR" dirty="0" err="1"/>
              <a:t>excel</a:t>
            </a:r>
            <a:r>
              <a:rPr lang="tr-TR" dirty="0"/>
              <a:t> vb.). Bu servislerle ilgili teknik destek mükellefe sağlanır ve web servislerinin ayağa kaldırılması TÜRKKEP tarafından gerçekleştirilir. </a:t>
            </a:r>
          </a:p>
          <a:p>
            <a:endParaRPr lang="tr-TR" dirty="0"/>
          </a:p>
          <a:p>
            <a:endParaRPr lang="tr-TR" dirty="0"/>
          </a:p>
          <a:p>
            <a:endParaRPr lang="tr-TR" dirty="0"/>
          </a:p>
        </p:txBody>
      </p:sp>
      <p:sp>
        <p:nvSpPr>
          <p:cNvPr id="18" name="Metin kutusu 17"/>
          <p:cNvSpPr txBox="1"/>
          <p:nvPr/>
        </p:nvSpPr>
        <p:spPr>
          <a:xfrm>
            <a:off x="6077537" y="2983681"/>
            <a:ext cx="877356" cy="369332"/>
          </a:xfrm>
          <a:prstGeom prst="rect">
            <a:avLst/>
          </a:prstGeom>
          <a:noFill/>
        </p:spPr>
        <p:txBody>
          <a:bodyPr wrap="none" rtlCol="0">
            <a:spAutoFit/>
          </a:bodyPr>
          <a:lstStyle/>
          <a:p>
            <a:r>
              <a:rPr lang="tr-TR" dirty="0" smtClean="0">
                <a:solidFill>
                  <a:srgbClr val="FF0000"/>
                </a:solidFill>
                <a:effectLst>
                  <a:outerShdw blurRad="38100" dist="38100" dir="2700000" algn="tl">
                    <a:srgbClr val="000000">
                      <a:alpha val="43137"/>
                    </a:srgbClr>
                  </a:outerShdw>
                </a:effectLst>
              </a:rPr>
              <a:t>~1,5 Ay</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53378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268760"/>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TÜRKKEP E-Fatura Entegrasyon Süreci </a:t>
            </a:r>
            <a:endParaRPr lang="tr-TR" sz="2400" b="1" dirty="0">
              <a:solidFill>
                <a:srgbClr val="C00000"/>
              </a:solidFill>
              <a:latin typeface="Calibri Light" pitchFamily="34" charset="0"/>
              <a:ea typeface="Tahoma" pitchFamily="34" charset="0"/>
              <a:cs typeface="Tahoma" pitchFamily="34" charset="0"/>
            </a:endParaRPr>
          </a:p>
        </p:txBody>
      </p:sp>
      <p:sp>
        <p:nvSpPr>
          <p:cNvPr id="10" name="Köşeli Çift Ayraç 9"/>
          <p:cNvSpPr/>
          <p:nvPr/>
        </p:nvSpPr>
        <p:spPr>
          <a:xfrm>
            <a:off x="611559" y="1744264"/>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chemeClr val="bg1"/>
                </a:solidFill>
                <a:effectLst>
                  <a:outerShdw blurRad="38100" dist="38100" dir="2700000" algn="tl">
                    <a:srgbClr val="000000">
                      <a:alpha val="43137"/>
                    </a:srgbClr>
                  </a:outerShdw>
                </a:effectLst>
              </a:rPr>
              <a:t>GiB</a:t>
            </a:r>
            <a:r>
              <a:rPr lang="tr-TR" b="1" dirty="0" smtClean="0">
                <a:solidFill>
                  <a:schemeClr val="bg1"/>
                </a:solidFill>
                <a:effectLst>
                  <a:outerShdw blurRad="38100" dist="38100" dir="2700000" algn="tl">
                    <a:srgbClr val="000000">
                      <a:alpha val="43137"/>
                    </a:srgbClr>
                  </a:outerShdw>
                </a:effectLst>
              </a:rPr>
              <a:t> Başvuru</a:t>
            </a:r>
            <a:endParaRPr lang="tr-TR" b="1" dirty="0">
              <a:solidFill>
                <a:schemeClr val="bg1"/>
              </a:solidFill>
              <a:effectLst>
                <a:outerShdw blurRad="38100" dist="38100" dir="2700000" algn="tl">
                  <a:srgbClr val="000000">
                    <a:alpha val="43137"/>
                  </a:srgbClr>
                </a:outerShdw>
              </a:effectLst>
            </a:endParaRPr>
          </a:p>
        </p:txBody>
      </p:sp>
      <p:sp>
        <p:nvSpPr>
          <p:cNvPr id="11" name="Köşeli Çift Ayraç 10"/>
          <p:cNvSpPr/>
          <p:nvPr/>
        </p:nvSpPr>
        <p:spPr>
          <a:xfrm>
            <a:off x="2915815" y="1740872"/>
            <a:ext cx="2448272" cy="1220743"/>
          </a:xfrm>
          <a:prstGeom prst="chevron">
            <a:avLst>
              <a:gd name="adj" fmla="val 18871"/>
            </a:avLst>
          </a:prstGeom>
          <a:solidFill>
            <a:srgbClr val="FF0000">
              <a:alpha val="25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Özel </a:t>
            </a:r>
            <a:r>
              <a:rPr lang="tr-TR" b="1" dirty="0" err="1" smtClean="0">
                <a:solidFill>
                  <a:schemeClr val="bg1"/>
                </a:solidFill>
                <a:effectLst>
                  <a:outerShdw blurRad="38100" dist="38100" dir="2700000" algn="tl">
                    <a:srgbClr val="000000">
                      <a:alpha val="43137"/>
                    </a:srgbClr>
                  </a:outerShdw>
                </a:effectLst>
              </a:rPr>
              <a:t>Entegratör</a:t>
            </a:r>
            <a:r>
              <a:rPr lang="tr-TR" b="1" dirty="0" smtClean="0">
                <a:solidFill>
                  <a:schemeClr val="bg1"/>
                </a:solidFill>
                <a:effectLst>
                  <a:outerShdw blurRad="38100" dist="38100" dir="2700000" algn="tl">
                    <a:srgbClr val="000000">
                      <a:alpha val="43137"/>
                    </a:srgbClr>
                  </a:outerShdw>
                </a:effectLst>
              </a:rPr>
              <a:t> Hizmet Sözleşmesi</a:t>
            </a:r>
            <a:endParaRPr lang="tr-TR" b="1" dirty="0">
              <a:solidFill>
                <a:schemeClr val="bg1"/>
              </a:solidFill>
              <a:effectLst>
                <a:outerShdw blurRad="38100" dist="38100" dir="2700000" algn="tl">
                  <a:srgbClr val="000000">
                    <a:alpha val="43137"/>
                  </a:srgbClr>
                </a:outerShdw>
              </a:effectLst>
            </a:endParaRPr>
          </a:p>
        </p:txBody>
      </p:sp>
      <p:sp>
        <p:nvSpPr>
          <p:cNvPr id="12" name="Köşeli Çift Ayraç 11"/>
          <p:cNvSpPr/>
          <p:nvPr/>
        </p:nvSpPr>
        <p:spPr>
          <a:xfrm>
            <a:off x="5220071" y="1740872"/>
            <a:ext cx="2448272" cy="1220743"/>
          </a:xfrm>
          <a:prstGeom prst="chevron">
            <a:avLst>
              <a:gd name="adj" fmla="val 18871"/>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Sözleşme İçeriğine Göre Uygulama Safhası</a:t>
            </a:r>
            <a:endParaRPr lang="tr-TR" b="1" dirty="0">
              <a:solidFill>
                <a:schemeClr val="bg1"/>
              </a:solidFill>
              <a:effectLst>
                <a:outerShdw blurRad="38100" dist="38100" dir="2700000" algn="tl">
                  <a:srgbClr val="000000">
                    <a:alpha val="43137"/>
                  </a:srgbClr>
                </a:outerShdw>
              </a:effectLst>
            </a:endParaRPr>
          </a:p>
        </p:txBody>
      </p:sp>
      <p:sp>
        <p:nvSpPr>
          <p:cNvPr id="13" name="Metin kutusu 12"/>
          <p:cNvSpPr txBox="1"/>
          <p:nvPr/>
        </p:nvSpPr>
        <p:spPr>
          <a:xfrm>
            <a:off x="827584" y="3397056"/>
            <a:ext cx="6840760" cy="3416320"/>
          </a:xfrm>
          <a:prstGeom prst="rect">
            <a:avLst/>
          </a:prstGeom>
          <a:noFill/>
        </p:spPr>
        <p:txBody>
          <a:bodyPr wrap="square" rtlCol="0">
            <a:spAutoFit/>
          </a:bodyPr>
          <a:lstStyle/>
          <a:p>
            <a:pPr marL="342900" indent="-342900" algn="just">
              <a:buFont typeface="+mj-lt"/>
              <a:buAutoNum type="arabicPeriod" startAt="3"/>
            </a:pPr>
            <a:r>
              <a:rPr lang="tr-TR" dirty="0" smtClean="0">
                <a:latin typeface="Calibri Light" pitchFamily="34" charset="0"/>
              </a:rPr>
              <a:t>Mükellef sisteminden veri alınması ile ilgili entegrasyon süreci TÜRKKEP tarafından gerçekleştirilecekse;</a:t>
            </a:r>
          </a:p>
          <a:p>
            <a:pPr marL="1714500" lvl="3" indent="-342900" algn="just">
              <a:buFont typeface="Arial" pitchFamily="34" charset="0"/>
              <a:buChar char="•"/>
            </a:pPr>
            <a:r>
              <a:rPr lang="tr-TR" dirty="0" smtClean="0">
                <a:latin typeface="Calibri Light" pitchFamily="34" charset="0"/>
              </a:rPr>
              <a:t>TÜRKKEP, ilgili yazılım için uygun çözüm ortağını projeye dahil eder,</a:t>
            </a:r>
          </a:p>
          <a:p>
            <a:pPr marL="1714500" lvl="3" indent="-342900" algn="just">
              <a:buFont typeface="Arial" pitchFamily="34" charset="0"/>
              <a:buChar char="•"/>
            </a:pPr>
            <a:r>
              <a:rPr lang="tr-TR" dirty="0" smtClean="0">
                <a:latin typeface="Calibri Light" pitchFamily="34" charset="0"/>
              </a:rPr>
              <a:t>Çözüm ortağının sunacağı proje planı mükellefe sunulur ve onayı ile birlikte gerçekleştirmek üzere devreye alınır,  </a:t>
            </a:r>
          </a:p>
          <a:p>
            <a:pPr marL="342900" indent="-342900" algn="just">
              <a:buAutoNum type="arabicPeriod" startAt="3"/>
            </a:pPr>
            <a:r>
              <a:rPr lang="tr-TR" dirty="0" smtClean="0">
                <a:latin typeface="Calibri Light" pitchFamily="34" charset="0"/>
              </a:rPr>
              <a:t>Entegrasyonun tamamlanması ardından &lt;Test&gt; süreci gerçekleştirilip, mükelleften onay alındıktan sonra proje tamamlanır ve &lt;canlı geçiş&gt; yapılır. </a:t>
            </a:r>
            <a:endParaRPr lang="tr-TR" dirty="0">
              <a:latin typeface="Calibri Light" pitchFamily="34" charset="0"/>
            </a:endParaRPr>
          </a:p>
          <a:p>
            <a:pPr marL="342900" indent="-342900" algn="just">
              <a:buAutoNum type="arabicPeriod" startAt="3"/>
            </a:pPr>
            <a:endParaRPr lang="tr-TR" dirty="0" smtClean="0">
              <a:latin typeface="Calibri Light" pitchFamily="34" charset="0"/>
            </a:endParaRPr>
          </a:p>
          <a:p>
            <a:pPr marL="342900" indent="-342900" algn="just">
              <a:buAutoNum type="arabicPeriod" startAt="3"/>
            </a:pPr>
            <a:endParaRPr lang="tr-TR" dirty="0" smtClean="0">
              <a:latin typeface="Calibri Light" pitchFamily="34" charset="0"/>
            </a:endParaRPr>
          </a:p>
        </p:txBody>
      </p:sp>
      <p:sp>
        <p:nvSpPr>
          <p:cNvPr id="14" name="Metin kutusu 13"/>
          <p:cNvSpPr txBox="1"/>
          <p:nvPr/>
        </p:nvSpPr>
        <p:spPr>
          <a:xfrm>
            <a:off x="6005529" y="2961615"/>
            <a:ext cx="877356" cy="369332"/>
          </a:xfrm>
          <a:prstGeom prst="rect">
            <a:avLst/>
          </a:prstGeom>
          <a:noFill/>
        </p:spPr>
        <p:txBody>
          <a:bodyPr wrap="none" rtlCol="0">
            <a:spAutoFit/>
          </a:bodyPr>
          <a:lstStyle/>
          <a:p>
            <a:r>
              <a:rPr lang="tr-TR" dirty="0" smtClean="0">
                <a:solidFill>
                  <a:srgbClr val="FF0000"/>
                </a:solidFill>
                <a:effectLst>
                  <a:outerShdw blurRad="38100" dist="38100" dir="2700000" algn="tl">
                    <a:srgbClr val="000000">
                      <a:alpha val="43137"/>
                    </a:srgbClr>
                  </a:outerShdw>
                </a:effectLst>
              </a:rPr>
              <a:t>~1,5 Ay</a:t>
            </a:r>
            <a:endParaRPr lang="tr-T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60677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5" name="Başlık 1"/>
          <p:cNvSpPr txBox="1">
            <a:spLocks/>
          </p:cNvSpPr>
          <p:nvPr/>
        </p:nvSpPr>
        <p:spPr>
          <a:xfrm>
            <a:off x="637425" y="1052736"/>
            <a:ext cx="8229600" cy="720080"/>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421 Sıra No.lu VUK Genel Tebliği Neler </a:t>
            </a:r>
            <a:r>
              <a:rPr lang="tr-TR" dirty="0" smtClean="0"/>
              <a:t>Getiriyor?</a:t>
            </a:r>
            <a:endParaRPr lang="tr-TR" dirty="0"/>
          </a:p>
        </p:txBody>
      </p:sp>
      <p:sp>
        <p:nvSpPr>
          <p:cNvPr id="9" name="Dikdörtgen 8"/>
          <p:cNvSpPr/>
          <p:nvPr/>
        </p:nvSpPr>
        <p:spPr>
          <a:xfrm>
            <a:off x="755576" y="2132856"/>
            <a:ext cx="8331274" cy="4130361"/>
          </a:xfrm>
          <a:prstGeom prst="rect">
            <a:avLst/>
          </a:prstGeom>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60000" algn="just">
              <a:spcBef>
                <a:spcPct val="20000"/>
              </a:spcBef>
              <a:buBlip>
                <a:blip r:embed="rId3"/>
              </a:buBlip>
            </a:pPr>
            <a:r>
              <a:rPr lang="tr-TR" sz="1600" dirty="0">
                <a:solidFill>
                  <a:srgbClr val="000000"/>
                </a:solidFill>
                <a:latin typeface="Calibri Light" pitchFamily="34" charset="0"/>
                <a:cs typeface="Calibri"/>
              </a:rPr>
              <a:t>Kayıtlı kullanıcılar arasında e-fatura kullanımı, alternatif yöntem olmaktan çıkarılmıştır</a:t>
            </a:r>
            <a:r>
              <a:rPr lang="tr-TR" sz="1600" dirty="0" smtClean="0">
                <a:solidFill>
                  <a:srgbClr val="000000"/>
                </a:solidFill>
                <a:latin typeface="Calibri Light" pitchFamily="34" charset="0"/>
                <a:cs typeface="Calibri"/>
              </a:rPr>
              <a:t>.</a:t>
            </a:r>
            <a:endParaRPr lang="tr-TR" sz="1600" dirty="0">
              <a:solidFill>
                <a:srgbClr val="000000"/>
              </a:solidFill>
              <a:latin typeface="Calibri Light" pitchFamily="34" charset="0"/>
              <a:cs typeface="Calibri"/>
            </a:endParaRPr>
          </a:p>
          <a:p>
            <a:pPr marL="360000" algn="just">
              <a:spcBef>
                <a:spcPct val="20000"/>
              </a:spcBef>
              <a:buBlip>
                <a:blip r:embed="rId3"/>
              </a:buBlip>
            </a:pPr>
            <a:r>
              <a:rPr lang="tr-TR" sz="1600" dirty="0">
                <a:solidFill>
                  <a:srgbClr val="000000"/>
                </a:solidFill>
                <a:latin typeface="Calibri Light" pitchFamily="34" charset="0"/>
                <a:cs typeface="Calibri"/>
              </a:rPr>
              <a:t>Bazı sektörler için e-fatura kullanma zorunluluğu getirilmiştir.</a:t>
            </a:r>
          </a:p>
          <a:p>
            <a:pPr marL="360000" algn="just">
              <a:spcBef>
                <a:spcPct val="20000"/>
              </a:spcBef>
              <a:buBlip>
                <a:blip r:embed="rId3"/>
              </a:buBlip>
            </a:pPr>
            <a:r>
              <a:rPr lang="tr-TR" sz="1600" dirty="0">
                <a:solidFill>
                  <a:srgbClr val="000000"/>
                </a:solidFill>
                <a:latin typeface="Calibri Light" pitchFamily="34" charset="0"/>
                <a:cs typeface="Calibri"/>
              </a:rPr>
              <a:t>Özel entegrasyon yöntemi getirilmiştir.</a:t>
            </a:r>
          </a:p>
          <a:p>
            <a:pPr marL="360000" algn="just">
              <a:spcBef>
                <a:spcPct val="20000"/>
              </a:spcBef>
              <a:buBlip>
                <a:blip r:embed="rId3"/>
              </a:buBlip>
            </a:pPr>
            <a:r>
              <a:rPr lang="tr-TR" sz="1600" dirty="0">
                <a:solidFill>
                  <a:srgbClr val="000000"/>
                </a:solidFill>
                <a:latin typeface="Calibri Light" pitchFamily="34" charset="0"/>
                <a:cs typeface="Calibri"/>
              </a:rPr>
              <a:t>e-Faturanın saklanması konusunda Başkanlıktan izin almış saklamacı kuruluşlardan hizmet alınabilmesine izin verilmiştir.</a:t>
            </a:r>
          </a:p>
          <a:p>
            <a:pPr marL="360000" algn="just">
              <a:spcBef>
                <a:spcPct val="20000"/>
              </a:spcBef>
              <a:buBlip>
                <a:blip r:embed="rId3"/>
              </a:buBlip>
            </a:pPr>
            <a:r>
              <a:rPr lang="tr-TR" sz="1600" dirty="0">
                <a:solidFill>
                  <a:srgbClr val="000000"/>
                </a:solidFill>
                <a:latin typeface="Calibri Light" pitchFamily="34" charset="0"/>
                <a:cs typeface="Calibri"/>
              </a:rPr>
              <a:t>e-Faturaya kayıtlı kullanıcılar 1/9/2013 tarihinden itibaren kendi aralarında sadece e-fatura düzenleyeceklerdir.</a:t>
            </a:r>
          </a:p>
          <a:p>
            <a:pPr marL="360000" algn="just">
              <a:spcBef>
                <a:spcPct val="20000"/>
              </a:spcBef>
              <a:buBlip>
                <a:blip r:embed="rId3"/>
              </a:buBlip>
            </a:pPr>
            <a:r>
              <a:rPr lang="tr-TR" sz="1600" dirty="0">
                <a:solidFill>
                  <a:srgbClr val="000000"/>
                </a:solidFill>
                <a:latin typeface="Calibri Light" pitchFamily="34" charset="0"/>
                <a:cs typeface="Calibri"/>
              </a:rPr>
              <a:t>Çok uluslu şirketlerin uygulamadan yararlanabilmesi için kolaylık sağlanmıştır.</a:t>
            </a:r>
          </a:p>
          <a:p>
            <a:pPr marL="360000" algn="just">
              <a:spcBef>
                <a:spcPct val="20000"/>
              </a:spcBef>
              <a:buBlip>
                <a:blip r:embed="rId3"/>
              </a:buBlip>
              <a:defRPr/>
            </a:pPr>
            <a:r>
              <a:rPr lang="tr-TR" sz="1600" dirty="0">
                <a:solidFill>
                  <a:srgbClr val="000000"/>
                </a:solidFill>
                <a:latin typeface="Calibri Light" pitchFamily="34" charset="0"/>
                <a:cs typeface="Calibri"/>
              </a:rPr>
              <a:t>Uygulamaya kayıtlı gerçek kişiler faturalarını mali mühürle ve elektronik imza ile de onaylayabileceklerdir.</a:t>
            </a:r>
          </a:p>
          <a:p>
            <a:pPr marL="360000" algn="just">
              <a:spcBef>
                <a:spcPct val="20000"/>
              </a:spcBef>
              <a:buBlip>
                <a:blip r:embed="rId3"/>
              </a:buBlip>
              <a:defRPr/>
            </a:pPr>
            <a:r>
              <a:rPr lang="tr-TR" sz="1600" dirty="0">
                <a:solidFill>
                  <a:srgbClr val="000000"/>
                </a:solidFill>
                <a:latin typeface="Calibri Light" pitchFamily="34" charset="0"/>
                <a:cs typeface="Calibri"/>
              </a:rPr>
              <a:t>İsteyen kullanıcılar faturalarının özel </a:t>
            </a:r>
            <a:r>
              <a:rPr lang="tr-TR" sz="1600" dirty="0" err="1">
                <a:solidFill>
                  <a:srgbClr val="000000"/>
                </a:solidFill>
                <a:latin typeface="Calibri Light" pitchFamily="34" charset="0"/>
                <a:cs typeface="Calibri"/>
              </a:rPr>
              <a:t>entegratörün</a:t>
            </a:r>
            <a:r>
              <a:rPr lang="tr-TR" sz="1600" dirty="0">
                <a:solidFill>
                  <a:srgbClr val="000000"/>
                </a:solidFill>
                <a:latin typeface="Calibri Light" pitchFamily="34" charset="0"/>
                <a:cs typeface="Calibri"/>
              </a:rPr>
              <a:t> mali mührü ile onaylanmasını talep edebileceklerdir.</a:t>
            </a:r>
          </a:p>
          <a:p>
            <a:pPr>
              <a:buFont typeface="Arial" panose="020B0604020202020204" pitchFamily="34" charset="0"/>
              <a:buChar char="•"/>
            </a:pPr>
            <a:endParaRPr lang="tr-TR" sz="1600" dirty="0">
              <a:latin typeface="Calibri Light" pitchFamily="34" charset="0"/>
              <a:cs typeface="Calibri"/>
            </a:endParaRPr>
          </a:p>
          <a:p>
            <a:endParaRPr lang="tr-TR" sz="1600" dirty="0">
              <a:latin typeface="Calibri Light" pitchFamily="34" charset="0"/>
              <a:cs typeface="Calibri"/>
            </a:endParaRPr>
          </a:p>
          <a:p>
            <a:pPr>
              <a:buFont typeface="Arial" panose="020B0604020202020204" pitchFamily="34" charset="0"/>
              <a:buChar char="•"/>
            </a:pPr>
            <a:endParaRPr lang="tr-TR" sz="1600" dirty="0">
              <a:latin typeface="Calibri Light" pitchFamily="34" charset="0"/>
              <a:cs typeface="Calibri"/>
            </a:endParaRPr>
          </a:p>
        </p:txBody>
      </p:sp>
    </p:spTree>
    <p:extLst>
      <p:ext uri="{BB962C8B-B14F-4D97-AF65-F5344CB8AC3E}">
        <p14:creationId xmlns:p14="http://schemas.microsoft.com/office/powerpoint/2010/main" val="1456579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268760"/>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TÜRKKEP E-Fatura Entegrasyon Süreci </a:t>
            </a:r>
            <a:endParaRPr lang="tr-TR" sz="2400" b="1" dirty="0">
              <a:solidFill>
                <a:srgbClr val="C00000"/>
              </a:solidFill>
              <a:latin typeface="Calibri Light" pitchFamily="34" charset="0"/>
              <a:ea typeface="Tahoma" pitchFamily="34" charset="0"/>
              <a:cs typeface="Tahoma" pitchFamily="34" charset="0"/>
            </a:endParaRPr>
          </a:p>
        </p:txBody>
      </p:sp>
      <p:sp>
        <p:nvSpPr>
          <p:cNvPr id="9" name="Yuvarlatılmış Dikdörtgen 8"/>
          <p:cNvSpPr/>
          <p:nvPr/>
        </p:nvSpPr>
        <p:spPr>
          <a:xfrm>
            <a:off x="755576" y="4258789"/>
            <a:ext cx="1584176" cy="754387"/>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Sistemlerden Alınacak Veri Formatının Belirlenmesi ve Veri Çekişin Hazırlanması</a:t>
            </a:r>
            <a:endParaRPr lang="tr-TR" sz="1200" b="1" dirty="0">
              <a:solidFill>
                <a:schemeClr val="tx1"/>
              </a:solidFill>
            </a:endParaRPr>
          </a:p>
        </p:txBody>
      </p:sp>
      <p:sp>
        <p:nvSpPr>
          <p:cNvPr id="15" name="Sağ Ok 14"/>
          <p:cNvSpPr/>
          <p:nvPr/>
        </p:nvSpPr>
        <p:spPr>
          <a:xfrm>
            <a:off x="2411760" y="4428066"/>
            <a:ext cx="540060" cy="4158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solidFill>
                <a:srgbClr val="FF0000"/>
              </a:solidFill>
              <a:effectLst>
                <a:outerShdw blurRad="38100" dist="38100" dir="2700000" algn="tl">
                  <a:srgbClr val="000000">
                    <a:alpha val="43137"/>
                  </a:srgbClr>
                </a:outerShdw>
              </a:effectLst>
            </a:endParaRPr>
          </a:p>
        </p:txBody>
      </p:sp>
      <p:sp>
        <p:nvSpPr>
          <p:cNvPr id="16" name="Yuvarlatılmış Dikdörtgen 15"/>
          <p:cNvSpPr/>
          <p:nvPr/>
        </p:nvSpPr>
        <p:spPr>
          <a:xfrm>
            <a:off x="2987824" y="4258789"/>
            <a:ext cx="1584176" cy="754387"/>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Web Servislerinin Devreye Alınması</a:t>
            </a:r>
            <a:endParaRPr lang="tr-TR" sz="1200" b="1" dirty="0">
              <a:solidFill>
                <a:schemeClr val="tx1"/>
              </a:solidFill>
            </a:endParaRPr>
          </a:p>
        </p:txBody>
      </p:sp>
      <p:sp>
        <p:nvSpPr>
          <p:cNvPr id="17" name="Sağ Ok 16"/>
          <p:cNvSpPr/>
          <p:nvPr/>
        </p:nvSpPr>
        <p:spPr>
          <a:xfrm>
            <a:off x="4644008" y="4428066"/>
            <a:ext cx="540060" cy="4158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solidFill>
                <a:srgbClr val="FF0000"/>
              </a:solidFill>
              <a:effectLst>
                <a:outerShdw blurRad="38100" dist="38100" dir="2700000" algn="tl">
                  <a:srgbClr val="000000">
                    <a:alpha val="43137"/>
                  </a:srgbClr>
                </a:outerShdw>
              </a:effectLst>
            </a:endParaRPr>
          </a:p>
        </p:txBody>
      </p:sp>
      <p:sp>
        <p:nvSpPr>
          <p:cNvPr id="18" name="Köşeli Çift Ayraç 17"/>
          <p:cNvSpPr/>
          <p:nvPr/>
        </p:nvSpPr>
        <p:spPr>
          <a:xfrm>
            <a:off x="755576" y="1844824"/>
            <a:ext cx="8280920" cy="1220743"/>
          </a:xfrm>
          <a:prstGeom prst="chevron">
            <a:avLst>
              <a:gd name="adj" fmla="val 1887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bg1"/>
              </a:solidFill>
              <a:effectLst>
                <a:outerShdw blurRad="38100" dist="38100" dir="2700000" algn="tl">
                  <a:srgbClr val="000000">
                    <a:alpha val="43137"/>
                  </a:srgbClr>
                </a:outerShdw>
              </a:effectLst>
            </a:endParaRPr>
          </a:p>
        </p:txBody>
      </p:sp>
      <p:sp>
        <p:nvSpPr>
          <p:cNvPr id="19" name="Yuvarlatılmış Dikdörtgen 18"/>
          <p:cNvSpPr/>
          <p:nvPr/>
        </p:nvSpPr>
        <p:spPr>
          <a:xfrm>
            <a:off x="5277102" y="4258788"/>
            <a:ext cx="1584176" cy="754387"/>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TÜRKKEP e-Fatura </a:t>
            </a:r>
            <a:r>
              <a:rPr lang="tr-TR" sz="1200" b="1" dirty="0" err="1" smtClean="0">
                <a:solidFill>
                  <a:schemeClr val="tx1"/>
                </a:solidFill>
              </a:rPr>
              <a:t>Portalında</a:t>
            </a:r>
            <a:r>
              <a:rPr lang="tr-TR" sz="1200" b="1" dirty="0" smtClean="0">
                <a:solidFill>
                  <a:schemeClr val="tx1"/>
                </a:solidFill>
              </a:rPr>
              <a:t> </a:t>
            </a:r>
            <a:r>
              <a:rPr lang="tr-TR" sz="1200" b="1" dirty="0" err="1" smtClean="0">
                <a:solidFill>
                  <a:schemeClr val="tx1"/>
                </a:solidFill>
              </a:rPr>
              <a:t>Konfigrasyonların</a:t>
            </a:r>
            <a:r>
              <a:rPr lang="tr-TR" sz="1200" b="1" dirty="0" smtClean="0">
                <a:solidFill>
                  <a:schemeClr val="tx1"/>
                </a:solidFill>
              </a:rPr>
              <a:t> Tamamlanması</a:t>
            </a:r>
            <a:endParaRPr lang="tr-TR" sz="1200" b="1" dirty="0">
              <a:solidFill>
                <a:schemeClr val="tx1"/>
              </a:solidFill>
            </a:endParaRPr>
          </a:p>
        </p:txBody>
      </p:sp>
      <p:sp>
        <p:nvSpPr>
          <p:cNvPr id="20" name="Sağ Ok 19"/>
          <p:cNvSpPr/>
          <p:nvPr/>
        </p:nvSpPr>
        <p:spPr>
          <a:xfrm>
            <a:off x="6933286" y="4428065"/>
            <a:ext cx="540060" cy="4158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b="1">
              <a:solidFill>
                <a:srgbClr val="FF0000"/>
              </a:solidFill>
              <a:effectLst>
                <a:outerShdw blurRad="38100" dist="38100" dir="2700000" algn="tl">
                  <a:srgbClr val="000000">
                    <a:alpha val="43137"/>
                  </a:srgbClr>
                </a:outerShdw>
              </a:effectLst>
            </a:endParaRPr>
          </a:p>
        </p:txBody>
      </p:sp>
      <p:sp>
        <p:nvSpPr>
          <p:cNvPr id="21" name="Yuvarlatılmış Dikdörtgen 20"/>
          <p:cNvSpPr/>
          <p:nvPr/>
        </p:nvSpPr>
        <p:spPr>
          <a:xfrm>
            <a:off x="7524328" y="4258788"/>
            <a:ext cx="1584176" cy="754387"/>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Test ve Canlıya Geçiş</a:t>
            </a:r>
            <a:endParaRPr lang="tr-TR" sz="1200" b="1" dirty="0">
              <a:solidFill>
                <a:schemeClr val="tx1"/>
              </a:solidFill>
            </a:endParaRPr>
          </a:p>
        </p:txBody>
      </p:sp>
      <p:sp>
        <p:nvSpPr>
          <p:cNvPr id="22" name="Köşeli Çift Ayraç 21"/>
          <p:cNvSpPr/>
          <p:nvPr/>
        </p:nvSpPr>
        <p:spPr>
          <a:xfrm>
            <a:off x="683568" y="1844824"/>
            <a:ext cx="2448272" cy="1220743"/>
          </a:xfrm>
          <a:prstGeom prst="chevron">
            <a:avLst>
              <a:gd name="adj" fmla="val 18871"/>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effectLst>
                  <a:outerShdw blurRad="38100" dist="38100" dir="2700000" algn="tl">
                    <a:srgbClr val="000000">
                      <a:alpha val="43137"/>
                    </a:srgbClr>
                  </a:outerShdw>
                </a:effectLst>
              </a:rPr>
              <a:t>Sözleşme İçeriğine Göre Uygulama Safhası</a:t>
            </a:r>
            <a:endParaRPr lang="tr-T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54495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E-Defter nedir? </a:t>
            </a:r>
            <a:endParaRPr lang="tr-TR" sz="2400" b="1" dirty="0">
              <a:solidFill>
                <a:srgbClr val="C00000"/>
              </a:solidFill>
              <a:latin typeface="Calibri Light" pitchFamily="34" charset="0"/>
              <a:ea typeface="Tahoma" pitchFamily="34" charset="0"/>
              <a:cs typeface="Tahoma" pitchFamily="34" charset="0"/>
            </a:endParaRPr>
          </a:p>
        </p:txBody>
      </p:sp>
      <p:sp>
        <p:nvSpPr>
          <p:cNvPr id="4" name="İçerik Yer Tutucusu 2"/>
          <p:cNvSpPr txBox="1">
            <a:spLocks/>
          </p:cNvSpPr>
          <p:nvPr/>
        </p:nvSpPr>
        <p:spPr>
          <a:xfrm>
            <a:off x="492720" y="1988841"/>
            <a:ext cx="8229600" cy="302433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1600" dirty="0">
                <a:solidFill>
                  <a:schemeClr val="tx1"/>
                </a:solidFill>
                <a:latin typeface="Calibri Light" pitchFamily="34" charset="0"/>
              </a:rPr>
              <a:t>Şekil hükümlerinden bağımsız olarak Vergi Usul Kanununa ve veya Türk Ticaret Kanununa göre tutulması zorunlu olan defterlerde yer alması gereken bilgileri kapsayan kayıtlar bütünüdür.</a:t>
            </a:r>
          </a:p>
          <a:p>
            <a:pPr algn="l"/>
            <a:r>
              <a:rPr lang="tr-TR" sz="1600" dirty="0">
                <a:solidFill>
                  <a:schemeClr val="tx1"/>
                </a:solidFill>
                <a:latin typeface="Calibri Light" pitchFamily="34" charset="0"/>
              </a:rPr>
              <a:t>	</a:t>
            </a:r>
            <a:endParaRPr lang="tr-TR" sz="1600" dirty="0" smtClean="0">
              <a:solidFill>
                <a:schemeClr val="tx1"/>
              </a:solidFill>
              <a:latin typeface="Calibri Light" pitchFamily="34" charset="0"/>
            </a:endParaRPr>
          </a:p>
          <a:p>
            <a:pPr algn="l"/>
            <a:r>
              <a:rPr lang="tr-TR" sz="1600" dirty="0" smtClean="0">
                <a:solidFill>
                  <a:schemeClr val="tx1"/>
                </a:solidFill>
                <a:latin typeface="Calibri Light" pitchFamily="34" charset="0"/>
              </a:rPr>
              <a:t>Format </a:t>
            </a:r>
            <a:r>
              <a:rPr lang="tr-TR" sz="1600" dirty="0">
                <a:solidFill>
                  <a:schemeClr val="tx1"/>
                </a:solidFill>
                <a:latin typeface="Calibri Light" pitchFamily="34" charset="0"/>
              </a:rPr>
              <a:t>ve standartları« </a:t>
            </a:r>
            <a:r>
              <a:rPr lang="tr-TR" sz="1600" dirty="0">
                <a:solidFill>
                  <a:schemeClr val="tx1"/>
                </a:solidFill>
                <a:latin typeface="Calibri Light" pitchFamily="34" charset="0"/>
                <a:hlinkClick r:id="rId3"/>
              </a:rPr>
              <a:t>www.edefter.gov.tr</a:t>
            </a:r>
            <a:r>
              <a:rPr lang="tr-TR" sz="1600" dirty="0">
                <a:solidFill>
                  <a:schemeClr val="tx1"/>
                </a:solidFill>
                <a:latin typeface="Calibri Light" pitchFamily="34" charset="0"/>
              </a:rPr>
              <a:t>» internet adresinde duyurulan defterler elektronik ortamda tutulabilir.</a:t>
            </a:r>
          </a:p>
          <a:p>
            <a:pPr algn="l"/>
            <a:r>
              <a:rPr lang="tr-TR" sz="1600" dirty="0">
                <a:solidFill>
                  <a:schemeClr val="tx1"/>
                </a:solidFill>
                <a:latin typeface="Calibri Light" pitchFamily="34" charset="0"/>
              </a:rPr>
              <a:t>	</a:t>
            </a:r>
            <a:endParaRPr lang="tr-TR" sz="1600" dirty="0" smtClean="0">
              <a:solidFill>
                <a:schemeClr val="tx1"/>
              </a:solidFill>
              <a:latin typeface="Calibri Light" pitchFamily="34" charset="0"/>
            </a:endParaRPr>
          </a:p>
          <a:p>
            <a:pPr algn="l"/>
            <a:r>
              <a:rPr lang="tr-TR" sz="1600" dirty="0" smtClean="0">
                <a:solidFill>
                  <a:schemeClr val="tx1"/>
                </a:solidFill>
                <a:latin typeface="Calibri Light" pitchFamily="34" charset="0"/>
              </a:rPr>
              <a:t>Mevcut </a:t>
            </a:r>
            <a:r>
              <a:rPr lang="tr-TR" sz="1600" dirty="0">
                <a:solidFill>
                  <a:schemeClr val="tx1"/>
                </a:solidFill>
                <a:latin typeface="Calibri Light" pitchFamily="34" charset="0"/>
              </a:rPr>
              <a:t>durumda «Yevmiye Defteri» ve «Defter-i Kebir» ile ilgili format ve standartlar belirlenmiştir.</a:t>
            </a:r>
          </a:p>
          <a:p>
            <a:pPr algn="l"/>
            <a:endParaRPr lang="tr-TR" sz="1800" dirty="0"/>
          </a:p>
        </p:txBody>
      </p:sp>
    </p:spTree>
    <p:extLst>
      <p:ext uri="{BB962C8B-B14F-4D97-AF65-F5344CB8AC3E}">
        <p14:creationId xmlns:p14="http://schemas.microsoft.com/office/powerpoint/2010/main" val="37535021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E-Defter Geçiş Yöntemleri </a:t>
            </a:r>
            <a:endParaRPr lang="tr-TR" sz="2400" b="1" dirty="0">
              <a:solidFill>
                <a:srgbClr val="C00000"/>
              </a:solidFill>
              <a:latin typeface="Calibri Light" pitchFamily="34" charset="0"/>
              <a:ea typeface="Tahoma" pitchFamily="34" charset="0"/>
              <a:cs typeface="Tahoma" pitchFamily="34" charset="0"/>
            </a:endParaRPr>
          </a:p>
        </p:txBody>
      </p:sp>
      <p:sp>
        <p:nvSpPr>
          <p:cNvPr id="4" name="İçerik Yer Tutucusu 2"/>
          <p:cNvSpPr txBox="1">
            <a:spLocks/>
          </p:cNvSpPr>
          <p:nvPr/>
        </p:nvSpPr>
        <p:spPr>
          <a:xfrm>
            <a:off x="492720" y="1988841"/>
            <a:ext cx="8229600" cy="302433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sz="1600" dirty="0">
                <a:solidFill>
                  <a:schemeClr val="tx1"/>
                </a:solidFill>
                <a:latin typeface="Calibri Light" pitchFamily="34" charset="0"/>
              </a:rPr>
              <a:t>E-Defter uygulamasına geçiş için 2 yöntem mevcuttur :</a:t>
            </a:r>
          </a:p>
          <a:p>
            <a:pPr marL="285750" indent="-285750" algn="just">
              <a:buBlip>
                <a:blip r:embed="rId3"/>
              </a:buBlip>
            </a:pPr>
            <a:r>
              <a:rPr lang="tr-TR" sz="1600" dirty="0">
                <a:solidFill>
                  <a:schemeClr val="tx1"/>
                </a:solidFill>
                <a:latin typeface="Calibri Light" pitchFamily="34" charset="0"/>
              </a:rPr>
              <a:t>Elektronik defter yazılımlarının mükellef tarafından geliştirilmesi (Test Sürecine Tabi)</a:t>
            </a:r>
          </a:p>
          <a:p>
            <a:pPr marL="285750" indent="-285750" algn="just">
              <a:buBlip>
                <a:blip r:embed="rId3"/>
              </a:buBlip>
            </a:pPr>
            <a:r>
              <a:rPr lang="tr-TR" sz="1600" dirty="0">
                <a:solidFill>
                  <a:schemeClr val="tx1"/>
                </a:solidFill>
                <a:latin typeface="Calibri Light" pitchFamily="34" charset="0"/>
              </a:rPr>
              <a:t>Uyumluluk Onayı almış bir Programın kullanımı</a:t>
            </a:r>
          </a:p>
          <a:p>
            <a:pPr algn="l"/>
            <a:r>
              <a:rPr lang="tr-TR" sz="1600" dirty="0">
                <a:solidFill>
                  <a:schemeClr val="tx1"/>
                </a:solidFill>
                <a:latin typeface="Calibri Light" pitchFamily="34" charset="0"/>
              </a:rPr>
              <a:t>	</a:t>
            </a:r>
            <a:endParaRPr lang="tr-TR" sz="1600" dirty="0" smtClean="0">
              <a:solidFill>
                <a:schemeClr val="tx1"/>
              </a:solidFill>
              <a:latin typeface="Calibri Light" pitchFamily="34" charset="0"/>
            </a:endParaRPr>
          </a:p>
          <a:p>
            <a:pPr algn="l"/>
            <a:endParaRPr lang="tr-TR" sz="1800" dirty="0"/>
          </a:p>
        </p:txBody>
      </p:sp>
    </p:spTree>
    <p:extLst>
      <p:ext uri="{BB962C8B-B14F-4D97-AF65-F5344CB8AC3E}">
        <p14:creationId xmlns:p14="http://schemas.microsoft.com/office/powerpoint/2010/main" val="27309500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E-Defter Uygulaması </a:t>
            </a:r>
            <a:endParaRPr lang="tr-TR" sz="2400" b="1" dirty="0">
              <a:solidFill>
                <a:srgbClr val="C00000"/>
              </a:solidFill>
              <a:latin typeface="Calibri Light" pitchFamily="34" charset="0"/>
              <a:ea typeface="Tahoma" pitchFamily="34" charset="0"/>
              <a:cs typeface="Tahoma" pitchFamily="34" charset="0"/>
            </a:endParaRPr>
          </a:p>
        </p:txBody>
      </p:sp>
      <p:sp>
        <p:nvSpPr>
          <p:cNvPr id="4" name="İçerik Yer Tutucusu 2"/>
          <p:cNvSpPr txBox="1">
            <a:spLocks/>
          </p:cNvSpPr>
          <p:nvPr/>
        </p:nvSpPr>
        <p:spPr>
          <a:xfrm>
            <a:off x="492720" y="1988841"/>
            <a:ext cx="8229600" cy="302433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tr-TR" sz="1600" dirty="0" smtClean="0">
                <a:solidFill>
                  <a:schemeClr val="tx1"/>
                </a:solidFill>
                <a:latin typeface="Calibri Light" pitchFamily="34" charset="0"/>
              </a:rPr>
              <a:t>Elektronik </a:t>
            </a:r>
            <a:r>
              <a:rPr lang="tr-TR" sz="1600" dirty="0">
                <a:solidFill>
                  <a:schemeClr val="tx1"/>
                </a:solidFill>
                <a:latin typeface="Calibri Light" pitchFamily="34" charset="0"/>
              </a:rPr>
              <a:t>ortamda defter tutmak için hesap dönemi veya takvim yılı içinde izin alınması halinde : </a:t>
            </a:r>
          </a:p>
          <a:p>
            <a:pPr marL="285750" indent="-285750" algn="just">
              <a:buBlip>
                <a:blip r:embed="rId3"/>
              </a:buBlip>
            </a:pPr>
            <a:endParaRPr lang="tr-TR" sz="1600" dirty="0">
              <a:solidFill>
                <a:schemeClr val="tx1"/>
              </a:solidFill>
              <a:latin typeface="Calibri Light" pitchFamily="34" charset="0"/>
            </a:endParaRPr>
          </a:p>
          <a:p>
            <a:pPr marL="285750" indent="-285750" algn="just">
              <a:buBlip>
                <a:blip r:embed="rId3"/>
              </a:buBlip>
            </a:pPr>
            <a:r>
              <a:rPr lang="tr-TR" sz="1600" dirty="0">
                <a:solidFill>
                  <a:schemeClr val="tx1"/>
                </a:solidFill>
                <a:latin typeface="Calibri Light" pitchFamily="34" charset="0"/>
              </a:rPr>
              <a:t>İzleyen ilk ayda oluşturulacak elektronik defterlerde, ilgili hesap döneminin başından içinde bulunulan döneme kadar gerçekleştirilen tüm kayıtlar elektronik ortamda oluşturulacak,</a:t>
            </a:r>
          </a:p>
          <a:p>
            <a:pPr marL="285750" indent="-285750" algn="just">
              <a:buBlip>
                <a:blip r:embed="rId3"/>
              </a:buBlip>
            </a:pPr>
            <a:r>
              <a:rPr lang="tr-TR" sz="1600" dirty="0">
                <a:solidFill>
                  <a:schemeClr val="tx1"/>
                </a:solidFill>
                <a:latin typeface="Calibri Light" pitchFamily="34" charset="0"/>
              </a:rPr>
              <a:t>Elektronik defter tutmaya başlanılan tarih itibariyle eski (kağıt ortamındaki) defterlerin kapanış tasdiki yaptırılacaktır. </a:t>
            </a:r>
            <a:r>
              <a:rPr lang="tr-TR" sz="1600" dirty="0">
                <a:solidFill>
                  <a:schemeClr val="tx1"/>
                </a:solidFill>
                <a:latin typeface="Calibri Light" pitchFamily="34" charset="0"/>
                <a:hlinkClick r:id="rId4" action="ppaction://hlinkfile"/>
              </a:rPr>
              <a:t>(1 No.lu Elektronik Defter Tebliği. 3.3.4)</a:t>
            </a:r>
            <a:r>
              <a:rPr lang="tr-TR" sz="1600" dirty="0">
                <a:solidFill>
                  <a:schemeClr val="tx1"/>
                </a:solidFill>
                <a:latin typeface="Calibri Light" pitchFamily="34" charset="0"/>
              </a:rPr>
              <a:t> </a:t>
            </a:r>
          </a:p>
          <a:p>
            <a:pPr marL="285750" indent="-285750" algn="l">
              <a:buBlip>
                <a:blip r:embed="rId3"/>
              </a:buBlip>
            </a:pPr>
            <a:endParaRPr lang="tr-TR" sz="1800" dirty="0"/>
          </a:p>
        </p:txBody>
      </p:sp>
    </p:spTree>
    <p:extLst>
      <p:ext uri="{BB962C8B-B14F-4D97-AF65-F5344CB8AC3E}">
        <p14:creationId xmlns:p14="http://schemas.microsoft.com/office/powerpoint/2010/main" val="130281711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E-Defter İş Akışı </a:t>
            </a:r>
            <a:endParaRPr lang="tr-TR" sz="2400" b="1" dirty="0">
              <a:solidFill>
                <a:srgbClr val="C00000"/>
              </a:solidFill>
              <a:latin typeface="Calibri Light" pitchFamily="34" charset="0"/>
              <a:ea typeface="Tahoma" pitchFamily="34" charset="0"/>
              <a:cs typeface="Tahoma"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344816" cy="4215011"/>
          </a:xfrm>
          <a:prstGeom prst="rect">
            <a:avLst/>
          </a:prstGeom>
          <a:blipFill>
            <a:blip r:embed="rId4"/>
            <a:tile tx="6350" ty="0" sx="100000" sy="100000" flip="none" algn="tl"/>
          </a:blipFill>
          <a:ln>
            <a:noFill/>
          </a:ln>
        </p:spPr>
      </p:pic>
    </p:spTree>
    <p:extLst>
      <p:ext uri="{BB962C8B-B14F-4D97-AF65-F5344CB8AC3E}">
        <p14:creationId xmlns:p14="http://schemas.microsoft.com/office/powerpoint/2010/main" val="39027617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Vergi Usul Kanunu Tebliği</a:t>
            </a:r>
            <a:endParaRPr lang="tr-TR" sz="2400" b="1" dirty="0">
              <a:solidFill>
                <a:srgbClr val="C00000"/>
              </a:solidFill>
              <a:latin typeface="Calibri Light" pitchFamily="34" charset="0"/>
              <a:ea typeface="Tahoma" pitchFamily="34" charset="0"/>
              <a:cs typeface="Tahoma" pitchFamily="34" charset="0"/>
            </a:endParaRPr>
          </a:p>
        </p:txBody>
      </p:sp>
      <p:sp>
        <p:nvSpPr>
          <p:cNvPr id="6" name="Rectangle 3"/>
          <p:cNvSpPr txBox="1">
            <a:spLocks noChangeArrowheads="1"/>
          </p:cNvSpPr>
          <p:nvPr/>
        </p:nvSpPr>
        <p:spPr>
          <a:xfrm>
            <a:off x="457200" y="1844824"/>
            <a:ext cx="8229600" cy="341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Blip>
                <a:blip r:embed="rId3"/>
              </a:buBlip>
            </a:pPr>
            <a:r>
              <a:rPr lang="tr-TR" sz="1600" dirty="0">
                <a:solidFill>
                  <a:schemeClr val="tx1"/>
                </a:solidFill>
                <a:latin typeface="Calibri Light" pitchFamily="34" charset="0"/>
              </a:rPr>
              <a:t>13.12.2011 tarih 28141 sayılı Resmi Gazete</a:t>
            </a:r>
            <a:r>
              <a:rPr lang="ja-JP" altLang="tr-TR" sz="1600" dirty="0">
                <a:solidFill>
                  <a:schemeClr val="tx1"/>
                </a:solidFill>
                <a:latin typeface="Calibri Light" pitchFamily="34" charset="0"/>
              </a:rPr>
              <a:t>’</a:t>
            </a:r>
            <a:r>
              <a:rPr lang="tr-TR" altLang="ja-JP" sz="1600" dirty="0">
                <a:solidFill>
                  <a:schemeClr val="tx1"/>
                </a:solidFill>
                <a:latin typeface="Calibri Light" pitchFamily="34" charset="0"/>
              </a:rPr>
              <a:t>de 1 Sıra No.lu Elektronik Defter Genel Tebliği ile «e-defter» uygulaması başlatıldı.</a:t>
            </a:r>
          </a:p>
          <a:p>
            <a:pPr marL="285750" indent="-285750" algn="just">
              <a:buBlip>
                <a:blip r:embed="rId3"/>
              </a:buBlip>
            </a:pPr>
            <a:r>
              <a:rPr lang="tr-TR" sz="1600" dirty="0">
                <a:solidFill>
                  <a:schemeClr val="tx1"/>
                </a:solidFill>
                <a:latin typeface="Calibri Light" pitchFamily="34" charset="0"/>
              </a:rPr>
              <a:t>14.12.2012 tarihinde yayımlanan 421 Sıra No.lu V.U.K. Genel Tebliği ile zorunluluk kapsamına giren mükelleflerin elektronik defter uygulamasına 2014 takvim yılı içerisinde geçmeleri zorunludur.</a:t>
            </a:r>
          </a:p>
          <a:p>
            <a:pPr marL="285750" indent="-285750" algn="just">
              <a:buBlip>
                <a:blip r:embed="rId3"/>
              </a:buBlip>
            </a:pPr>
            <a:endParaRPr lang="tr-TR" sz="1600" dirty="0">
              <a:solidFill>
                <a:schemeClr val="tx1"/>
              </a:solidFill>
              <a:latin typeface="Calibri Light" pitchFamily="34" charset="0"/>
            </a:endParaRPr>
          </a:p>
          <a:p>
            <a:pPr algn="just"/>
            <a:endParaRPr lang="tr-TR" sz="2400" dirty="0">
              <a:latin typeface="Lucida Sans Unicode" charset="0"/>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551427"/>
            <a:ext cx="21780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5380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E-Defter Zorunluluk </a:t>
            </a:r>
            <a:endParaRPr lang="tr-TR" sz="2400" b="1" dirty="0">
              <a:solidFill>
                <a:srgbClr val="C00000"/>
              </a:solidFill>
              <a:latin typeface="Calibri Light" pitchFamily="34" charset="0"/>
              <a:ea typeface="Tahoma" pitchFamily="34" charset="0"/>
              <a:cs typeface="Tahoma" pitchFamily="34" charset="0"/>
            </a:endParaRPr>
          </a:p>
        </p:txBody>
      </p:sp>
      <p:sp>
        <p:nvSpPr>
          <p:cNvPr id="6" name="Rectangle 3"/>
          <p:cNvSpPr txBox="1">
            <a:spLocks noChangeArrowheads="1"/>
          </p:cNvSpPr>
          <p:nvPr/>
        </p:nvSpPr>
        <p:spPr>
          <a:xfrm>
            <a:off x="457200" y="1844824"/>
            <a:ext cx="8229600" cy="341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Blip>
                <a:blip r:embed="rId3"/>
              </a:buBlip>
            </a:pPr>
            <a:r>
              <a:rPr lang="tr-TR" sz="1600" dirty="0" smtClean="0">
                <a:solidFill>
                  <a:schemeClr val="tx1"/>
                </a:solidFill>
                <a:latin typeface="Calibri Light" pitchFamily="34" charset="0"/>
              </a:rPr>
              <a:t>E-Fatura </a:t>
            </a:r>
            <a:r>
              <a:rPr lang="tr-TR" sz="1600" dirty="0">
                <a:solidFill>
                  <a:schemeClr val="tx1"/>
                </a:solidFill>
                <a:latin typeface="Calibri Light" pitchFamily="34" charset="0"/>
              </a:rPr>
              <a:t>Uygulamasına geçen her mükellef aynı zamanda E-defter Uygulamasına da geçmek zorundadır.</a:t>
            </a:r>
          </a:p>
          <a:p>
            <a:pPr marL="285750" indent="-285750" algn="just">
              <a:buBlip>
                <a:blip r:embed="rId3"/>
              </a:buBlip>
            </a:pPr>
            <a:r>
              <a:rPr lang="tr-TR" sz="1600" dirty="0">
                <a:solidFill>
                  <a:schemeClr val="tx1"/>
                </a:solidFill>
                <a:latin typeface="Calibri Light" pitchFamily="34" charset="0"/>
              </a:rPr>
              <a:t>E-Defter uygulamasını kullanmak isteyen mükellef ise e-fatura uygulamasına geçmiş olmalıdır.</a:t>
            </a:r>
          </a:p>
          <a:p>
            <a:pPr marL="285750" indent="-285750" algn="just">
              <a:buBlip>
                <a:blip r:embed="rId3"/>
              </a:buBlip>
            </a:pPr>
            <a:endParaRPr lang="tr-TR" sz="1600" dirty="0">
              <a:solidFill>
                <a:schemeClr val="tx1"/>
              </a:solidFill>
              <a:latin typeface="Calibri Light" pitchFamily="34" charset="0"/>
            </a:endParaRPr>
          </a:p>
          <a:p>
            <a:pPr marL="285750" indent="-285750" algn="just">
              <a:buBlip>
                <a:blip r:embed="rId3"/>
              </a:buBlip>
            </a:pPr>
            <a:endParaRPr lang="tr-TR" sz="1600" dirty="0">
              <a:solidFill>
                <a:schemeClr val="tx1"/>
              </a:solidFill>
              <a:latin typeface="Calibri Light" pitchFamily="34" charset="0"/>
            </a:endParaRPr>
          </a:p>
          <a:p>
            <a:pPr algn="just"/>
            <a:endParaRPr lang="tr-TR" sz="2400" dirty="0">
              <a:latin typeface="Lucida Sans Unicode" charset="0"/>
            </a:endParaRPr>
          </a:p>
        </p:txBody>
      </p:sp>
    </p:spTree>
    <p:extLst>
      <p:ext uri="{BB962C8B-B14F-4D97-AF65-F5344CB8AC3E}">
        <p14:creationId xmlns:p14="http://schemas.microsoft.com/office/powerpoint/2010/main" val="3528343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Uygulamadan Kimler Yararlanabilir? </a:t>
            </a:r>
            <a:endParaRPr lang="tr-TR" sz="2400" b="1" dirty="0">
              <a:solidFill>
                <a:srgbClr val="C00000"/>
              </a:solidFill>
              <a:latin typeface="Calibri Light" pitchFamily="34" charset="0"/>
              <a:ea typeface="Tahoma" pitchFamily="34" charset="0"/>
              <a:cs typeface="Tahoma" pitchFamily="34" charset="0"/>
            </a:endParaRPr>
          </a:p>
        </p:txBody>
      </p:sp>
      <p:sp>
        <p:nvSpPr>
          <p:cNvPr id="6" name="Rectangle 3"/>
          <p:cNvSpPr txBox="1">
            <a:spLocks noChangeArrowheads="1"/>
          </p:cNvSpPr>
          <p:nvPr/>
        </p:nvSpPr>
        <p:spPr>
          <a:xfrm>
            <a:off x="457200" y="1844824"/>
            <a:ext cx="8229600" cy="341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pPr>
            <a:endParaRPr lang="tr-TR" sz="1600" dirty="0" smtClean="0">
              <a:solidFill>
                <a:schemeClr val="tx1"/>
              </a:solidFill>
              <a:latin typeface="Calibri Light" pitchFamily="34" charset="0"/>
            </a:endParaRPr>
          </a:p>
          <a:p>
            <a:pPr algn="just">
              <a:lnSpc>
                <a:spcPct val="80000"/>
              </a:lnSpc>
            </a:pPr>
            <a:r>
              <a:rPr lang="tr-TR" sz="1600" dirty="0" smtClean="0">
                <a:solidFill>
                  <a:schemeClr val="tx1"/>
                </a:solidFill>
                <a:latin typeface="Calibri Light" pitchFamily="34" charset="0"/>
              </a:rPr>
              <a:t>Defterlerini </a:t>
            </a:r>
            <a:r>
              <a:rPr lang="tr-TR" sz="1600" dirty="0">
                <a:solidFill>
                  <a:schemeClr val="tx1"/>
                </a:solidFill>
                <a:latin typeface="Calibri Light" pitchFamily="34" charset="0"/>
              </a:rPr>
              <a:t>elektronik ortamda oluşturmak, kaydetmek, muhafaza ve ibraz  etmek isteyen gerçek ve tüzel kişi mükelleflerin aşağıdaki şartları taşımaları  </a:t>
            </a:r>
            <a:r>
              <a:rPr lang="tr-TR" sz="1600" dirty="0" err="1">
                <a:solidFill>
                  <a:schemeClr val="tx1"/>
                </a:solidFill>
                <a:latin typeface="Calibri Light" pitchFamily="34" charset="0"/>
              </a:rPr>
              <a:t>gerekmekttedir</a:t>
            </a:r>
            <a:r>
              <a:rPr lang="tr-TR" sz="1600" dirty="0">
                <a:solidFill>
                  <a:schemeClr val="tx1"/>
                </a:solidFill>
                <a:latin typeface="Calibri Light" pitchFamily="34" charset="0"/>
              </a:rPr>
              <a:t>.</a:t>
            </a:r>
          </a:p>
          <a:p>
            <a:pPr marL="285750" indent="-285750" algn="just">
              <a:lnSpc>
                <a:spcPct val="80000"/>
              </a:lnSpc>
              <a:buBlip>
                <a:blip r:embed="rId3"/>
              </a:buBlip>
            </a:pPr>
            <a:r>
              <a:rPr lang="tr-TR" sz="1600" dirty="0">
                <a:solidFill>
                  <a:schemeClr val="tx1"/>
                </a:solidFill>
                <a:latin typeface="Calibri Light" pitchFamily="34" charset="0"/>
              </a:rPr>
              <a:t>Gerçek kişi mükelleflerin 5070 sayılı Elektronik İmza Kanunu hükümleri çerçevesinde üretilen elektronik sertifikaya sahip olmaları,</a:t>
            </a:r>
          </a:p>
          <a:p>
            <a:pPr marL="285750" indent="-285750" algn="just">
              <a:lnSpc>
                <a:spcPct val="80000"/>
              </a:lnSpc>
              <a:buBlip>
                <a:blip r:embed="rId3"/>
              </a:buBlip>
            </a:pPr>
            <a:r>
              <a:rPr lang="tr-TR" sz="1600" dirty="0">
                <a:solidFill>
                  <a:schemeClr val="tx1"/>
                </a:solidFill>
                <a:latin typeface="Calibri Light" pitchFamily="34" charset="0"/>
              </a:rPr>
              <a:t>Tüzel kişi mükelleflerin elektronik fatura uygulamasından yararlanma iznine sahip olmaları ve bu çerçevede Mali Mühür temin etmiş olmaları,</a:t>
            </a:r>
          </a:p>
          <a:p>
            <a:pPr marL="285750" indent="-285750" algn="just">
              <a:lnSpc>
                <a:spcPct val="80000"/>
              </a:lnSpc>
              <a:buBlip>
                <a:blip r:embed="rId3"/>
              </a:buBlip>
            </a:pPr>
            <a:r>
              <a:rPr lang="tr-TR" sz="1600" dirty="0">
                <a:solidFill>
                  <a:schemeClr val="tx1"/>
                </a:solidFill>
                <a:latin typeface="Calibri Light" pitchFamily="34" charset="0"/>
              </a:rPr>
              <a:t>Elektronik defter tutulması, kaydedilmesi, onaylanması, saklanması ve ibrazında kullanılacak yazılımın uyumluluk onayı almış bir yazılım olması.</a:t>
            </a:r>
          </a:p>
          <a:p>
            <a:pPr marL="285750" indent="-285750" algn="just">
              <a:buBlip>
                <a:blip r:embed="rId3"/>
              </a:buBlip>
            </a:pPr>
            <a:endParaRPr lang="tr-TR" sz="1600" dirty="0">
              <a:solidFill>
                <a:schemeClr val="tx1"/>
              </a:solidFill>
              <a:latin typeface="Calibri Light" pitchFamily="34" charset="0"/>
            </a:endParaRPr>
          </a:p>
          <a:p>
            <a:pPr marL="285750" indent="-285750" algn="just">
              <a:buBlip>
                <a:blip r:embed="rId3"/>
              </a:buBlip>
            </a:pPr>
            <a:endParaRPr lang="tr-TR" sz="1600" dirty="0">
              <a:solidFill>
                <a:schemeClr val="tx1"/>
              </a:solidFill>
              <a:latin typeface="Calibri Light" pitchFamily="34" charset="0"/>
            </a:endParaRPr>
          </a:p>
          <a:p>
            <a:pPr algn="just"/>
            <a:endParaRPr lang="tr-TR" sz="2400" dirty="0">
              <a:latin typeface="Lucida Sans Unicode" charset="0"/>
            </a:endParaRPr>
          </a:p>
        </p:txBody>
      </p:sp>
    </p:spTree>
    <p:extLst>
      <p:ext uri="{BB962C8B-B14F-4D97-AF65-F5344CB8AC3E}">
        <p14:creationId xmlns:p14="http://schemas.microsoft.com/office/powerpoint/2010/main" val="304678037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E-Defter Muhafaza ve İbraz Yükümlülüğü </a:t>
            </a:r>
            <a:endParaRPr lang="tr-TR" sz="2400" b="1" dirty="0">
              <a:solidFill>
                <a:srgbClr val="C00000"/>
              </a:solidFill>
              <a:latin typeface="Calibri Light" pitchFamily="34" charset="0"/>
              <a:ea typeface="Tahoma" pitchFamily="34" charset="0"/>
              <a:cs typeface="Tahoma" pitchFamily="34" charset="0"/>
            </a:endParaRPr>
          </a:p>
        </p:txBody>
      </p:sp>
      <p:sp>
        <p:nvSpPr>
          <p:cNvPr id="6" name="Rectangle 3"/>
          <p:cNvSpPr txBox="1">
            <a:spLocks noChangeArrowheads="1"/>
          </p:cNvSpPr>
          <p:nvPr/>
        </p:nvSpPr>
        <p:spPr>
          <a:xfrm>
            <a:off x="457200" y="1844824"/>
            <a:ext cx="8229600" cy="341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pPr>
            <a:endParaRPr lang="tr-TR" sz="1600" dirty="0" smtClean="0">
              <a:solidFill>
                <a:schemeClr val="tx1"/>
              </a:solidFill>
              <a:latin typeface="Calibri Light" pitchFamily="34" charset="0"/>
            </a:endParaRPr>
          </a:p>
          <a:p>
            <a:pPr marL="285750" indent="-285750" algn="just">
              <a:lnSpc>
                <a:spcPct val="80000"/>
              </a:lnSpc>
              <a:buBlip>
                <a:blip r:embed="rId3"/>
              </a:buBlip>
            </a:pPr>
            <a:r>
              <a:rPr lang="tr-TR" sz="1600" dirty="0">
                <a:solidFill>
                  <a:schemeClr val="tx1"/>
                </a:solidFill>
                <a:latin typeface="Calibri Light" pitchFamily="34" charset="0"/>
              </a:rPr>
              <a:t>Elektronik defterler, istenildiğinde ibraz edilerek üzere ilgili olduğu beratları(*) ile birlikte muhafaza edilmek zorundadır.</a:t>
            </a:r>
          </a:p>
          <a:p>
            <a:pPr marL="285750" indent="-285750" algn="just">
              <a:lnSpc>
                <a:spcPct val="80000"/>
              </a:lnSpc>
              <a:buBlip>
                <a:blip r:embed="rId3"/>
              </a:buBlip>
            </a:pPr>
            <a:r>
              <a:rPr lang="tr-TR" sz="1600" dirty="0">
                <a:solidFill>
                  <a:schemeClr val="tx1"/>
                </a:solidFill>
                <a:latin typeface="Calibri Light" pitchFamily="34" charset="0"/>
              </a:rPr>
              <a:t>Defterlerini elektronik ortamda tutanlar, elektronik defterlerini ve ilgili beratlarını vergi kanunları, TTK ve diğer düzenlemelerde yer alan süreler dahilinde elektronik, manyetik veya optik ortamlarda muhafaza ve istenildiğinde elektronik, manyetik ve optik araçlar vasıtasıyla eksiksiz ve okunabilir şekilde ibraz etmekle yükümlüdür.</a:t>
            </a:r>
          </a:p>
          <a:p>
            <a:pPr algn="just">
              <a:lnSpc>
                <a:spcPct val="80000"/>
              </a:lnSpc>
            </a:pPr>
            <a:endParaRPr lang="tr-TR" sz="1600" dirty="0">
              <a:latin typeface="Calibri" panose="020F0502020204030204" pitchFamily="34" charset="0"/>
            </a:endParaRPr>
          </a:p>
          <a:p>
            <a:pPr algn="just">
              <a:lnSpc>
                <a:spcPct val="80000"/>
              </a:lnSpc>
            </a:pPr>
            <a:r>
              <a:rPr lang="tr-TR" sz="1600" b="1" dirty="0">
                <a:latin typeface="Calibri" panose="020F0502020204030204" pitchFamily="34" charset="0"/>
              </a:rPr>
              <a:t> </a:t>
            </a:r>
            <a:r>
              <a:rPr lang="tr-TR" sz="1600" b="1" dirty="0">
                <a:solidFill>
                  <a:schemeClr val="tx1"/>
                </a:solidFill>
                <a:latin typeface="Calibri Light" pitchFamily="34" charset="0"/>
              </a:rPr>
              <a:t>(*) E-Defter Beratı : </a:t>
            </a:r>
            <a:r>
              <a:rPr lang="tr-TR" sz="1600" dirty="0">
                <a:solidFill>
                  <a:schemeClr val="tx1"/>
                </a:solidFill>
                <a:latin typeface="Calibri Light" pitchFamily="34" charset="0"/>
              </a:rPr>
              <a:t>Elektronik ortamda oluşturulan defterlere ilişkin olarak, Başkanlık tarafından belirlenen standartlara uygun bilgileri içeren ve Başkanlık Mali </a:t>
            </a:r>
            <a:r>
              <a:rPr lang="tr-TR" sz="1600" dirty="0" err="1">
                <a:solidFill>
                  <a:schemeClr val="tx1"/>
                </a:solidFill>
                <a:latin typeface="Calibri Light" pitchFamily="34" charset="0"/>
              </a:rPr>
              <a:t>Mühürü</a:t>
            </a:r>
            <a:r>
              <a:rPr lang="tr-TR" sz="1600" dirty="0">
                <a:solidFill>
                  <a:schemeClr val="tx1"/>
                </a:solidFill>
                <a:latin typeface="Calibri Light" pitchFamily="34" charset="0"/>
              </a:rPr>
              <a:t> ile onaylanmış dosyadır</a:t>
            </a:r>
            <a:r>
              <a:rPr lang="tr-TR" sz="1600" dirty="0" smtClean="0">
                <a:solidFill>
                  <a:schemeClr val="tx1"/>
                </a:solidFill>
                <a:latin typeface="Calibri Light" pitchFamily="34" charset="0"/>
              </a:rPr>
              <a:t>.</a:t>
            </a:r>
            <a:endParaRPr lang="tr-TR" sz="1600" dirty="0">
              <a:solidFill>
                <a:schemeClr val="tx1"/>
              </a:solidFill>
              <a:latin typeface="Calibri Light" pitchFamily="34" charset="0"/>
            </a:endParaRPr>
          </a:p>
          <a:p>
            <a:pPr algn="just"/>
            <a:endParaRPr lang="tr-TR" sz="2400" dirty="0">
              <a:latin typeface="Lucida Sans Unicode" charset="0"/>
            </a:endParaRPr>
          </a:p>
        </p:txBody>
      </p:sp>
    </p:spTree>
    <p:extLst>
      <p:ext uri="{BB962C8B-B14F-4D97-AF65-F5344CB8AC3E}">
        <p14:creationId xmlns:p14="http://schemas.microsoft.com/office/powerpoint/2010/main" val="29479813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E-Defter Muhafaza ve İbraz Yükümlülüğü </a:t>
            </a:r>
            <a:endParaRPr lang="tr-TR" sz="2400" b="1" dirty="0">
              <a:solidFill>
                <a:srgbClr val="C00000"/>
              </a:solidFill>
              <a:latin typeface="Calibri Light" pitchFamily="34" charset="0"/>
              <a:ea typeface="Tahoma" pitchFamily="34" charset="0"/>
              <a:cs typeface="Tahoma" pitchFamily="34" charset="0"/>
            </a:endParaRPr>
          </a:p>
        </p:txBody>
      </p:sp>
      <p:sp>
        <p:nvSpPr>
          <p:cNvPr id="6" name="Rectangle 3"/>
          <p:cNvSpPr txBox="1">
            <a:spLocks noChangeArrowheads="1"/>
          </p:cNvSpPr>
          <p:nvPr/>
        </p:nvSpPr>
        <p:spPr>
          <a:xfrm>
            <a:off x="457200" y="1844824"/>
            <a:ext cx="8229600" cy="341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pPr>
            <a:endParaRPr lang="tr-TR" sz="1600" dirty="0" smtClean="0">
              <a:solidFill>
                <a:schemeClr val="tx1"/>
              </a:solidFill>
              <a:latin typeface="Calibri Light" pitchFamily="34" charset="0"/>
            </a:endParaRPr>
          </a:p>
          <a:p>
            <a:pPr marL="285750" indent="-285750" algn="just">
              <a:lnSpc>
                <a:spcPct val="80000"/>
              </a:lnSpc>
              <a:buBlip>
                <a:blip r:embed="rId3"/>
              </a:buBlip>
            </a:pPr>
            <a:r>
              <a:rPr lang="tr-TR" sz="1600" dirty="0">
                <a:solidFill>
                  <a:schemeClr val="tx1"/>
                </a:solidFill>
                <a:latin typeface="Calibri Light" pitchFamily="34" charset="0"/>
              </a:rPr>
              <a:t>Muhafaza ve ibraz yükümlülüğü, elektronik defterlerin ve beratların doğruluğuna, bütünlüğüne ve değişmezliğine ilişkin olan her türlü elektronik kayıt ve veri (elektronik imza ve mali mühür değerleri dahil), veri tabanı dosyası, saklama ortamı ile doğrulama ve görüntüleme araçlarının tümünü kapsamakta olup, elektronik defterler istenildiğinde kolaylıkla erişebilmeyi, anlaşılabilir ve eksiksiz bir biçimde görüntüleyebilmeyi ve okunabilir kağıt baskılarını üretebilmeyi sağlayacak biçimde yerine getirilmelidir.</a:t>
            </a:r>
          </a:p>
          <a:p>
            <a:pPr marL="285750" indent="-285750" algn="just">
              <a:lnSpc>
                <a:spcPct val="80000"/>
              </a:lnSpc>
              <a:buBlip>
                <a:blip r:embed="rId3"/>
              </a:buBlip>
            </a:pPr>
            <a:r>
              <a:rPr lang="tr-TR" sz="1600" dirty="0">
                <a:solidFill>
                  <a:schemeClr val="tx1"/>
                </a:solidFill>
                <a:latin typeface="Calibri Light" pitchFamily="34" charset="0"/>
              </a:rPr>
              <a:t>Elektronik defterler ve beratların elektronik defter izni verilenlerin kendilerine ait bilgi işlem sistemlerinde muhafaza edilmesi mecburidir. Üçüncü kişiler nezdinde veya yurtdışında muhafaza işlemi GİB açısından bir hüküm ifade etmez. </a:t>
            </a:r>
            <a:r>
              <a:rPr lang="tr-TR" sz="1600" dirty="0" err="1">
                <a:solidFill>
                  <a:schemeClr val="tx1"/>
                </a:solidFill>
                <a:latin typeface="Calibri Light" pitchFamily="34" charset="0"/>
              </a:rPr>
              <a:t>Muhazafa</a:t>
            </a:r>
            <a:r>
              <a:rPr lang="tr-TR" sz="1600" dirty="0">
                <a:solidFill>
                  <a:schemeClr val="tx1"/>
                </a:solidFill>
                <a:latin typeface="Calibri Light" pitchFamily="34" charset="0"/>
              </a:rPr>
              <a:t> yükümlülüğü T.C. Sınırları içinde veya T.C. Kanunlarının geçerli olduğu yerde yerine getirilmesi zorunludur.</a:t>
            </a:r>
          </a:p>
          <a:p>
            <a:pPr algn="just"/>
            <a:endParaRPr lang="tr-TR" sz="2400" dirty="0">
              <a:latin typeface="Lucida Sans Unicode" charset="0"/>
            </a:endParaRPr>
          </a:p>
        </p:txBody>
      </p:sp>
    </p:spTree>
    <p:extLst>
      <p:ext uri="{BB962C8B-B14F-4D97-AF65-F5344CB8AC3E}">
        <p14:creationId xmlns:p14="http://schemas.microsoft.com/office/powerpoint/2010/main" val="1003391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Başlık 1"/>
          <p:cNvSpPr txBox="1">
            <a:spLocks/>
          </p:cNvSpPr>
          <p:nvPr/>
        </p:nvSpPr>
        <p:spPr>
          <a:xfrm>
            <a:off x="552919" y="836712"/>
            <a:ext cx="8219256" cy="1143000"/>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E-Faturaya Geçiş Neler Getirecek?</a:t>
            </a:r>
          </a:p>
        </p:txBody>
      </p:sp>
      <p:sp>
        <p:nvSpPr>
          <p:cNvPr id="2" name="Dikdörtgen 1"/>
          <p:cNvSpPr/>
          <p:nvPr/>
        </p:nvSpPr>
        <p:spPr>
          <a:xfrm>
            <a:off x="611560" y="1772816"/>
            <a:ext cx="8280920" cy="4247317"/>
          </a:xfrm>
          <a:prstGeom prst="rect">
            <a:avLst/>
          </a:prstGeom>
        </p:spPr>
        <p:txBody>
          <a:bodyPr wrap="square">
            <a:spAutoFit/>
          </a:bodyPr>
          <a:lstStyle/>
          <a:p>
            <a:pPr marL="285750" indent="-285750">
              <a:buBlip>
                <a:blip r:embed="rId3"/>
              </a:buBlip>
            </a:pPr>
            <a:r>
              <a:rPr lang="tr-TR" sz="1500" dirty="0">
                <a:latin typeface="Calibri Light" pitchFamily="34" charset="0"/>
                <a:ea typeface="Tahoma" pitchFamily="34" charset="0"/>
                <a:cs typeface="Tahoma" pitchFamily="34" charset="0"/>
              </a:rPr>
              <a:t>Fatura maliyetinizi 10’da 1’e düşürecek.</a:t>
            </a:r>
          </a:p>
          <a:p>
            <a:pPr marL="285750" indent="-285750">
              <a:buBlip>
                <a:blip r:embed="rId3"/>
              </a:buBlip>
            </a:pPr>
            <a:endParaRPr lang="tr-TR" sz="1500" dirty="0">
              <a:latin typeface="Calibri Light" pitchFamily="34" charset="0"/>
              <a:ea typeface="Tahoma" pitchFamily="34" charset="0"/>
              <a:cs typeface="Tahoma" pitchFamily="34" charset="0"/>
            </a:endParaRPr>
          </a:p>
          <a:p>
            <a:pPr marL="285750" indent="-285750">
              <a:buBlip>
                <a:blip r:embed="rId3"/>
              </a:buBlip>
            </a:pPr>
            <a:r>
              <a:rPr lang="tr-TR" sz="1500" dirty="0">
                <a:latin typeface="Calibri Light" pitchFamily="34" charset="0"/>
                <a:ea typeface="Tahoma" pitchFamily="34" charset="0"/>
                <a:cs typeface="Tahoma" pitchFamily="34" charset="0"/>
              </a:rPr>
              <a:t>Basılı fatura ortalama 7-8 güne ihtiyaç duyarken e-fatura 30 saniyede hazırlanır.</a:t>
            </a:r>
          </a:p>
          <a:p>
            <a:pPr marL="285750" indent="-285750">
              <a:buBlip>
                <a:blip r:embed="rId3"/>
              </a:buBlip>
            </a:pPr>
            <a:endParaRPr lang="tr-TR" sz="1500" dirty="0">
              <a:latin typeface="Calibri Light" pitchFamily="34" charset="0"/>
              <a:ea typeface="Tahoma" pitchFamily="34" charset="0"/>
              <a:cs typeface="Tahoma" pitchFamily="34" charset="0"/>
            </a:endParaRPr>
          </a:p>
          <a:p>
            <a:pPr marL="285750" indent="-285750">
              <a:buBlip>
                <a:blip r:embed="rId3"/>
              </a:buBlip>
            </a:pPr>
            <a:r>
              <a:rPr lang="tr-TR" sz="1500" dirty="0">
                <a:latin typeface="Calibri Light" pitchFamily="34" charset="0"/>
                <a:ea typeface="Tahoma" pitchFamily="34" charset="0"/>
                <a:cs typeface="Tahoma" pitchFamily="34" charset="0"/>
              </a:rPr>
              <a:t>Kağıt fatura kullanımı sırasında harcanan işgücü 6’da 1’e düşecek</a:t>
            </a:r>
          </a:p>
          <a:p>
            <a:pPr marL="285750" indent="-285750">
              <a:buBlip>
                <a:blip r:embed="rId3"/>
              </a:buBlip>
            </a:pPr>
            <a:endParaRPr lang="tr-TR" sz="1500" dirty="0">
              <a:latin typeface="Calibri Light" pitchFamily="34" charset="0"/>
              <a:ea typeface="Tahoma" pitchFamily="34" charset="0"/>
              <a:cs typeface="Tahoma" pitchFamily="34" charset="0"/>
            </a:endParaRPr>
          </a:p>
          <a:p>
            <a:pPr marL="285750" indent="-285750">
              <a:buBlip>
                <a:blip r:embed="rId3"/>
              </a:buBlip>
            </a:pPr>
            <a:r>
              <a:rPr lang="tr-TR" sz="1500" dirty="0">
                <a:latin typeface="Calibri Light" pitchFamily="34" charset="0"/>
                <a:ea typeface="Tahoma" pitchFamily="34" charset="0"/>
                <a:cs typeface="Tahoma" pitchFamily="34" charset="0"/>
              </a:rPr>
              <a:t>Faturayı arşivlemek için yer ayırmaktan, saklama zorluklarından ve masraflarından kurtulursunuz. Hem de faturalarınız uzun yıllar güvenle saklanır</a:t>
            </a:r>
          </a:p>
          <a:p>
            <a:pPr marL="285750" indent="-285750">
              <a:buBlip>
                <a:blip r:embed="rId3"/>
              </a:buBlip>
            </a:pPr>
            <a:endParaRPr lang="tr-TR" sz="1500" dirty="0">
              <a:latin typeface="Calibri Light" pitchFamily="34" charset="0"/>
              <a:ea typeface="Tahoma" pitchFamily="34" charset="0"/>
              <a:cs typeface="Tahoma" pitchFamily="34" charset="0"/>
            </a:endParaRPr>
          </a:p>
          <a:p>
            <a:pPr marL="285750" indent="-285750">
              <a:buBlip>
                <a:blip r:embed="rId3"/>
              </a:buBlip>
            </a:pPr>
            <a:r>
              <a:rPr lang="tr-TR" sz="1500" dirty="0">
                <a:latin typeface="Calibri Light" pitchFamily="34" charset="0"/>
                <a:ea typeface="Tahoma" pitchFamily="34" charset="0"/>
                <a:cs typeface="Tahoma" pitchFamily="34" charset="0"/>
              </a:rPr>
              <a:t>Müşteriler ile kurum arasındaki uyuşmazlıklar azalır. Yanlış bilgiyi düzeltmek daha kolay ve daha az maliyetli olur. </a:t>
            </a:r>
          </a:p>
          <a:p>
            <a:pPr marL="285750" indent="-285750">
              <a:buBlip>
                <a:blip r:embed="rId3"/>
              </a:buBlip>
            </a:pPr>
            <a:endParaRPr lang="tr-TR" sz="1500" dirty="0">
              <a:latin typeface="Calibri Light" pitchFamily="34" charset="0"/>
              <a:ea typeface="Tahoma" pitchFamily="34" charset="0"/>
              <a:cs typeface="Tahoma" pitchFamily="34" charset="0"/>
            </a:endParaRPr>
          </a:p>
          <a:p>
            <a:pPr marL="285750" indent="-285750">
              <a:buBlip>
                <a:blip r:embed="rId3"/>
              </a:buBlip>
            </a:pPr>
            <a:r>
              <a:rPr lang="tr-TR" sz="1500" dirty="0">
                <a:latin typeface="Calibri Light" pitchFamily="34" charset="0"/>
                <a:ea typeface="Tahoma" pitchFamily="34" charset="0"/>
                <a:cs typeface="Tahoma" pitchFamily="34" charset="0"/>
              </a:rPr>
              <a:t>E-Fatura, süreçleri kısaltır, nakit akışını hızlandırır.</a:t>
            </a:r>
          </a:p>
          <a:p>
            <a:pPr marL="285750" indent="-285750">
              <a:buBlip>
                <a:blip r:embed="rId3"/>
              </a:buBlip>
            </a:pPr>
            <a:endParaRPr lang="tr-TR" sz="1500" dirty="0">
              <a:latin typeface="Calibri Light" pitchFamily="34" charset="0"/>
              <a:ea typeface="Tahoma" pitchFamily="34" charset="0"/>
              <a:cs typeface="Tahoma" pitchFamily="34" charset="0"/>
            </a:endParaRPr>
          </a:p>
          <a:p>
            <a:pPr marL="285750" indent="-285750">
              <a:buBlip>
                <a:blip r:embed="rId3"/>
              </a:buBlip>
            </a:pPr>
            <a:r>
              <a:rPr lang="tr-TR" sz="1500" dirty="0">
                <a:latin typeface="Calibri Light" pitchFamily="34" charset="0"/>
                <a:ea typeface="Tahoma" pitchFamily="34" charset="0"/>
                <a:cs typeface="Tahoma" pitchFamily="34" charset="0"/>
              </a:rPr>
              <a:t>Kağıt kullanımının azalması nedeniyle ağaçlarımız kurtulacak ve ülkemizin doğal kaynaklarına katkıda bulunacaksınız. </a:t>
            </a:r>
          </a:p>
          <a:p>
            <a:pPr marL="285750" indent="-285750">
              <a:buBlip>
                <a:blip r:embed="rId3"/>
              </a:buBlip>
            </a:pPr>
            <a:endParaRPr lang="tr-TR" sz="1500" dirty="0">
              <a:latin typeface="Calibri Light" pitchFamily="34" charset="0"/>
              <a:ea typeface="Tahoma" pitchFamily="34" charset="0"/>
              <a:cs typeface="Tahoma" pitchFamily="34" charset="0"/>
            </a:endParaRPr>
          </a:p>
          <a:p>
            <a:pPr marL="285750" indent="-285750">
              <a:buBlip>
                <a:blip r:embed="rId3"/>
              </a:buBlip>
            </a:pPr>
            <a:r>
              <a:rPr lang="tr-TR" sz="1500" dirty="0" err="1">
                <a:latin typeface="Calibri Light" pitchFamily="34" charset="0"/>
                <a:ea typeface="Tahoma" pitchFamily="34" charset="0"/>
                <a:cs typeface="Tahoma" pitchFamily="34" charset="0"/>
              </a:rPr>
              <a:t>GİB’in</a:t>
            </a:r>
            <a:r>
              <a:rPr lang="tr-TR" sz="1500" dirty="0">
                <a:latin typeface="Calibri Light" pitchFamily="34" charset="0"/>
                <a:ea typeface="Tahoma" pitchFamily="34" charset="0"/>
                <a:cs typeface="Tahoma" pitchFamily="34" charset="0"/>
              </a:rPr>
              <a:t> istediği standartları destekler, genişleyebilir (e-defter vb.)</a:t>
            </a:r>
          </a:p>
        </p:txBody>
      </p:sp>
    </p:spTree>
    <p:extLst>
      <p:ext uri="{BB962C8B-B14F-4D97-AF65-F5344CB8AC3E}">
        <p14:creationId xmlns:p14="http://schemas.microsoft.com/office/powerpoint/2010/main" val="212339958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Cezai Müeyyideler </a:t>
            </a:r>
            <a:endParaRPr lang="tr-TR" sz="2400" b="1" dirty="0">
              <a:solidFill>
                <a:srgbClr val="C00000"/>
              </a:solidFill>
              <a:latin typeface="Calibri Light" pitchFamily="34" charset="0"/>
              <a:ea typeface="Tahoma" pitchFamily="34" charset="0"/>
              <a:cs typeface="Tahoma" pitchFamily="34" charset="0"/>
            </a:endParaRPr>
          </a:p>
        </p:txBody>
      </p:sp>
      <p:sp>
        <p:nvSpPr>
          <p:cNvPr id="6" name="Rectangle 3"/>
          <p:cNvSpPr txBox="1">
            <a:spLocks noChangeArrowheads="1"/>
          </p:cNvSpPr>
          <p:nvPr/>
        </p:nvSpPr>
        <p:spPr>
          <a:xfrm>
            <a:off x="457200" y="1844824"/>
            <a:ext cx="8229600" cy="341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pPr>
            <a:endParaRPr lang="tr-TR" sz="1600" dirty="0" smtClean="0">
              <a:solidFill>
                <a:schemeClr val="tx1"/>
              </a:solidFill>
              <a:latin typeface="Calibri Light" pitchFamily="34" charset="0"/>
            </a:endParaRPr>
          </a:p>
          <a:p>
            <a:pPr marL="285750" indent="-285750" algn="just">
              <a:buBlip>
                <a:blip r:embed="rId3"/>
              </a:buBlip>
            </a:pPr>
            <a:r>
              <a:rPr lang="tr-TR" sz="1600" dirty="0">
                <a:solidFill>
                  <a:schemeClr val="tx1"/>
                </a:solidFill>
                <a:latin typeface="Calibri Light" pitchFamily="34" charset="0"/>
              </a:rPr>
              <a:t>E-Fatura uygulamasına dahil olma zorunluluğu getirilen mükelleflerin e-fatura uygulamasına kayıtlı olan diğer mükellefler tarafından gönderilen e-faturaları almaları </a:t>
            </a:r>
            <a:r>
              <a:rPr lang="tr-TR" sz="1600" dirty="0" err="1">
                <a:solidFill>
                  <a:schemeClr val="tx1"/>
                </a:solidFill>
                <a:latin typeface="Calibri Light" pitchFamily="34" charset="0"/>
              </a:rPr>
              <a:t>zorunludur.Bu</a:t>
            </a:r>
            <a:r>
              <a:rPr lang="tr-TR" sz="1600" dirty="0">
                <a:solidFill>
                  <a:schemeClr val="tx1"/>
                </a:solidFill>
                <a:latin typeface="Calibri Light" pitchFamily="34" charset="0"/>
              </a:rPr>
              <a:t> zorunluluğa uymayan mükellefler hakkında V.U.K.</a:t>
            </a:r>
            <a:r>
              <a:rPr lang="ja-JP" altLang="tr-TR" sz="1600" dirty="0">
                <a:solidFill>
                  <a:schemeClr val="tx1"/>
                </a:solidFill>
                <a:latin typeface="Calibri Light" pitchFamily="34" charset="0"/>
              </a:rPr>
              <a:t>’</a:t>
            </a:r>
            <a:r>
              <a:rPr lang="tr-TR" altLang="ja-JP" sz="1600" dirty="0" err="1">
                <a:solidFill>
                  <a:schemeClr val="tx1"/>
                </a:solidFill>
                <a:latin typeface="Calibri Light" pitchFamily="34" charset="0"/>
              </a:rPr>
              <a:t>nda</a:t>
            </a:r>
            <a:r>
              <a:rPr lang="tr-TR" altLang="ja-JP" sz="1600" dirty="0">
                <a:solidFill>
                  <a:schemeClr val="tx1"/>
                </a:solidFill>
                <a:latin typeface="Calibri Light" pitchFamily="34" charset="0"/>
              </a:rPr>
              <a:t> fatura almayanlara uygulanan cezai hükümler uygulanır. (V.U.K. Madde 353/1 Özel Usulsüzlük Cezası – Belge başına 190 TL.</a:t>
            </a:r>
            <a:r>
              <a:rPr lang="ja-JP" altLang="tr-TR" sz="1600" dirty="0">
                <a:solidFill>
                  <a:schemeClr val="tx1"/>
                </a:solidFill>
                <a:latin typeface="Calibri Light" pitchFamily="34" charset="0"/>
              </a:rPr>
              <a:t>’</a:t>
            </a:r>
            <a:r>
              <a:rPr lang="tr-TR" altLang="ja-JP" sz="1600" dirty="0">
                <a:solidFill>
                  <a:schemeClr val="tx1"/>
                </a:solidFill>
                <a:latin typeface="Calibri Light" pitchFamily="34" charset="0"/>
              </a:rPr>
              <a:t>den az olmamak üzere tutarın %10</a:t>
            </a:r>
            <a:r>
              <a:rPr lang="ja-JP" altLang="tr-TR" sz="1600" dirty="0">
                <a:solidFill>
                  <a:schemeClr val="tx1"/>
                </a:solidFill>
                <a:latin typeface="Calibri Light" pitchFamily="34" charset="0"/>
              </a:rPr>
              <a:t>’</a:t>
            </a:r>
            <a:r>
              <a:rPr lang="tr-TR" altLang="ja-JP" sz="1600" dirty="0">
                <a:solidFill>
                  <a:schemeClr val="tx1"/>
                </a:solidFill>
                <a:latin typeface="Calibri Light" pitchFamily="34" charset="0"/>
              </a:rPr>
              <a:t>u. Yıllık bazda üst limit 94.000 TL, Ayrıca KDV İndirimlerinin Reddedilmesi ihtimali)</a:t>
            </a:r>
          </a:p>
          <a:p>
            <a:pPr marL="285750" indent="-285750" algn="just">
              <a:buBlip>
                <a:blip r:embed="rId3"/>
              </a:buBlip>
            </a:pPr>
            <a:r>
              <a:rPr lang="tr-TR" sz="1600" dirty="0">
                <a:solidFill>
                  <a:schemeClr val="tx1"/>
                </a:solidFill>
                <a:latin typeface="Calibri Light" pitchFamily="34" charset="0"/>
              </a:rPr>
              <a:t>E-defter tutma zorunluluğu getirilen mükellefler kağıt ortamında defter tutamazlar. Bu mükellefler kağıt ortamında defter tutmaları halinde hiç defter tutmamış sayılırlar. (1.Derece Usulsüzlük Cezası, Re</a:t>
            </a:r>
            <a:r>
              <a:rPr lang="ja-JP" altLang="tr-TR" sz="1600" dirty="0">
                <a:solidFill>
                  <a:schemeClr val="tx1"/>
                </a:solidFill>
                <a:latin typeface="Calibri Light" pitchFamily="34" charset="0"/>
              </a:rPr>
              <a:t>’</a:t>
            </a:r>
            <a:r>
              <a:rPr lang="tr-TR" altLang="ja-JP" sz="1600" dirty="0">
                <a:solidFill>
                  <a:schemeClr val="tx1"/>
                </a:solidFill>
                <a:latin typeface="Calibri Light" pitchFamily="34" charset="0"/>
              </a:rPr>
              <a:t>sen Takdir sebebi, KDV indirimlerinin Reddedilmesi ihtimali)</a:t>
            </a:r>
          </a:p>
          <a:p>
            <a:pPr algn="just"/>
            <a:endParaRPr lang="tr-TR" sz="2400" dirty="0">
              <a:latin typeface="Lucida Sans Unicode" charset="0"/>
            </a:endParaRPr>
          </a:p>
        </p:txBody>
      </p:sp>
    </p:spTree>
    <p:extLst>
      <p:ext uri="{BB962C8B-B14F-4D97-AF65-F5344CB8AC3E}">
        <p14:creationId xmlns:p14="http://schemas.microsoft.com/office/powerpoint/2010/main" val="207027618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p:spPr>
      </p:pic>
      <p:sp>
        <p:nvSpPr>
          <p:cNvPr id="3" name="Başlık 1"/>
          <p:cNvSpPr txBox="1">
            <a:spLocks/>
          </p:cNvSpPr>
          <p:nvPr/>
        </p:nvSpPr>
        <p:spPr>
          <a:xfrm>
            <a:off x="539552" y="1155521"/>
            <a:ext cx="8229600"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dirty="0" smtClean="0">
                <a:solidFill>
                  <a:srgbClr val="C00000"/>
                </a:solidFill>
                <a:latin typeface="Calibri Light" pitchFamily="34" charset="0"/>
                <a:ea typeface="Tahoma" pitchFamily="34" charset="0"/>
                <a:cs typeface="Tahoma" pitchFamily="34" charset="0"/>
              </a:rPr>
              <a:t>Cezai Müeyyideler </a:t>
            </a:r>
            <a:endParaRPr lang="tr-TR" sz="2400" b="1" dirty="0">
              <a:solidFill>
                <a:srgbClr val="C00000"/>
              </a:solidFill>
              <a:latin typeface="Calibri Light" pitchFamily="34" charset="0"/>
              <a:ea typeface="Tahoma" pitchFamily="34" charset="0"/>
              <a:cs typeface="Tahoma" pitchFamily="34" charset="0"/>
            </a:endParaRPr>
          </a:p>
        </p:txBody>
      </p:sp>
      <p:sp>
        <p:nvSpPr>
          <p:cNvPr id="6" name="Rectangle 3"/>
          <p:cNvSpPr txBox="1">
            <a:spLocks noChangeArrowheads="1"/>
          </p:cNvSpPr>
          <p:nvPr/>
        </p:nvSpPr>
        <p:spPr>
          <a:xfrm>
            <a:off x="457200" y="1844824"/>
            <a:ext cx="8229600" cy="3413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pPr>
            <a:endParaRPr lang="tr-TR" sz="1600" dirty="0" smtClean="0">
              <a:solidFill>
                <a:schemeClr val="tx1"/>
              </a:solidFill>
              <a:latin typeface="Calibri Light" pitchFamily="34" charset="0"/>
            </a:endParaRPr>
          </a:p>
          <a:p>
            <a:pPr algn="just"/>
            <a:r>
              <a:rPr lang="tr-TR" sz="1600" dirty="0">
                <a:solidFill>
                  <a:schemeClr val="tx1"/>
                </a:solidFill>
                <a:latin typeface="Calibri Light" pitchFamily="34" charset="0"/>
              </a:rPr>
              <a:t>Bunların haricinde TTK uyarınca;</a:t>
            </a:r>
          </a:p>
          <a:p>
            <a:pPr marL="285750" indent="-285750" algn="just">
              <a:buBlip>
                <a:blip r:embed="rId3"/>
              </a:buBlip>
            </a:pPr>
            <a:r>
              <a:rPr lang="tr-TR" sz="1600" dirty="0">
                <a:solidFill>
                  <a:schemeClr val="tx1"/>
                </a:solidFill>
                <a:latin typeface="Calibri Light" pitchFamily="34" charset="0"/>
              </a:rPr>
              <a:t>Defterlerin 65.madde hükümlerine göre tutulmaması halinde 4.000 TL. İdari para cezası (TTK Md.562/1)</a:t>
            </a:r>
          </a:p>
          <a:p>
            <a:pPr marL="285750" indent="-285750" algn="just">
              <a:buBlip>
                <a:blip r:embed="rId3"/>
              </a:buBlip>
            </a:pPr>
            <a:r>
              <a:rPr lang="tr-TR" sz="1600" dirty="0">
                <a:solidFill>
                  <a:schemeClr val="tx1"/>
                </a:solidFill>
                <a:latin typeface="Calibri Light" pitchFamily="34" charset="0"/>
              </a:rPr>
              <a:t>Ticari defterlerin mevcut olmaması veya hiçbir kayıt içermemesi yahut bu Kanuna uygun saklanmaması hallerinde </a:t>
            </a:r>
            <a:r>
              <a:rPr lang="tr-TR" sz="1600" dirty="0" err="1">
                <a:solidFill>
                  <a:schemeClr val="tx1"/>
                </a:solidFill>
                <a:latin typeface="Calibri Light" pitchFamily="34" charset="0"/>
              </a:rPr>
              <a:t>üçyüz</a:t>
            </a:r>
            <a:r>
              <a:rPr lang="tr-TR" sz="1600" dirty="0">
                <a:solidFill>
                  <a:schemeClr val="tx1"/>
                </a:solidFill>
                <a:latin typeface="Calibri Light" pitchFamily="34" charset="0"/>
              </a:rPr>
              <a:t> günden az olmamak üzere adli para cezası (TTK Md.562/6)</a:t>
            </a:r>
          </a:p>
          <a:p>
            <a:pPr algn="just"/>
            <a:endParaRPr lang="tr-TR" sz="2400" dirty="0">
              <a:latin typeface="Lucida Sans Unicode" charset="0"/>
            </a:endParaRPr>
          </a:p>
        </p:txBody>
      </p:sp>
    </p:spTree>
    <p:extLst>
      <p:ext uri="{BB962C8B-B14F-4D97-AF65-F5344CB8AC3E}">
        <p14:creationId xmlns:p14="http://schemas.microsoft.com/office/powerpoint/2010/main" val="24336911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4" name="Başlık 1"/>
          <p:cNvSpPr txBox="1">
            <a:spLocks/>
          </p:cNvSpPr>
          <p:nvPr/>
        </p:nvSpPr>
        <p:spPr>
          <a:xfrm>
            <a:off x="1835696" y="2996952"/>
            <a:ext cx="6048672"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smtClean="0">
                <a:solidFill>
                  <a:srgbClr val="C00000"/>
                </a:solidFill>
                <a:latin typeface="Tahoma" pitchFamily="34" charset="0"/>
                <a:ea typeface="Tahoma" pitchFamily="34" charset="0"/>
                <a:cs typeface="Tahoma" pitchFamily="34" charset="0"/>
              </a:rPr>
              <a:t>İlginiz için teşekkür ederiz…</a:t>
            </a:r>
            <a:endParaRPr lang="tr-TR" sz="4000"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442354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Title 1"/>
          <p:cNvSpPr txBox="1">
            <a:spLocks/>
          </p:cNvSpPr>
          <p:nvPr/>
        </p:nvSpPr>
        <p:spPr>
          <a:xfrm>
            <a:off x="504769" y="1196752"/>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E-Fatura Kapsamındaki Mükellefler</a:t>
            </a:r>
          </a:p>
        </p:txBody>
      </p:sp>
      <p:sp>
        <p:nvSpPr>
          <p:cNvPr id="2" name="Dikdörtgen 1"/>
          <p:cNvSpPr/>
          <p:nvPr/>
        </p:nvSpPr>
        <p:spPr>
          <a:xfrm>
            <a:off x="683568" y="2276872"/>
            <a:ext cx="8352928" cy="1708160"/>
          </a:xfrm>
          <a:prstGeom prst="rect">
            <a:avLst/>
          </a:prstGeom>
        </p:spPr>
        <p:txBody>
          <a:bodyPr wrap="square">
            <a:spAutoFit/>
          </a:bodyPr>
          <a:lstStyle/>
          <a:p>
            <a:pPr marL="285750" indent="-285750" algn="just">
              <a:buBlip>
                <a:blip r:embed="rId3"/>
              </a:buBlip>
            </a:pPr>
            <a:r>
              <a:rPr lang="tr-TR" sz="1500" dirty="0">
                <a:latin typeface="Calibri Light" pitchFamily="34" charset="0"/>
                <a:ea typeface="Tahoma" pitchFamily="34" charset="0"/>
                <a:cs typeface="Tahoma" pitchFamily="34" charset="0"/>
              </a:rPr>
              <a:t>4/12/2003 tarihli ve 5015 sayılı Petrol Piyasası Kanunu kapsamında madeni yağ lisansına sahip olanlar ile bunlardan 2011 takvim yılında mal alan mükelleflerden 31/12/2011 tarihi itibariyle asgari 25 Milyon TL brüt satış hasılatına sahip </a:t>
            </a:r>
            <a:r>
              <a:rPr lang="tr-TR" sz="1500" dirty="0" smtClean="0">
                <a:latin typeface="Calibri Light" pitchFamily="34" charset="0"/>
                <a:ea typeface="Tahoma" pitchFamily="34" charset="0"/>
                <a:cs typeface="Tahoma" pitchFamily="34" charset="0"/>
              </a:rPr>
              <a:t>olanlar.</a:t>
            </a:r>
          </a:p>
          <a:p>
            <a:pPr marL="285750" indent="-285750" algn="just">
              <a:buBlip>
                <a:blip r:embed="rId3"/>
              </a:buBlip>
            </a:pPr>
            <a:endParaRPr lang="tr-TR" sz="1500" dirty="0">
              <a:latin typeface="Calibri Light" pitchFamily="34" charset="0"/>
              <a:ea typeface="Tahoma" pitchFamily="34" charset="0"/>
              <a:cs typeface="Tahoma" pitchFamily="34" charset="0"/>
            </a:endParaRPr>
          </a:p>
          <a:p>
            <a:pPr marL="285750" indent="-285750" algn="just">
              <a:buBlip>
                <a:blip r:embed="rId3"/>
              </a:buBlip>
            </a:pPr>
            <a:r>
              <a:rPr lang="tr-TR" sz="1500" dirty="0" smtClean="0">
                <a:latin typeface="Calibri Light" pitchFamily="34" charset="0"/>
                <a:ea typeface="Tahoma" pitchFamily="34" charset="0"/>
                <a:cs typeface="Tahoma" pitchFamily="34" charset="0"/>
              </a:rPr>
              <a:t>6/6/2002 </a:t>
            </a:r>
            <a:r>
              <a:rPr lang="tr-TR" sz="1500" dirty="0">
                <a:latin typeface="Calibri Light" pitchFamily="34" charset="0"/>
                <a:ea typeface="Tahoma" pitchFamily="34" charset="0"/>
                <a:cs typeface="Tahoma" pitchFamily="34" charset="0"/>
              </a:rPr>
              <a:t>tarihli ve 4760 sayılı Özel Tüketim Vergisi Kanununa ekli (III) sayılı listedeki malları imal, inşa veya ithal edenler ile bunlardan 2011 takvim yılında mal alan mükelleflerden 31/12/2011 tarihi itibariyle asgari 10 Milyon TL brüt satış hasılatına sahip olanlar.</a:t>
            </a:r>
          </a:p>
        </p:txBody>
      </p:sp>
    </p:spTree>
    <p:extLst>
      <p:ext uri="{BB962C8B-B14F-4D97-AF65-F5344CB8AC3E}">
        <p14:creationId xmlns:p14="http://schemas.microsoft.com/office/powerpoint/2010/main" val="17625575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9" y="0"/>
            <a:ext cx="9145429" cy="6858000"/>
          </a:xfrm>
          <a:prstGeom prst="rect">
            <a:avLst/>
          </a:prstGeom>
          <a:noFill/>
          <a:ln w="9525">
            <a:noFill/>
            <a:miter lim="800000"/>
            <a:headEnd/>
            <a:tailEnd/>
          </a:ln>
          <a:effectLst/>
        </p:spPr>
      </p:pic>
      <p:sp>
        <p:nvSpPr>
          <p:cNvPr id="2" name="Dikdörtgen 1"/>
          <p:cNvSpPr/>
          <p:nvPr/>
        </p:nvSpPr>
        <p:spPr>
          <a:xfrm>
            <a:off x="683568" y="1151166"/>
            <a:ext cx="1616148" cy="461665"/>
          </a:xfrm>
          <a:prstGeom prst="rect">
            <a:avLst/>
          </a:prstGeom>
        </p:spPr>
        <p:txBody>
          <a:bodyPr vert="horz" lIns="91440" tIns="45720" rIns="91440" bIns="45720" rtlCol="0" anchor="ctr">
            <a:normAutofit fontScale="85000" lnSpcReduction="10000"/>
          </a:bodyPr>
          <a:lstStyle/>
          <a:p>
            <a:pPr>
              <a:spcBef>
                <a:spcPct val="0"/>
              </a:spcBef>
            </a:pPr>
            <a:r>
              <a:rPr lang="tr-TR" sz="2400" b="1" dirty="0">
                <a:solidFill>
                  <a:srgbClr val="C00000"/>
                </a:solidFill>
                <a:latin typeface="Calibri Light" pitchFamily="34" charset="0"/>
                <a:ea typeface="Tahoma" pitchFamily="34" charset="0"/>
                <a:cs typeface="Tahoma" pitchFamily="34" charset="0"/>
              </a:rPr>
              <a:t>Mali Mühür</a:t>
            </a:r>
          </a:p>
        </p:txBody>
      </p:sp>
      <p:sp>
        <p:nvSpPr>
          <p:cNvPr id="3" name="Dikdörtgen 2"/>
          <p:cNvSpPr/>
          <p:nvPr/>
        </p:nvSpPr>
        <p:spPr>
          <a:xfrm>
            <a:off x="539552" y="2204864"/>
            <a:ext cx="8485584" cy="1224951"/>
          </a:xfrm>
          <a:prstGeom prst="rect">
            <a:avLst/>
          </a:prstGeom>
        </p:spPr>
        <p:txBody>
          <a:bodyPr wrap="square">
            <a:spAutoFit/>
          </a:bodyPr>
          <a:lstStyle/>
          <a:p>
            <a:pPr marL="342900" indent="-342900">
              <a:spcBef>
                <a:spcPct val="20000"/>
              </a:spcBef>
              <a:buBlip>
                <a:blip r:embed="rId3"/>
              </a:buBlip>
            </a:pPr>
            <a:r>
              <a:rPr lang="tr-TR" sz="1600" dirty="0">
                <a:solidFill>
                  <a:srgbClr val="000000"/>
                </a:solidFill>
                <a:latin typeface="Calibri Light" pitchFamily="34" charset="0"/>
                <a:cs typeface="Calibri"/>
              </a:rPr>
              <a:t>VUK mükerrer 242. maddesinin  Maliye Bakanlığına verdiği yetkiye dayanılarak çıkarılmıştır.</a:t>
            </a:r>
          </a:p>
          <a:p>
            <a:pPr marL="342900" indent="-342900">
              <a:spcBef>
                <a:spcPct val="20000"/>
              </a:spcBef>
              <a:buBlip>
                <a:blip r:embed="rId3"/>
              </a:buBlip>
            </a:pPr>
            <a:r>
              <a:rPr lang="tr-TR" sz="1600" dirty="0">
                <a:solidFill>
                  <a:srgbClr val="000000"/>
                </a:solidFill>
                <a:latin typeface="Calibri Light" pitchFamily="34" charset="0"/>
                <a:cs typeface="Calibri"/>
              </a:rPr>
              <a:t>Mükelleflerin uygulama içerisinde tanımlanması amacıyla TÜBİTAK tarafından üretilmektedir.</a:t>
            </a:r>
          </a:p>
          <a:p>
            <a:pPr marL="342900" indent="-342900">
              <a:spcBef>
                <a:spcPct val="20000"/>
              </a:spcBef>
              <a:buBlip>
                <a:blip r:embed="rId3"/>
              </a:buBlip>
            </a:pPr>
            <a:r>
              <a:rPr lang="tr-TR" sz="1600" dirty="0">
                <a:solidFill>
                  <a:srgbClr val="000000"/>
                </a:solidFill>
                <a:latin typeface="Calibri Light" pitchFamily="34" charset="0"/>
                <a:cs typeface="Calibri"/>
              </a:rPr>
              <a:t>Mali nitelikteki belgelerde yasal geçerliliğe sahiptir.</a:t>
            </a:r>
          </a:p>
          <a:p>
            <a:pPr marL="342900" indent="-342900">
              <a:spcBef>
                <a:spcPct val="20000"/>
              </a:spcBef>
              <a:buBlip>
                <a:blip r:embed="rId3"/>
              </a:buBlip>
            </a:pPr>
            <a:r>
              <a:rPr lang="tr-TR" sz="1600" dirty="0">
                <a:solidFill>
                  <a:srgbClr val="000000"/>
                </a:solidFill>
                <a:latin typeface="Calibri Light" pitchFamily="34" charset="0"/>
                <a:cs typeface="Calibri"/>
              </a:rPr>
              <a:t>İşlem sertifikası niteliğindedir.</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406" y="5465440"/>
            <a:ext cx="45910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789040"/>
            <a:ext cx="2376487" cy="228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5575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9" y="0"/>
            <a:ext cx="9145429" cy="6858000"/>
          </a:xfrm>
          <a:prstGeom prst="rect">
            <a:avLst/>
          </a:prstGeom>
          <a:noFill/>
          <a:ln w="9525">
            <a:noFill/>
            <a:miter lim="800000"/>
            <a:headEnd/>
            <a:tailEnd/>
          </a:ln>
          <a:effectLst/>
        </p:spPr>
      </p:pic>
      <p:sp>
        <p:nvSpPr>
          <p:cNvPr id="2" name="Dikdörtgen 1"/>
          <p:cNvSpPr/>
          <p:nvPr/>
        </p:nvSpPr>
        <p:spPr>
          <a:xfrm>
            <a:off x="683568" y="1151166"/>
            <a:ext cx="2592288" cy="461665"/>
          </a:xfrm>
          <a:prstGeom prst="rect">
            <a:avLst/>
          </a:prstGeom>
        </p:spPr>
        <p:txBody>
          <a:bodyPr vert="horz" lIns="91440" tIns="45720" rIns="91440" bIns="45720" rtlCol="0" anchor="ctr">
            <a:noAutofit/>
          </a:bodyPr>
          <a:lstStyle/>
          <a:p>
            <a:pPr>
              <a:spcBef>
                <a:spcPct val="0"/>
              </a:spcBef>
            </a:pPr>
            <a:r>
              <a:rPr lang="tr-TR" sz="2400" b="1" dirty="0">
                <a:solidFill>
                  <a:srgbClr val="C00000"/>
                </a:solidFill>
                <a:latin typeface="Calibri Light" pitchFamily="34" charset="0"/>
                <a:ea typeface="Tahoma" pitchFamily="34" charset="0"/>
                <a:cs typeface="Tahoma" pitchFamily="34" charset="0"/>
              </a:rPr>
              <a:t>E-Fatura İş Akışı</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48880"/>
            <a:ext cx="872597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181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5429" cy="6858000"/>
          </a:xfrm>
          <a:prstGeom prst="rect">
            <a:avLst/>
          </a:prstGeom>
          <a:noFill/>
          <a:ln w="9525">
            <a:noFill/>
            <a:miter lim="800000"/>
            <a:headEnd/>
            <a:tailEnd/>
          </a:ln>
          <a:effectLst/>
        </p:spPr>
      </p:pic>
      <p:sp>
        <p:nvSpPr>
          <p:cNvPr id="3" name="Title 1"/>
          <p:cNvSpPr txBox="1">
            <a:spLocks/>
          </p:cNvSpPr>
          <p:nvPr/>
        </p:nvSpPr>
        <p:spPr>
          <a:xfrm>
            <a:off x="504769" y="1196752"/>
            <a:ext cx="8135888" cy="652934"/>
          </a:xfrm>
          <a:prstGeom prst="rect">
            <a:avLst/>
          </a:prstGeom>
        </p:spPr>
        <p:txBody>
          <a:bodyPr vert="horz" lIns="91440" tIns="45720" rIns="91440" bIns="45720" rtlCol="0" anchor="ctr">
            <a:normAutofit/>
          </a:bodyPr>
          <a:lstStyle>
            <a:defPPr>
              <a:defRPr lang="tr-TR"/>
            </a:defPPr>
            <a:lvl1pPr>
              <a:spcBef>
                <a:spcPct val="0"/>
              </a:spcBef>
              <a:buNone/>
              <a:defRPr sz="2400" b="1">
                <a:solidFill>
                  <a:srgbClr val="C00000"/>
                </a:solidFill>
                <a:latin typeface="Calibri Light" pitchFamily="34" charset="0"/>
                <a:ea typeface="Tahoma" pitchFamily="34" charset="0"/>
                <a:cs typeface="Tahoma" pitchFamily="34" charset="0"/>
              </a:defRPr>
            </a:lvl1pPr>
          </a:lstStyle>
          <a:p>
            <a:r>
              <a:rPr lang="tr-TR" dirty="0"/>
              <a:t>E-Fatura </a:t>
            </a:r>
            <a:r>
              <a:rPr lang="en-US" dirty="0" err="1" smtClean="0"/>
              <a:t>Muhafaza</a:t>
            </a:r>
            <a:r>
              <a:rPr lang="en-US" dirty="0" smtClean="0"/>
              <a:t> </a:t>
            </a:r>
            <a:r>
              <a:rPr lang="en-US" dirty="0" err="1"/>
              <a:t>ve</a:t>
            </a:r>
            <a:r>
              <a:rPr lang="en-US" dirty="0"/>
              <a:t> </a:t>
            </a:r>
            <a:r>
              <a:rPr lang="en-US" dirty="0" err="1"/>
              <a:t>İbraz</a:t>
            </a:r>
            <a:r>
              <a:rPr lang="en-US" dirty="0"/>
              <a:t> </a:t>
            </a:r>
            <a:r>
              <a:rPr lang="en-US" dirty="0" err="1" smtClean="0"/>
              <a:t>Yükümlülüğü</a:t>
            </a:r>
            <a:endParaRPr lang="tr-TR" dirty="0"/>
          </a:p>
        </p:txBody>
      </p:sp>
      <p:sp>
        <p:nvSpPr>
          <p:cNvPr id="2" name="Dikdörtgen 1"/>
          <p:cNvSpPr/>
          <p:nvPr/>
        </p:nvSpPr>
        <p:spPr>
          <a:xfrm>
            <a:off x="683568" y="2276872"/>
            <a:ext cx="8352928" cy="2631490"/>
          </a:xfrm>
          <a:prstGeom prst="rect">
            <a:avLst/>
          </a:prstGeom>
        </p:spPr>
        <p:txBody>
          <a:bodyPr wrap="square">
            <a:spAutoFit/>
          </a:bodyPr>
          <a:lstStyle/>
          <a:p>
            <a:pPr marL="285750" indent="-285750" algn="just">
              <a:buBlip>
                <a:blip r:embed="rId3"/>
              </a:buBlip>
            </a:pPr>
            <a:r>
              <a:rPr lang="tr-TR" sz="1500" dirty="0" smtClean="0">
                <a:latin typeface="Calibri Light" pitchFamily="34" charset="0"/>
                <a:ea typeface="Tahoma" pitchFamily="34" charset="0"/>
                <a:cs typeface="Tahoma" pitchFamily="34" charset="0"/>
              </a:rPr>
              <a:t>E-Faturanın </a:t>
            </a:r>
            <a:r>
              <a:rPr lang="tr-TR" sz="1500" dirty="0">
                <a:latin typeface="Calibri Light" pitchFamily="34" charset="0"/>
                <a:ea typeface="Tahoma" pitchFamily="34" charset="0"/>
                <a:cs typeface="Tahoma" pitchFamily="34" charset="0"/>
              </a:rPr>
              <a:t>kağıda basılarak saklanması söz konusu değildir. Mükellefler, düzenledikleri ve aldıkları e-faturaları, üzerinde Mali Mühür veya elektronik imza ile kanuni süreler dahilinde kendi bünyelerindeki elektronik, manyetik veya optik ortamlarda muhafaza ve istendiğinde elektronik, manyetik ve optik araçlar vasıtasıyla ibraz edeceklerdir</a:t>
            </a:r>
            <a:r>
              <a:rPr lang="tr-TR" sz="1500" dirty="0" smtClean="0">
                <a:latin typeface="Calibri Light" pitchFamily="34" charset="0"/>
                <a:ea typeface="Tahoma" pitchFamily="34" charset="0"/>
                <a:cs typeface="Tahoma" pitchFamily="34" charset="0"/>
              </a:rPr>
              <a:t>.</a:t>
            </a:r>
          </a:p>
          <a:p>
            <a:pPr algn="just"/>
            <a:endParaRPr lang="tr-TR" sz="1500" dirty="0">
              <a:latin typeface="Calibri Light" pitchFamily="34" charset="0"/>
              <a:ea typeface="Tahoma" pitchFamily="34" charset="0"/>
              <a:cs typeface="Tahoma" pitchFamily="34" charset="0"/>
            </a:endParaRPr>
          </a:p>
          <a:p>
            <a:pPr marL="285750" indent="-285750" algn="just">
              <a:buBlip>
                <a:blip r:embed="rId3"/>
              </a:buBlip>
            </a:pPr>
            <a:r>
              <a:rPr lang="tr-TR" sz="1500" dirty="0">
                <a:latin typeface="Calibri Light" pitchFamily="34" charset="0"/>
                <a:ea typeface="Tahoma" pitchFamily="34" charset="0"/>
                <a:cs typeface="Tahoma" pitchFamily="34" charset="0"/>
              </a:rPr>
              <a:t>Başkanlıktan izin almış saklamacı kuruluşların sisteminde saklama yapılabilir. Saklama hizmetinin alınması mükelleflerin elektronik faturaların muhafaza ve ibraz sorumluluğunu ortadan kaldırmaz</a:t>
            </a:r>
            <a:r>
              <a:rPr lang="tr-TR" sz="1500" dirty="0" smtClean="0">
                <a:latin typeface="Calibri Light" pitchFamily="34" charset="0"/>
                <a:ea typeface="Tahoma" pitchFamily="34" charset="0"/>
                <a:cs typeface="Tahoma" pitchFamily="34" charset="0"/>
              </a:rPr>
              <a:t>.</a:t>
            </a:r>
          </a:p>
          <a:p>
            <a:pPr marL="285750" indent="-285750" algn="just">
              <a:buFont typeface="Arial" pitchFamily="34" charset="0"/>
              <a:buChar char="•"/>
            </a:pPr>
            <a:endParaRPr lang="tr-TR" sz="1500" dirty="0">
              <a:latin typeface="Calibri Light" pitchFamily="34" charset="0"/>
              <a:ea typeface="Tahoma" pitchFamily="34" charset="0"/>
              <a:cs typeface="Tahoma" pitchFamily="34" charset="0"/>
            </a:endParaRPr>
          </a:p>
          <a:p>
            <a:pPr marL="285750" indent="-285750" algn="just">
              <a:buBlip>
                <a:blip r:embed="rId3"/>
              </a:buBlip>
            </a:pPr>
            <a:r>
              <a:rPr lang="tr-TR" sz="1500" dirty="0">
                <a:latin typeface="Calibri Light" pitchFamily="34" charset="0"/>
                <a:ea typeface="Tahoma" pitchFamily="34" charset="0"/>
                <a:cs typeface="Tahoma" pitchFamily="34" charset="0"/>
              </a:rPr>
              <a:t>Saklama Türkiye Cumhuriyeti sınırları içerisinde yapılmalıdır</a:t>
            </a:r>
            <a:r>
              <a:rPr lang="tr-TR" sz="1500" dirty="0" smtClean="0">
                <a:latin typeface="Calibri Light" pitchFamily="34" charset="0"/>
                <a:ea typeface="Tahoma" pitchFamily="34" charset="0"/>
                <a:cs typeface="Tahoma" pitchFamily="34" charset="0"/>
              </a:rPr>
              <a:t>.</a:t>
            </a:r>
          </a:p>
          <a:p>
            <a:pPr marL="285750" indent="-285750" algn="just">
              <a:buFont typeface="Arial" pitchFamily="34" charset="0"/>
              <a:buChar char="•"/>
            </a:pPr>
            <a:endParaRPr lang="tr-TR" sz="1500" dirty="0">
              <a:latin typeface="Calibri Light" pitchFamily="34" charset="0"/>
              <a:ea typeface="Tahoma" pitchFamily="34" charset="0"/>
              <a:cs typeface="Tahoma" pitchFamily="34" charset="0"/>
            </a:endParaRPr>
          </a:p>
          <a:p>
            <a:pPr marL="285750" indent="-285750" algn="just">
              <a:buBlip>
                <a:blip r:embed="rId3"/>
              </a:buBlip>
            </a:pPr>
            <a:r>
              <a:rPr lang="tr-TR" sz="1500" dirty="0">
                <a:latin typeface="Calibri Light" pitchFamily="34" charset="0"/>
                <a:ea typeface="Tahoma" pitchFamily="34" charset="0"/>
                <a:cs typeface="Tahoma" pitchFamily="34" charset="0"/>
              </a:rPr>
              <a:t>Yurtiçinde saklama yapmak şartıyla yurtdışında ikincil bir arşiv tutulabilir.</a:t>
            </a:r>
          </a:p>
        </p:txBody>
      </p:sp>
    </p:spTree>
    <p:extLst>
      <p:ext uri="{BB962C8B-B14F-4D97-AF65-F5344CB8AC3E}">
        <p14:creationId xmlns:p14="http://schemas.microsoft.com/office/powerpoint/2010/main" val="31048583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3532</Words>
  <Application>Microsoft Macintosh PowerPoint</Application>
  <PresentationFormat>On-screen Show (4:3)</PresentationFormat>
  <Paragraphs>448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j</dc:creator>
  <cp:lastModifiedBy>Zeynep Beyhan</cp:lastModifiedBy>
  <cp:revision>109</cp:revision>
  <dcterms:created xsi:type="dcterms:W3CDTF">2013-07-26T11:38:30Z</dcterms:created>
  <dcterms:modified xsi:type="dcterms:W3CDTF">2013-10-06T09:55:26Z</dcterms:modified>
</cp:coreProperties>
</file>