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1"/>
  </p:notesMasterIdLst>
  <p:handoutMasterIdLst>
    <p:handoutMasterId r:id="rId32"/>
  </p:handoutMasterIdLst>
  <p:sldIdLst>
    <p:sldId id="276" r:id="rId2"/>
    <p:sldId id="325" r:id="rId3"/>
    <p:sldId id="327" r:id="rId4"/>
    <p:sldId id="328" r:id="rId5"/>
    <p:sldId id="258" r:id="rId6"/>
    <p:sldId id="294" r:id="rId7"/>
    <p:sldId id="259" r:id="rId8"/>
    <p:sldId id="283" r:id="rId9"/>
    <p:sldId id="261" r:id="rId10"/>
    <p:sldId id="263" r:id="rId11"/>
    <p:sldId id="264" r:id="rId12"/>
    <p:sldId id="291" r:id="rId13"/>
    <p:sldId id="266" r:id="rId14"/>
    <p:sldId id="288" r:id="rId15"/>
    <p:sldId id="289" r:id="rId16"/>
    <p:sldId id="290" r:id="rId17"/>
    <p:sldId id="267" r:id="rId18"/>
    <p:sldId id="324" r:id="rId19"/>
    <p:sldId id="323" r:id="rId20"/>
    <p:sldId id="280" r:id="rId21"/>
    <p:sldId id="281" r:id="rId22"/>
    <p:sldId id="329" r:id="rId23"/>
    <p:sldId id="318" r:id="rId24"/>
    <p:sldId id="317" r:id="rId25"/>
    <p:sldId id="300" r:id="rId26"/>
    <p:sldId id="301" r:id="rId27"/>
    <p:sldId id="302" r:id="rId28"/>
    <p:sldId id="303" r:id="rId29"/>
    <p:sldId id="315" r:id="rId3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Koyu Stil 1 - Vurgu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67" autoAdjust="0"/>
    <p:restoredTop sz="98273" autoAdjust="0"/>
  </p:normalViewPr>
  <p:slideViewPr>
    <p:cSldViewPr>
      <p:cViewPr>
        <p:scale>
          <a:sx n="55" d="100"/>
          <a:sy n="55" d="100"/>
        </p:scale>
        <p:origin x="-833" y="252"/>
      </p:cViewPr>
      <p:guideLst>
        <p:guide orient="horz" pos="2160"/>
        <p:guide pos="2880"/>
      </p:guideLst>
    </p:cSldViewPr>
  </p:slideViewPr>
  <p:notesTextViewPr>
    <p:cViewPr>
      <p:scale>
        <a:sx n="1" d="1"/>
        <a:sy n="1" d="1"/>
      </p:scale>
      <p:origin x="0" y="0"/>
    </p:cViewPr>
  </p:notesTextViewPr>
  <p:sorterViewPr>
    <p:cViewPr>
      <p:scale>
        <a:sx n="100" d="100"/>
        <a:sy n="100" d="100"/>
      </p:scale>
      <p:origin x="0" y="1212"/>
    </p:cViewPr>
  </p:sorterViewPr>
  <p:notesViewPr>
    <p:cSldViewPr>
      <p:cViewPr varScale="1">
        <p:scale>
          <a:sx n="52" d="100"/>
          <a:sy n="52" d="100"/>
        </p:scale>
        <p:origin x="-28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7CD56B7-B681-495E-B086-5E0FB67D7487}" type="datetimeFigureOut">
              <a:rPr lang="tr-TR"/>
              <a:pPr>
                <a:defRPr/>
              </a:pPr>
              <a:t>29.05.2015</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2B03CA1-86DC-4A55-8FC9-99B82A45DC0A}" type="slidenum">
              <a:rPr lang="tr-TR"/>
              <a:pPr>
                <a:defRPr/>
              </a:pPr>
              <a:t>‹#›</a:t>
            </a:fld>
            <a:endParaRPr lang="tr-TR"/>
          </a:p>
        </p:txBody>
      </p:sp>
    </p:spTree>
    <p:extLst>
      <p:ext uri="{BB962C8B-B14F-4D97-AF65-F5344CB8AC3E}">
        <p14:creationId xmlns:p14="http://schemas.microsoft.com/office/powerpoint/2010/main" val="754859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DD813DE-7FA3-4F48-B017-B13B512B29CA}" type="datetimeFigureOut">
              <a:rPr lang="tr-TR"/>
              <a:pPr>
                <a:defRPr/>
              </a:pPr>
              <a:t>29.05.2015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2E42ECC-B55D-404F-8053-F789354627B5}" type="slidenum">
              <a:rPr lang="tr-TR"/>
              <a:pPr>
                <a:defRPr/>
              </a:pPr>
              <a:t>‹#›</a:t>
            </a:fld>
            <a:endParaRPr lang="tr-TR"/>
          </a:p>
        </p:txBody>
      </p:sp>
    </p:spTree>
    <p:extLst>
      <p:ext uri="{BB962C8B-B14F-4D97-AF65-F5344CB8AC3E}">
        <p14:creationId xmlns:p14="http://schemas.microsoft.com/office/powerpoint/2010/main" val="24232071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ayt Görüntüsü Yer Tutucusu 1"/>
          <p:cNvSpPr>
            <a:spLocks noGrp="1" noRot="1" noChangeAspect="1"/>
          </p:cNvSpPr>
          <p:nvPr>
            <p:ph type="sldImg"/>
          </p:nvPr>
        </p:nvSpPr>
        <p:spPr bwMode="auto">
          <a:noFill/>
          <a:ln>
            <a:solidFill>
              <a:srgbClr val="000000"/>
            </a:solidFill>
            <a:miter lim="800000"/>
            <a:headEnd/>
            <a:tailEnd/>
          </a:ln>
        </p:spPr>
      </p:sp>
      <p:sp>
        <p:nvSpPr>
          <p:cNvPr id="14338"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4339"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A87B78-4ECB-46CF-8F7A-2CDBCF7F7BEA}" type="slidenum">
              <a:rPr lang="tr-TR"/>
              <a:pPr fontAlgn="base">
                <a:spcBef>
                  <a:spcPct val="0"/>
                </a:spcBef>
                <a:spcAft>
                  <a:spcPct val="0"/>
                </a:spcAft>
                <a:defRPr/>
              </a:pPr>
              <a:t>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2_Başlık Slaydı">
    <p:bg>
      <p:bgPr>
        <a:solidFill>
          <a:srgbClr val="FFFFFF"/>
        </a:solidFill>
        <a:effectLst/>
      </p:bgPr>
    </p:bg>
    <p:spTree>
      <p:nvGrpSpPr>
        <p:cNvPr id="1" name=""/>
        <p:cNvGrpSpPr/>
        <p:nvPr/>
      </p:nvGrpSpPr>
      <p:grpSpPr>
        <a:xfrm>
          <a:off x="0" y="0"/>
          <a:ext cx="0" cy="0"/>
          <a:chOff x="0" y="0"/>
          <a:chExt cx="0" cy="0"/>
        </a:xfrm>
      </p:grpSpPr>
      <p:sp>
        <p:nvSpPr>
          <p:cNvPr id="4" name="Freeform 107"/>
          <p:cNvSpPr>
            <a:spLocks/>
          </p:cNvSpPr>
          <p:nvPr userDrawn="1"/>
        </p:nvSpPr>
        <p:spPr bwMode="ltGray">
          <a:xfrm>
            <a:off x="0" y="1792288"/>
            <a:ext cx="9097963" cy="341312"/>
          </a:xfrm>
          <a:custGeom>
            <a:avLst/>
            <a:gdLst>
              <a:gd name="T0" fmla="*/ 0 w 5731"/>
              <a:gd name="T1" fmla="*/ 0 h 808"/>
              <a:gd name="T2" fmla="*/ 2147483647 w 5731"/>
              <a:gd name="T3" fmla="*/ 2147483647 h 808"/>
              <a:gd name="T4" fmla="*/ 2147483647 w 5731"/>
              <a:gd name="T5" fmla="*/ 2147483647 h 808"/>
              <a:gd name="T6" fmla="*/ 2147483647 w 5731"/>
              <a:gd name="T7" fmla="*/ 2147483647 h 808"/>
              <a:gd name="T8" fmla="*/ 2147483647 w 5731"/>
              <a:gd name="T9" fmla="*/ 2147483647 h 808"/>
              <a:gd name="T10" fmla="*/ 2147483647 w 5731"/>
              <a:gd name="T11" fmla="*/ 2147483647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p:spPr>
        <p:txBody>
          <a:bodyPr/>
          <a:lstStyle/>
          <a:p>
            <a:pPr>
              <a:defRPr/>
            </a:pPr>
            <a:endParaRPr lang="tr-TR">
              <a:solidFill>
                <a:srgbClr val="046CA6"/>
              </a:solidFill>
            </a:endParaRPr>
          </a:p>
        </p:txBody>
      </p:sp>
      <p:grpSp>
        <p:nvGrpSpPr>
          <p:cNvPr id="5" name="Group 89"/>
          <p:cNvGrpSpPr>
            <a:grpSpLocks/>
          </p:cNvGrpSpPr>
          <p:nvPr userDrawn="1"/>
        </p:nvGrpSpPr>
        <p:grpSpPr bwMode="auto">
          <a:xfrm>
            <a:off x="0" y="0"/>
            <a:ext cx="9144000" cy="2089150"/>
            <a:chOff x="0" y="0"/>
            <a:chExt cx="5760" cy="1316"/>
          </a:xfrm>
        </p:grpSpPr>
        <p:grpSp>
          <p:nvGrpSpPr>
            <p:cNvPr id="6" name="Group 90"/>
            <p:cNvGrpSpPr>
              <a:grpSpLocks/>
            </p:cNvGrpSpPr>
            <p:nvPr userDrawn="1"/>
          </p:nvGrpSpPr>
          <p:grpSpPr bwMode="auto">
            <a:xfrm flipV="1">
              <a:off x="18" y="0"/>
              <a:ext cx="5742" cy="1128"/>
              <a:chOff x="0" y="2640"/>
              <a:chExt cx="5760" cy="1680"/>
            </a:xfrm>
          </p:grpSpPr>
          <p:sp>
            <p:nvSpPr>
              <p:cNvPr id="8" name="Rectangle 91"/>
              <p:cNvSpPr>
                <a:spLocks noChangeArrowheads="1"/>
              </p:cNvSpPr>
              <p:nvPr userDrawn="1"/>
            </p:nvSpPr>
            <p:spPr bwMode="ltGray">
              <a:xfrm>
                <a:off x="0" y="2640"/>
                <a:ext cx="5760" cy="1680"/>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9" name="Rectangle 92"/>
              <p:cNvSpPr>
                <a:spLocks noChangeArrowheads="1"/>
              </p:cNvSpPr>
              <p:nvPr userDrawn="1"/>
            </p:nvSpPr>
            <p:spPr bwMode="ltGray">
              <a:xfrm>
                <a:off x="0" y="2640"/>
                <a:ext cx="5760" cy="95"/>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sp>
          <p:nvSpPr>
            <p:cNvPr id="7" name="Freeform 93"/>
            <p:cNvSpPr>
              <a:spLocks/>
            </p:cNvSpPr>
            <p:nvPr userDrawn="1"/>
          </p:nvSpPr>
          <p:spPr bwMode="ltGray">
            <a:xfrm>
              <a:off x="0" y="1092"/>
              <a:ext cx="5731" cy="224"/>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tx1"/>
            </a:solidFill>
            <a:ln>
              <a:noFill/>
            </a:ln>
            <a:extLst/>
          </p:spPr>
          <p:txBody>
            <a:bodyPr/>
            <a:lstStyle/>
            <a:p>
              <a:pPr>
                <a:defRPr/>
              </a:pPr>
              <a:endParaRPr lang="tr-TR">
                <a:solidFill>
                  <a:srgbClr val="046CA6"/>
                </a:solidFill>
              </a:endParaRPr>
            </a:p>
          </p:txBody>
        </p:sp>
      </p:grpSp>
      <p:grpSp>
        <p:nvGrpSpPr>
          <p:cNvPr id="10" name="Group 94"/>
          <p:cNvGrpSpPr>
            <a:grpSpLocks/>
          </p:cNvGrpSpPr>
          <p:nvPr userDrawn="1"/>
        </p:nvGrpSpPr>
        <p:grpSpPr bwMode="auto">
          <a:xfrm>
            <a:off x="0" y="4689475"/>
            <a:ext cx="9144000" cy="2168525"/>
            <a:chOff x="0" y="2908"/>
            <a:chExt cx="5760" cy="1412"/>
          </a:xfrm>
        </p:grpSpPr>
        <p:grpSp>
          <p:nvGrpSpPr>
            <p:cNvPr id="11" name="Group 95"/>
            <p:cNvGrpSpPr>
              <a:grpSpLocks/>
            </p:cNvGrpSpPr>
            <p:nvPr/>
          </p:nvGrpSpPr>
          <p:grpSpPr bwMode="auto">
            <a:xfrm>
              <a:off x="18" y="3135"/>
              <a:ext cx="5742" cy="1178"/>
              <a:chOff x="0" y="2647"/>
              <a:chExt cx="5760" cy="1673"/>
            </a:xfrm>
          </p:grpSpPr>
          <p:sp>
            <p:nvSpPr>
              <p:cNvPr id="15" name="Rectangle 96"/>
              <p:cNvSpPr>
                <a:spLocks noChangeArrowheads="1"/>
              </p:cNvSpPr>
              <p:nvPr userDrawn="1"/>
            </p:nvSpPr>
            <p:spPr bwMode="ltGray">
              <a:xfrm>
                <a:off x="0" y="2647"/>
                <a:ext cx="5760" cy="1673"/>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6" name="Rectangle 97"/>
              <p:cNvSpPr>
                <a:spLocks noChangeArrowheads="1"/>
              </p:cNvSpPr>
              <p:nvPr userDrawn="1"/>
            </p:nvSpPr>
            <p:spPr bwMode="ltGray">
              <a:xfrm>
                <a:off x="0" y="2647"/>
                <a:ext cx="5760" cy="95"/>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grpSp>
          <p:nvGrpSpPr>
            <p:cNvPr id="12" name="Group 98"/>
            <p:cNvGrpSpPr>
              <a:grpSpLocks/>
            </p:cNvGrpSpPr>
            <p:nvPr/>
          </p:nvGrpSpPr>
          <p:grpSpPr bwMode="auto">
            <a:xfrm>
              <a:off x="0" y="2902"/>
              <a:ext cx="5731" cy="264"/>
              <a:chOff x="0" y="2702"/>
              <a:chExt cx="5731" cy="426"/>
            </a:xfrm>
          </p:grpSpPr>
          <p:sp>
            <p:nvSpPr>
              <p:cNvPr id="13" name="Freeform 99"/>
              <p:cNvSpPr>
                <a:spLocks/>
              </p:cNvSpPr>
              <p:nvPr/>
            </p:nvSpPr>
            <p:spPr bwMode="ltGray">
              <a:xfrm flipV="1">
                <a:off x="0" y="2702"/>
                <a:ext cx="5731" cy="365"/>
              </a:xfrm>
              <a:custGeom>
                <a:avLst/>
                <a:gdLst>
                  <a:gd name="T0" fmla="*/ 0 w 5731"/>
                  <a:gd name="T1" fmla="*/ 0 h 808"/>
                  <a:gd name="T2" fmla="*/ 19 w 5731"/>
                  <a:gd name="T3" fmla="*/ 0 h 808"/>
                  <a:gd name="T4" fmla="*/ 1824 w 5731"/>
                  <a:gd name="T5" fmla="*/ 0 h 808"/>
                  <a:gd name="T6" fmla="*/ 3946 w 5731"/>
                  <a:gd name="T7" fmla="*/ 0 h 808"/>
                  <a:gd name="T8" fmla="*/ 5731 w 5731"/>
                  <a:gd name="T9" fmla="*/ 0 h 808"/>
                  <a:gd name="T10" fmla="*/ 5722 w 5731"/>
                  <a:gd name="T11" fmla="*/ 0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p:spPr>
            <p:txBody>
              <a:bodyPr/>
              <a:lstStyle/>
              <a:p>
                <a:pPr>
                  <a:defRPr/>
                </a:pPr>
                <a:endParaRPr lang="tr-TR">
                  <a:solidFill>
                    <a:srgbClr val="046CA6"/>
                  </a:solidFill>
                </a:endParaRPr>
              </a:p>
            </p:txBody>
          </p:sp>
          <p:sp>
            <p:nvSpPr>
              <p:cNvPr id="14" name="Freeform 100"/>
              <p:cNvSpPr>
                <a:spLocks/>
              </p:cNvSpPr>
              <p:nvPr/>
            </p:nvSpPr>
            <p:spPr bwMode="ltGray">
              <a:xfrm flipV="1">
                <a:off x="0" y="2748"/>
                <a:ext cx="5731" cy="380"/>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accent1"/>
              </a:solidFill>
              <a:ln>
                <a:noFill/>
              </a:ln>
              <a:extLst/>
            </p:spPr>
            <p:txBody>
              <a:bodyPr/>
              <a:lstStyle/>
              <a:p>
                <a:pPr>
                  <a:defRPr/>
                </a:pPr>
                <a:endParaRPr lang="tr-TR">
                  <a:solidFill>
                    <a:srgbClr val="046CA6"/>
                  </a:solidFill>
                </a:endParaRPr>
              </a:p>
            </p:txBody>
          </p:sp>
        </p:grpSp>
      </p:grpSp>
      <p:grpSp>
        <p:nvGrpSpPr>
          <p:cNvPr id="17" name="Group 101"/>
          <p:cNvGrpSpPr>
            <a:grpSpLocks/>
          </p:cNvGrpSpPr>
          <p:nvPr userDrawn="1"/>
        </p:nvGrpSpPr>
        <p:grpSpPr bwMode="auto">
          <a:xfrm>
            <a:off x="0" y="0"/>
            <a:ext cx="9144000" cy="6867525"/>
            <a:chOff x="0" y="0"/>
            <a:chExt cx="5760" cy="4326"/>
          </a:xfrm>
        </p:grpSpPr>
        <p:sp>
          <p:nvSpPr>
            <p:cNvPr id="18" name="AutoShape 102"/>
            <p:cNvSpPr>
              <a:spLocks noChangeArrowheads="1"/>
            </p:cNvSpPr>
            <p:nvPr/>
          </p:nvSpPr>
          <p:spPr bwMode="white">
            <a:xfrm>
              <a:off x="27" y="24"/>
              <a:ext cx="5709" cy="4272"/>
            </a:xfrm>
            <a:prstGeom prst="roundRect">
              <a:avLst>
                <a:gd name="adj" fmla="val 6227"/>
              </a:avLst>
            </a:prstGeom>
            <a:noFill/>
            <a:ln w="76200">
              <a:solidFill>
                <a:schemeClr val="bg1"/>
              </a:solidFill>
              <a:round/>
              <a:headEnd/>
              <a:tailEnd/>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9" name="Freeform 103"/>
            <p:cNvSpPr>
              <a:spLocks/>
            </p:cNvSpPr>
            <p:nvPr/>
          </p:nvSpPr>
          <p:spPr bwMode="white">
            <a:xfrm>
              <a:off x="3"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0" name="Freeform 104"/>
            <p:cNvSpPr>
              <a:spLocks/>
            </p:cNvSpPr>
            <p:nvPr/>
          </p:nvSpPr>
          <p:spPr bwMode="white">
            <a:xfrm rot="-5408600">
              <a:off x="-47" y="4030"/>
              <a:ext cx="336" cy="242"/>
            </a:xfrm>
            <a:custGeom>
              <a:avLst/>
              <a:gdLst>
                <a:gd name="T0" fmla="*/ 0 w 336"/>
                <a:gd name="T1" fmla="*/ 1 h 384"/>
                <a:gd name="T2" fmla="*/ 0 w 336"/>
                <a:gd name="T3" fmla="*/ 1 h 384"/>
                <a:gd name="T4" fmla="*/ 96 w 336"/>
                <a:gd name="T5" fmla="*/ 1 h 384"/>
                <a:gd name="T6" fmla="*/ 192 w 336"/>
                <a:gd name="T7" fmla="*/ 1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1" name="Freeform 105"/>
            <p:cNvSpPr>
              <a:spLocks/>
            </p:cNvSpPr>
            <p:nvPr/>
          </p:nvSpPr>
          <p:spPr bwMode="white">
            <a:xfrm>
              <a:off x="5520" y="3978"/>
              <a:ext cx="240" cy="348"/>
            </a:xfrm>
            <a:custGeom>
              <a:avLst/>
              <a:gdLst>
                <a:gd name="T0" fmla="*/ 115 w 246"/>
                <a:gd name="T1" fmla="*/ 0 h 348"/>
                <a:gd name="T2" fmla="*/ 77 w 246"/>
                <a:gd name="T3" fmla="*/ 196 h 348"/>
                <a:gd name="T4" fmla="*/ 41 w 246"/>
                <a:gd name="T5" fmla="*/ 282 h 348"/>
                <a:gd name="T6" fmla="*/ 0 w 246"/>
                <a:gd name="T7" fmla="*/ 342 h 348"/>
                <a:gd name="T8" fmla="*/ 115 w 246"/>
                <a:gd name="T9" fmla="*/ 348 h 3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6" h="348">
                  <a:moveTo>
                    <a:pt x="246" y="0"/>
                  </a:moveTo>
                  <a:lnTo>
                    <a:pt x="164" y="196"/>
                  </a:lnTo>
                  <a:lnTo>
                    <a:pt x="84" y="282"/>
                  </a:lnTo>
                  <a:lnTo>
                    <a:pt x="0" y="342"/>
                  </a:lnTo>
                  <a:lnTo>
                    <a:pt x="246" y="348"/>
                  </a:lnTo>
                </a:path>
              </a:pathLst>
            </a:custGeom>
            <a:solidFill>
              <a:schemeClr val="bg1"/>
            </a:solidFill>
            <a:ln>
              <a:noFill/>
            </a:ln>
            <a:extLst/>
          </p:spPr>
          <p:txBody>
            <a:bodyPr/>
            <a:lstStyle/>
            <a:p>
              <a:pPr>
                <a:defRPr/>
              </a:pPr>
              <a:endParaRPr lang="tr-TR">
                <a:solidFill>
                  <a:srgbClr val="046CA6"/>
                </a:solidFill>
              </a:endParaRPr>
            </a:p>
          </p:txBody>
        </p:sp>
        <p:sp>
          <p:nvSpPr>
            <p:cNvPr id="22" name="Freeform 106"/>
            <p:cNvSpPr>
              <a:spLocks/>
            </p:cNvSpPr>
            <p:nvPr/>
          </p:nvSpPr>
          <p:spPr bwMode="white">
            <a:xfrm rot="5400000">
              <a:off x="5472"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grpSp>
      <p:pic>
        <p:nvPicPr>
          <p:cNvPr id="23" name="22 Resim" descr="bina.png"/>
          <p:cNvPicPr>
            <a:picLocks noChangeAspect="1"/>
          </p:cNvPicPr>
          <p:nvPr userDrawn="1"/>
        </p:nvPicPr>
        <p:blipFill>
          <a:blip r:embed="rId2" cstate="print"/>
          <a:stretch>
            <a:fillRect/>
          </a:stretch>
        </p:blipFill>
        <p:spPr>
          <a:xfrm>
            <a:off x="2285984" y="2143116"/>
            <a:ext cx="4670961" cy="251148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24" name="32 Resim" descr="q1.png"/>
          <p:cNvPicPr>
            <a:picLocks noChangeAspect="1"/>
          </p:cNvPicPr>
          <p:nvPr userDrawn="1"/>
        </p:nvPicPr>
        <p:blipFill>
          <a:blip r:embed="rId3"/>
          <a:srcRect/>
          <a:stretch>
            <a:fillRect/>
          </a:stretch>
        </p:blipFill>
        <p:spPr bwMode="auto">
          <a:xfrm>
            <a:off x="0" y="214313"/>
            <a:ext cx="2430463" cy="1452562"/>
          </a:xfrm>
          <a:prstGeom prst="rect">
            <a:avLst/>
          </a:prstGeom>
          <a:noFill/>
          <a:ln w="9525">
            <a:noFill/>
            <a:miter lim="800000"/>
            <a:headEnd/>
            <a:tailEnd/>
          </a:ln>
        </p:spPr>
      </p:pic>
      <p:sp>
        <p:nvSpPr>
          <p:cNvPr id="3074" name="Rectangle 2"/>
          <p:cNvSpPr>
            <a:spLocks noGrp="1" noChangeArrowheads="1"/>
          </p:cNvSpPr>
          <p:nvPr>
            <p:ph type="ctrTitle"/>
          </p:nvPr>
        </p:nvSpPr>
        <p:spPr>
          <a:xfrm>
            <a:off x="2786050" y="142852"/>
            <a:ext cx="6000792" cy="1714512"/>
          </a:xfrm>
        </p:spPr>
        <p:txBody>
          <a:bodyPr/>
          <a:lstStyle>
            <a:lvl1pPr algn="l">
              <a:defRPr sz="4000" b="1" baseline="0"/>
            </a:lvl1pPr>
          </a:lstStyle>
          <a:p>
            <a:r>
              <a:rPr lang="tr-TR" smtClean="0"/>
              <a:t>Asıl başlık stili için tıklatın</a:t>
            </a:r>
            <a:endParaRPr lang="en-US" dirty="0"/>
          </a:p>
        </p:txBody>
      </p:sp>
      <p:sp>
        <p:nvSpPr>
          <p:cNvPr id="3075" name="Rectangle 3"/>
          <p:cNvSpPr>
            <a:spLocks noGrp="1" noChangeArrowheads="1"/>
          </p:cNvSpPr>
          <p:nvPr>
            <p:ph type="subTitle" idx="1"/>
          </p:nvPr>
        </p:nvSpPr>
        <p:spPr bwMode="white">
          <a:xfrm>
            <a:off x="214282" y="5000636"/>
            <a:ext cx="8643998" cy="1643074"/>
          </a:xfrm>
          <a:prstGeom prst="rect">
            <a:avLst/>
          </a:prstGeom>
        </p:spPr>
        <p:txBody>
          <a:bodyPr/>
          <a:lstStyle>
            <a:lvl1pPr marL="0" indent="0" algn="ctr">
              <a:buFont typeface="Wingdings" pitchFamily="2" charset="2"/>
              <a:buNone/>
              <a:defRPr sz="2400" b="0" baseline="0">
                <a:solidFill>
                  <a:schemeClr val="bg1"/>
                </a:solidFill>
              </a:defRPr>
            </a:lvl1pPr>
          </a:lstStyle>
          <a:p>
            <a:r>
              <a:rPr lang="tr-TR" smtClean="0"/>
              <a:t>Asıl alt başlık stilini düzenlemek için tıklatın</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Başlık Slaydı">
    <p:bg>
      <p:bgPr>
        <a:solidFill>
          <a:srgbClr val="FFFFFF"/>
        </a:solidFill>
        <a:effectLst/>
      </p:bgPr>
    </p:bg>
    <p:spTree>
      <p:nvGrpSpPr>
        <p:cNvPr id="1" name=""/>
        <p:cNvGrpSpPr/>
        <p:nvPr/>
      </p:nvGrpSpPr>
      <p:grpSpPr>
        <a:xfrm>
          <a:off x="0" y="0"/>
          <a:ext cx="0" cy="0"/>
          <a:chOff x="0" y="0"/>
          <a:chExt cx="0" cy="0"/>
        </a:xfrm>
      </p:grpSpPr>
      <p:grpSp>
        <p:nvGrpSpPr>
          <p:cNvPr id="5" name="Group 89"/>
          <p:cNvGrpSpPr>
            <a:grpSpLocks/>
          </p:cNvGrpSpPr>
          <p:nvPr userDrawn="1"/>
        </p:nvGrpSpPr>
        <p:grpSpPr bwMode="auto">
          <a:xfrm>
            <a:off x="0" y="0"/>
            <a:ext cx="9144000" cy="1428750"/>
            <a:chOff x="0" y="0"/>
            <a:chExt cx="5760" cy="1316"/>
          </a:xfrm>
        </p:grpSpPr>
        <p:grpSp>
          <p:nvGrpSpPr>
            <p:cNvPr id="6" name="Group 90"/>
            <p:cNvGrpSpPr>
              <a:grpSpLocks/>
            </p:cNvGrpSpPr>
            <p:nvPr userDrawn="1"/>
          </p:nvGrpSpPr>
          <p:grpSpPr bwMode="auto">
            <a:xfrm flipV="1">
              <a:off x="18" y="2"/>
              <a:ext cx="5742" cy="1126"/>
              <a:chOff x="0" y="2641"/>
              <a:chExt cx="5760" cy="1677"/>
            </a:xfrm>
          </p:grpSpPr>
          <p:sp>
            <p:nvSpPr>
              <p:cNvPr id="8" name="Rectangle 91"/>
              <p:cNvSpPr>
                <a:spLocks noChangeArrowheads="1"/>
              </p:cNvSpPr>
              <p:nvPr userDrawn="1"/>
            </p:nvSpPr>
            <p:spPr bwMode="ltGray">
              <a:xfrm>
                <a:off x="0" y="2641"/>
                <a:ext cx="5760" cy="1677"/>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9" name="Rectangle 92"/>
              <p:cNvSpPr>
                <a:spLocks noChangeArrowheads="1"/>
              </p:cNvSpPr>
              <p:nvPr userDrawn="1"/>
            </p:nvSpPr>
            <p:spPr bwMode="ltGray">
              <a:xfrm>
                <a:off x="0" y="2641"/>
                <a:ext cx="5760" cy="96"/>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sp>
          <p:nvSpPr>
            <p:cNvPr id="7" name="Freeform 93"/>
            <p:cNvSpPr>
              <a:spLocks/>
            </p:cNvSpPr>
            <p:nvPr userDrawn="1"/>
          </p:nvSpPr>
          <p:spPr bwMode="ltGray">
            <a:xfrm>
              <a:off x="0" y="1092"/>
              <a:ext cx="5731" cy="224"/>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tx1"/>
            </a:solidFill>
            <a:ln>
              <a:noFill/>
            </a:ln>
            <a:extLst/>
          </p:spPr>
          <p:txBody>
            <a:bodyPr/>
            <a:lstStyle/>
            <a:p>
              <a:pPr>
                <a:defRPr/>
              </a:pPr>
              <a:endParaRPr lang="tr-TR">
                <a:solidFill>
                  <a:srgbClr val="046CA6"/>
                </a:solidFill>
              </a:endParaRPr>
            </a:p>
          </p:txBody>
        </p:sp>
      </p:grpSp>
      <p:grpSp>
        <p:nvGrpSpPr>
          <p:cNvPr id="10" name="Group 94"/>
          <p:cNvGrpSpPr>
            <a:grpSpLocks/>
          </p:cNvGrpSpPr>
          <p:nvPr userDrawn="1"/>
        </p:nvGrpSpPr>
        <p:grpSpPr bwMode="auto">
          <a:xfrm>
            <a:off x="0" y="5429250"/>
            <a:ext cx="9144000" cy="1428750"/>
            <a:chOff x="0" y="2908"/>
            <a:chExt cx="5760" cy="1412"/>
          </a:xfrm>
        </p:grpSpPr>
        <p:grpSp>
          <p:nvGrpSpPr>
            <p:cNvPr id="11" name="Group 95"/>
            <p:cNvGrpSpPr>
              <a:grpSpLocks/>
            </p:cNvGrpSpPr>
            <p:nvPr/>
          </p:nvGrpSpPr>
          <p:grpSpPr bwMode="auto">
            <a:xfrm>
              <a:off x="18" y="3136"/>
              <a:ext cx="5742" cy="1183"/>
              <a:chOff x="0" y="2643"/>
              <a:chExt cx="5760" cy="1678"/>
            </a:xfrm>
          </p:grpSpPr>
          <p:sp>
            <p:nvSpPr>
              <p:cNvPr id="15" name="Rectangle 96"/>
              <p:cNvSpPr>
                <a:spLocks noChangeArrowheads="1"/>
              </p:cNvSpPr>
              <p:nvPr userDrawn="1"/>
            </p:nvSpPr>
            <p:spPr bwMode="ltGray">
              <a:xfrm>
                <a:off x="0" y="2643"/>
                <a:ext cx="5760" cy="1678"/>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6" name="Rectangle 97"/>
              <p:cNvSpPr>
                <a:spLocks noChangeArrowheads="1"/>
              </p:cNvSpPr>
              <p:nvPr userDrawn="1"/>
            </p:nvSpPr>
            <p:spPr bwMode="ltGray">
              <a:xfrm>
                <a:off x="0" y="2643"/>
                <a:ext cx="5760" cy="96"/>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grpSp>
          <p:nvGrpSpPr>
            <p:cNvPr id="12" name="Group 98"/>
            <p:cNvGrpSpPr>
              <a:grpSpLocks/>
            </p:cNvGrpSpPr>
            <p:nvPr/>
          </p:nvGrpSpPr>
          <p:grpSpPr bwMode="auto">
            <a:xfrm>
              <a:off x="0" y="2902"/>
              <a:ext cx="5731" cy="264"/>
              <a:chOff x="0" y="2702"/>
              <a:chExt cx="5731" cy="426"/>
            </a:xfrm>
          </p:grpSpPr>
          <p:sp>
            <p:nvSpPr>
              <p:cNvPr id="13" name="Freeform 99"/>
              <p:cNvSpPr>
                <a:spLocks/>
              </p:cNvSpPr>
              <p:nvPr/>
            </p:nvSpPr>
            <p:spPr bwMode="ltGray">
              <a:xfrm flipV="1">
                <a:off x="0" y="2702"/>
                <a:ext cx="5731" cy="365"/>
              </a:xfrm>
              <a:custGeom>
                <a:avLst/>
                <a:gdLst>
                  <a:gd name="T0" fmla="*/ 0 w 5731"/>
                  <a:gd name="T1" fmla="*/ 0 h 808"/>
                  <a:gd name="T2" fmla="*/ 19 w 5731"/>
                  <a:gd name="T3" fmla="*/ 0 h 808"/>
                  <a:gd name="T4" fmla="*/ 1824 w 5731"/>
                  <a:gd name="T5" fmla="*/ 0 h 808"/>
                  <a:gd name="T6" fmla="*/ 3946 w 5731"/>
                  <a:gd name="T7" fmla="*/ 0 h 808"/>
                  <a:gd name="T8" fmla="*/ 5731 w 5731"/>
                  <a:gd name="T9" fmla="*/ 0 h 808"/>
                  <a:gd name="T10" fmla="*/ 5722 w 5731"/>
                  <a:gd name="T11" fmla="*/ 0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p:spPr>
            <p:txBody>
              <a:bodyPr/>
              <a:lstStyle/>
              <a:p>
                <a:pPr>
                  <a:defRPr/>
                </a:pPr>
                <a:endParaRPr lang="tr-TR">
                  <a:solidFill>
                    <a:srgbClr val="046CA6"/>
                  </a:solidFill>
                </a:endParaRPr>
              </a:p>
            </p:txBody>
          </p:sp>
          <p:sp>
            <p:nvSpPr>
              <p:cNvPr id="14" name="Freeform 100"/>
              <p:cNvSpPr>
                <a:spLocks/>
              </p:cNvSpPr>
              <p:nvPr/>
            </p:nvSpPr>
            <p:spPr bwMode="ltGray">
              <a:xfrm flipV="1">
                <a:off x="0" y="2750"/>
                <a:ext cx="5731" cy="378"/>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accent1"/>
              </a:solidFill>
              <a:ln>
                <a:noFill/>
              </a:ln>
              <a:extLst/>
            </p:spPr>
            <p:txBody>
              <a:bodyPr/>
              <a:lstStyle/>
              <a:p>
                <a:pPr>
                  <a:defRPr/>
                </a:pPr>
                <a:endParaRPr lang="tr-TR">
                  <a:solidFill>
                    <a:srgbClr val="046CA6"/>
                  </a:solidFill>
                </a:endParaRPr>
              </a:p>
            </p:txBody>
          </p:sp>
        </p:grpSp>
      </p:grpSp>
      <p:grpSp>
        <p:nvGrpSpPr>
          <p:cNvPr id="17" name="Group 101"/>
          <p:cNvGrpSpPr>
            <a:grpSpLocks/>
          </p:cNvGrpSpPr>
          <p:nvPr userDrawn="1"/>
        </p:nvGrpSpPr>
        <p:grpSpPr bwMode="auto">
          <a:xfrm>
            <a:off x="0" y="0"/>
            <a:ext cx="9144000" cy="6867525"/>
            <a:chOff x="0" y="0"/>
            <a:chExt cx="5760" cy="4326"/>
          </a:xfrm>
        </p:grpSpPr>
        <p:sp>
          <p:nvSpPr>
            <p:cNvPr id="18" name="AutoShape 102"/>
            <p:cNvSpPr>
              <a:spLocks noChangeArrowheads="1"/>
            </p:cNvSpPr>
            <p:nvPr/>
          </p:nvSpPr>
          <p:spPr bwMode="white">
            <a:xfrm>
              <a:off x="27" y="24"/>
              <a:ext cx="5709" cy="4272"/>
            </a:xfrm>
            <a:prstGeom prst="roundRect">
              <a:avLst>
                <a:gd name="adj" fmla="val 6227"/>
              </a:avLst>
            </a:prstGeom>
            <a:noFill/>
            <a:ln w="76200">
              <a:solidFill>
                <a:schemeClr val="bg1"/>
              </a:solidFill>
              <a:round/>
              <a:headEnd/>
              <a:tailEnd/>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9" name="Freeform 103"/>
            <p:cNvSpPr>
              <a:spLocks/>
            </p:cNvSpPr>
            <p:nvPr/>
          </p:nvSpPr>
          <p:spPr bwMode="white">
            <a:xfrm>
              <a:off x="3"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0" name="Freeform 104"/>
            <p:cNvSpPr>
              <a:spLocks/>
            </p:cNvSpPr>
            <p:nvPr/>
          </p:nvSpPr>
          <p:spPr bwMode="white">
            <a:xfrm rot="-5408600">
              <a:off x="-47" y="4030"/>
              <a:ext cx="336" cy="242"/>
            </a:xfrm>
            <a:custGeom>
              <a:avLst/>
              <a:gdLst>
                <a:gd name="T0" fmla="*/ 0 w 336"/>
                <a:gd name="T1" fmla="*/ 1 h 384"/>
                <a:gd name="T2" fmla="*/ 0 w 336"/>
                <a:gd name="T3" fmla="*/ 1 h 384"/>
                <a:gd name="T4" fmla="*/ 96 w 336"/>
                <a:gd name="T5" fmla="*/ 1 h 384"/>
                <a:gd name="T6" fmla="*/ 192 w 336"/>
                <a:gd name="T7" fmla="*/ 1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1" name="Freeform 105"/>
            <p:cNvSpPr>
              <a:spLocks/>
            </p:cNvSpPr>
            <p:nvPr/>
          </p:nvSpPr>
          <p:spPr bwMode="white">
            <a:xfrm>
              <a:off x="5520" y="3978"/>
              <a:ext cx="240" cy="348"/>
            </a:xfrm>
            <a:custGeom>
              <a:avLst/>
              <a:gdLst>
                <a:gd name="T0" fmla="*/ 115 w 246"/>
                <a:gd name="T1" fmla="*/ 0 h 348"/>
                <a:gd name="T2" fmla="*/ 77 w 246"/>
                <a:gd name="T3" fmla="*/ 196 h 348"/>
                <a:gd name="T4" fmla="*/ 41 w 246"/>
                <a:gd name="T5" fmla="*/ 282 h 348"/>
                <a:gd name="T6" fmla="*/ 0 w 246"/>
                <a:gd name="T7" fmla="*/ 342 h 348"/>
                <a:gd name="T8" fmla="*/ 115 w 246"/>
                <a:gd name="T9" fmla="*/ 348 h 3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6" h="348">
                  <a:moveTo>
                    <a:pt x="246" y="0"/>
                  </a:moveTo>
                  <a:lnTo>
                    <a:pt x="164" y="196"/>
                  </a:lnTo>
                  <a:lnTo>
                    <a:pt x="84" y="282"/>
                  </a:lnTo>
                  <a:lnTo>
                    <a:pt x="0" y="342"/>
                  </a:lnTo>
                  <a:lnTo>
                    <a:pt x="246" y="348"/>
                  </a:lnTo>
                </a:path>
              </a:pathLst>
            </a:custGeom>
            <a:solidFill>
              <a:schemeClr val="bg1"/>
            </a:solidFill>
            <a:ln>
              <a:noFill/>
            </a:ln>
            <a:extLst/>
          </p:spPr>
          <p:txBody>
            <a:bodyPr/>
            <a:lstStyle/>
            <a:p>
              <a:pPr>
                <a:defRPr/>
              </a:pPr>
              <a:endParaRPr lang="tr-TR">
                <a:solidFill>
                  <a:srgbClr val="046CA6"/>
                </a:solidFill>
              </a:endParaRPr>
            </a:p>
          </p:txBody>
        </p:sp>
        <p:sp>
          <p:nvSpPr>
            <p:cNvPr id="22" name="Freeform 106"/>
            <p:cNvSpPr>
              <a:spLocks/>
            </p:cNvSpPr>
            <p:nvPr/>
          </p:nvSpPr>
          <p:spPr bwMode="white">
            <a:xfrm rot="5400000">
              <a:off x="5472"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grpSp>
      <p:pic>
        <p:nvPicPr>
          <p:cNvPr id="23" name="30 Resim" descr="q1.png"/>
          <p:cNvPicPr>
            <a:picLocks noChangeAspect="1"/>
          </p:cNvPicPr>
          <p:nvPr userDrawn="1"/>
        </p:nvPicPr>
        <p:blipFill>
          <a:blip r:embed="rId2"/>
          <a:srcRect/>
          <a:stretch>
            <a:fillRect/>
          </a:stretch>
        </p:blipFill>
        <p:spPr bwMode="auto">
          <a:xfrm>
            <a:off x="0" y="-71438"/>
            <a:ext cx="2430463" cy="1452563"/>
          </a:xfrm>
          <a:prstGeom prst="rect">
            <a:avLst/>
          </a:prstGeom>
          <a:noFill/>
          <a:ln w="9525">
            <a:noFill/>
            <a:miter lim="800000"/>
            <a:headEnd/>
            <a:tailEnd/>
          </a:ln>
        </p:spPr>
      </p:pic>
      <p:sp>
        <p:nvSpPr>
          <p:cNvPr id="3074" name="Rectangle 2"/>
          <p:cNvSpPr>
            <a:spLocks noGrp="1" noChangeArrowheads="1"/>
          </p:cNvSpPr>
          <p:nvPr>
            <p:ph type="ctrTitle"/>
          </p:nvPr>
        </p:nvSpPr>
        <p:spPr>
          <a:xfrm>
            <a:off x="2786050" y="142852"/>
            <a:ext cx="6000792" cy="1214446"/>
          </a:xfrm>
        </p:spPr>
        <p:txBody>
          <a:bodyPr/>
          <a:lstStyle>
            <a:lvl1pPr algn="l">
              <a:defRPr sz="4000" b="1" baseline="0"/>
            </a:lvl1pPr>
          </a:lstStyle>
          <a:p>
            <a:r>
              <a:rPr lang="tr-TR" smtClean="0"/>
              <a:t>Asıl başlık stili için tıklatın</a:t>
            </a:r>
            <a:endParaRPr lang="en-US" dirty="0"/>
          </a:p>
        </p:txBody>
      </p:sp>
      <p:sp>
        <p:nvSpPr>
          <p:cNvPr id="3075" name="Rectangle 3"/>
          <p:cNvSpPr>
            <a:spLocks noGrp="1" noChangeArrowheads="1"/>
          </p:cNvSpPr>
          <p:nvPr>
            <p:ph type="subTitle" idx="1"/>
          </p:nvPr>
        </p:nvSpPr>
        <p:spPr bwMode="white">
          <a:xfrm>
            <a:off x="214282" y="5572140"/>
            <a:ext cx="8643998" cy="1071570"/>
          </a:xfrm>
          <a:prstGeom prst="rect">
            <a:avLst/>
          </a:prstGeom>
        </p:spPr>
        <p:txBody>
          <a:bodyPr/>
          <a:lstStyle>
            <a:lvl1pPr marL="0" indent="0" algn="ctr">
              <a:buFont typeface="Wingdings" pitchFamily="2" charset="2"/>
              <a:buNone/>
              <a:defRPr sz="2400" b="0" baseline="0">
                <a:solidFill>
                  <a:schemeClr val="bg1"/>
                </a:solidFill>
              </a:defRPr>
            </a:lvl1pPr>
          </a:lstStyle>
          <a:p>
            <a:r>
              <a:rPr lang="tr-TR" smtClean="0"/>
              <a:t>Asıl alt başlık stilini düzenlemek için tıklatın</a:t>
            </a:r>
            <a:endParaRPr lang="en-US" dirty="0"/>
          </a:p>
        </p:txBody>
      </p:sp>
      <p:sp>
        <p:nvSpPr>
          <p:cNvPr id="24" name="2 İçerik Yer Tutucusu"/>
          <p:cNvSpPr>
            <a:spLocks noGrp="1"/>
          </p:cNvSpPr>
          <p:nvPr>
            <p:ph idx="10"/>
          </p:nvPr>
        </p:nvSpPr>
        <p:spPr>
          <a:xfrm>
            <a:off x="457200" y="1600201"/>
            <a:ext cx="8229600" cy="3829064"/>
          </a:xfrm>
          <a:prstGeom prst="rect">
            <a:avLst/>
          </a:prstGeom>
        </p:spPr>
        <p:txBody>
          <a:bodyPr/>
          <a:lstStyle>
            <a:lvl1pPr>
              <a:buFont typeface="Wingdings" pitchFamily="2" charset="2"/>
              <a:buChar char="q"/>
              <a:defRPr kumimoji="0" lang="tr-TR" sz="2000" b="1" i="0" u="none" strike="noStrike" kern="0" cap="none" spc="0" normalizeH="0" baseline="0" noProof="0" smtClean="0">
                <a:ln>
                  <a:noFill/>
                </a:ln>
                <a:solidFill>
                  <a:schemeClr val="tx1"/>
                </a:solidFill>
                <a:effectLst/>
                <a:uLnTx/>
                <a:uFillTx/>
                <a:latin typeface="Calibri" pitchFamily="34" charset="0"/>
              </a:defRPr>
            </a:lvl1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9 Veri Yer Tutucusu"/>
          <p:cNvSpPr txBox="1">
            <a:spLocks/>
          </p:cNvSpPr>
          <p:nvPr userDrawn="1"/>
        </p:nvSpPr>
        <p:spPr>
          <a:xfrm>
            <a:off x="357188" y="6492875"/>
            <a:ext cx="1357312" cy="365125"/>
          </a:xfrm>
          <a:prstGeom prst="rect">
            <a:avLst/>
          </a:prstGeom>
        </p:spPr>
        <p:txBody>
          <a:bodyPr anchor="ctr"/>
          <a:lstStyle>
            <a:lvl1pPr algn="l">
              <a:defRPr sz="1200" b="1">
                <a:solidFill>
                  <a:schemeClr val="tx1"/>
                </a:solidFill>
              </a:defRPr>
            </a:lvl1pPr>
          </a:lstStyle>
          <a:p>
            <a:pPr>
              <a:defRPr/>
            </a:pPr>
            <a:endParaRPr lang="tr-TR" dirty="0">
              <a:solidFill>
                <a:srgbClr val="046CA6"/>
              </a:solidFill>
            </a:endParaRPr>
          </a:p>
        </p:txBody>
      </p:sp>
      <p:sp>
        <p:nvSpPr>
          <p:cNvPr id="2" name="1 Başlık"/>
          <p:cNvSpPr>
            <a:spLocks noGrp="1"/>
          </p:cNvSpPr>
          <p:nvPr>
            <p:ph type="title"/>
          </p:nvPr>
        </p:nvSpPr>
        <p:spPr>
          <a:xfrm>
            <a:off x="2571750" y="-24"/>
            <a:ext cx="6572250" cy="706419"/>
          </a:xfrm>
        </p:spPr>
        <p:txBody>
          <a:bodyPr/>
          <a:lstStyle>
            <a:lvl1pPr>
              <a:defRPr sz="2400"/>
            </a:lvl1pPr>
          </a:lstStyle>
          <a:p>
            <a:r>
              <a:rPr lang="tr-TR" dirty="0" smtClean="0"/>
              <a:t>Asıl başlık stili için tıklatın</a:t>
            </a:r>
            <a:endParaRPr lang="tr-TR" dirty="0"/>
          </a:p>
        </p:txBody>
      </p:sp>
      <p:sp>
        <p:nvSpPr>
          <p:cNvPr id="3" name="2 İçerik Yer Tutucusu"/>
          <p:cNvSpPr>
            <a:spLocks noGrp="1"/>
          </p:cNvSpPr>
          <p:nvPr>
            <p:ph idx="1"/>
          </p:nvPr>
        </p:nvSpPr>
        <p:spPr>
          <a:xfrm>
            <a:off x="304800" y="1071546"/>
            <a:ext cx="8610600" cy="5357850"/>
          </a:xfrm>
          <a:prstGeom prst="rect">
            <a:avLst/>
          </a:prstGeom>
          <a:ln>
            <a:solidFill>
              <a:schemeClr val="tx1"/>
            </a:solidFill>
          </a:ln>
        </p:spPr>
        <p:txBody>
          <a:bodyPr/>
          <a:lstStyle>
            <a:lvl1pPr>
              <a:buClr>
                <a:schemeClr val="tx1"/>
              </a:buClr>
              <a:buFont typeface="Wingdings" pitchFamily="2" charset="2"/>
              <a:buChar char="q"/>
              <a:defRPr sz="1800" b="1">
                <a:solidFill>
                  <a:schemeClr val="tx1"/>
                </a:solidFill>
              </a:defRPr>
            </a:lvl1pPr>
            <a:lvl2pPr>
              <a:buFont typeface="Wingdings" pitchFamily="2" charset="2"/>
              <a:buChar char="§"/>
              <a:defRPr sz="1800" b="1">
                <a:solidFill>
                  <a:schemeClr val="tx1"/>
                </a:solidFill>
              </a:defRPr>
            </a:lvl2pPr>
            <a:lvl3pPr>
              <a:buFont typeface="Arial" pitchFamily="34" charset="0"/>
              <a:buChar char="•"/>
              <a:defRPr sz="1800" b="1">
                <a:solidFill>
                  <a:schemeClr val="tx1"/>
                </a:solidFill>
              </a:defRPr>
            </a:lvl3pPr>
            <a:lvl4pPr>
              <a:buFont typeface="Calibri" pitchFamily="34" charset="0"/>
              <a:buChar char="−"/>
              <a:defRPr sz="1800" b="1">
                <a:solidFill>
                  <a:schemeClr val="tx1"/>
                </a:solidFill>
              </a:defRPr>
            </a:lvl4pPr>
            <a:lvl5pPr>
              <a:buFont typeface="Calibri" pitchFamily="34" charset="0"/>
              <a:buChar char="»"/>
              <a:defRPr sz="1800" b="1">
                <a:solidFill>
                  <a:schemeClr val="tx1"/>
                </a:solidFill>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smtClean="0"/>
          </a:p>
        </p:txBody>
      </p:sp>
      <p:sp>
        <p:nvSpPr>
          <p:cNvPr id="5" name="4 Veri Yer Tutucusu"/>
          <p:cNvSpPr>
            <a:spLocks noGrp="1"/>
          </p:cNvSpPr>
          <p:nvPr>
            <p:ph type="dt" sz="half" idx="10"/>
          </p:nvPr>
        </p:nvSpPr>
        <p:spPr>
          <a:xfrm>
            <a:off x="6248400" y="0"/>
            <a:ext cx="2667000" cy="228600"/>
          </a:xfrm>
          <a:prstGeom prst="rect">
            <a:avLst/>
          </a:prstGeom>
        </p:spPr>
        <p:txBody>
          <a:bodyPr/>
          <a:lstStyle>
            <a:lvl1pPr>
              <a:defRPr>
                <a:solidFill>
                  <a:srgbClr val="046CA6"/>
                </a:solidFill>
              </a:defRPr>
            </a:lvl1pPr>
          </a:lstStyle>
          <a:p>
            <a:pPr>
              <a:defRPr/>
            </a:pPr>
            <a:endParaRPr lang="en-US"/>
          </a:p>
        </p:txBody>
      </p:sp>
      <p:sp>
        <p:nvSpPr>
          <p:cNvPr id="6" name="11 Altbilgi Yer Tutucusu"/>
          <p:cNvSpPr>
            <a:spLocks noGrp="1"/>
          </p:cNvSpPr>
          <p:nvPr>
            <p:ph type="ftr" sz="quarter" idx="11"/>
          </p:nvPr>
        </p:nvSpPr>
        <p:spPr>
          <a:xfrm>
            <a:off x="1714500" y="6492875"/>
            <a:ext cx="6170613" cy="365125"/>
          </a:xfrm>
        </p:spPr>
        <p:txBody>
          <a:bodyPr/>
          <a:lstStyle>
            <a:lvl1pPr algn="ctr" fontAlgn="auto">
              <a:spcBef>
                <a:spcPts val="0"/>
              </a:spcBef>
              <a:spcAft>
                <a:spcPts val="0"/>
              </a:spcAft>
              <a:defRPr sz="1200" b="1">
                <a:solidFill>
                  <a:srgbClr val="046CA6"/>
                </a:solidFill>
              </a:defRPr>
            </a:lvl1pPr>
          </a:lstStyle>
          <a:p>
            <a:pPr>
              <a:defRPr/>
            </a:pPr>
            <a:endParaRPr lang="tr-TR"/>
          </a:p>
        </p:txBody>
      </p:sp>
      <p:sp>
        <p:nvSpPr>
          <p:cNvPr id="7" name="12 Slayt Numarası Yer Tutucusu"/>
          <p:cNvSpPr>
            <a:spLocks noGrp="1"/>
          </p:cNvSpPr>
          <p:nvPr>
            <p:ph type="sldNum" sz="quarter" idx="12"/>
          </p:nvPr>
        </p:nvSpPr>
        <p:spPr>
          <a:xfrm>
            <a:off x="7956550" y="6492875"/>
            <a:ext cx="830263" cy="365125"/>
          </a:xfrm>
          <a:prstGeom prst="rect">
            <a:avLst/>
          </a:prstGeom>
        </p:spPr>
        <p:txBody>
          <a:bodyPr/>
          <a:lstStyle>
            <a:lvl1pPr algn="r">
              <a:defRPr sz="1200" b="1">
                <a:solidFill>
                  <a:srgbClr val="046CA6"/>
                </a:solidFill>
              </a:defRPr>
            </a:lvl1pPr>
          </a:lstStyle>
          <a:p>
            <a:pPr>
              <a:defRPr/>
            </a:pPr>
            <a:fld id="{BC27C8AD-29DB-4460-B769-5559DB4B9357}" type="slidenum">
              <a:rPr lang="tr-TR"/>
              <a:pPr>
                <a:defRPr/>
              </a:pPr>
              <a:t>‹#›</a:t>
            </a:fld>
            <a:r>
              <a:rPr lang="tr-TR" dirty="0"/>
              <a:t>/19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4_Başlık Slaydı">
    <p:bg>
      <p:bgPr>
        <a:solidFill>
          <a:srgbClr val="FFFFFF"/>
        </a:solidFill>
        <a:effectLst/>
      </p:bgPr>
    </p:bg>
    <p:spTree>
      <p:nvGrpSpPr>
        <p:cNvPr id="1" name=""/>
        <p:cNvGrpSpPr/>
        <p:nvPr/>
      </p:nvGrpSpPr>
      <p:grpSpPr>
        <a:xfrm>
          <a:off x="0" y="0"/>
          <a:ext cx="0" cy="0"/>
          <a:chOff x="0" y="0"/>
          <a:chExt cx="0" cy="0"/>
        </a:xfrm>
      </p:grpSpPr>
      <p:sp>
        <p:nvSpPr>
          <p:cNvPr id="4" name="Freeform 107"/>
          <p:cNvSpPr>
            <a:spLocks/>
          </p:cNvSpPr>
          <p:nvPr userDrawn="1"/>
        </p:nvSpPr>
        <p:spPr bwMode="ltGray">
          <a:xfrm>
            <a:off x="0" y="1792288"/>
            <a:ext cx="9097963" cy="341312"/>
          </a:xfrm>
          <a:custGeom>
            <a:avLst/>
            <a:gdLst>
              <a:gd name="T0" fmla="*/ 0 w 5731"/>
              <a:gd name="T1" fmla="*/ 0 h 808"/>
              <a:gd name="T2" fmla="*/ 2147483647 w 5731"/>
              <a:gd name="T3" fmla="*/ 2147483647 h 808"/>
              <a:gd name="T4" fmla="*/ 2147483647 w 5731"/>
              <a:gd name="T5" fmla="*/ 2147483647 h 808"/>
              <a:gd name="T6" fmla="*/ 2147483647 w 5731"/>
              <a:gd name="T7" fmla="*/ 2147483647 h 808"/>
              <a:gd name="T8" fmla="*/ 2147483647 w 5731"/>
              <a:gd name="T9" fmla="*/ 2147483647 h 808"/>
              <a:gd name="T10" fmla="*/ 2147483647 w 5731"/>
              <a:gd name="T11" fmla="*/ 2147483647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p:spPr>
        <p:txBody>
          <a:bodyPr/>
          <a:lstStyle/>
          <a:p>
            <a:pPr>
              <a:defRPr/>
            </a:pPr>
            <a:endParaRPr lang="tr-TR">
              <a:solidFill>
                <a:srgbClr val="046CA6"/>
              </a:solidFill>
            </a:endParaRPr>
          </a:p>
        </p:txBody>
      </p:sp>
      <p:grpSp>
        <p:nvGrpSpPr>
          <p:cNvPr id="5" name="Group 89"/>
          <p:cNvGrpSpPr>
            <a:grpSpLocks/>
          </p:cNvGrpSpPr>
          <p:nvPr userDrawn="1"/>
        </p:nvGrpSpPr>
        <p:grpSpPr bwMode="auto">
          <a:xfrm>
            <a:off x="0" y="0"/>
            <a:ext cx="9144000" cy="2089150"/>
            <a:chOff x="0" y="0"/>
            <a:chExt cx="5760" cy="1316"/>
          </a:xfrm>
        </p:grpSpPr>
        <p:grpSp>
          <p:nvGrpSpPr>
            <p:cNvPr id="6" name="Group 90"/>
            <p:cNvGrpSpPr>
              <a:grpSpLocks/>
            </p:cNvGrpSpPr>
            <p:nvPr userDrawn="1"/>
          </p:nvGrpSpPr>
          <p:grpSpPr bwMode="auto">
            <a:xfrm flipV="1">
              <a:off x="18" y="0"/>
              <a:ext cx="5742" cy="1128"/>
              <a:chOff x="0" y="2640"/>
              <a:chExt cx="5760" cy="1680"/>
            </a:xfrm>
          </p:grpSpPr>
          <p:sp>
            <p:nvSpPr>
              <p:cNvPr id="8" name="Rectangle 91"/>
              <p:cNvSpPr>
                <a:spLocks noChangeArrowheads="1"/>
              </p:cNvSpPr>
              <p:nvPr userDrawn="1"/>
            </p:nvSpPr>
            <p:spPr bwMode="ltGray">
              <a:xfrm>
                <a:off x="0" y="2640"/>
                <a:ext cx="5760" cy="1680"/>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9" name="Rectangle 92"/>
              <p:cNvSpPr>
                <a:spLocks noChangeArrowheads="1"/>
              </p:cNvSpPr>
              <p:nvPr userDrawn="1"/>
            </p:nvSpPr>
            <p:spPr bwMode="ltGray">
              <a:xfrm>
                <a:off x="0" y="2640"/>
                <a:ext cx="5760" cy="95"/>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sp>
          <p:nvSpPr>
            <p:cNvPr id="7" name="Freeform 93"/>
            <p:cNvSpPr>
              <a:spLocks/>
            </p:cNvSpPr>
            <p:nvPr userDrawn="1"/>
          </p:nvSpPr>
          <p:spPr bwMode="ltGray">
            <a:xfrm>
              <a:off x="0" y="1092"/>
              <a:ext cx="5731" cy="224"/>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tx1"/>
            </a:solidFill>
            <a:ln>
              <a:noFill/>
            </a:ln>
            <a:extLst/>
          </p:spPr>
          <p:txBody>
            <a:bodyPr/>
            <a:lstStyle/>
            <a:p>
              <a:pPr>
                <a:defRPr/>
              </a:pPr>
              <a:endParaRPr lang="tr-TR">
                <a:solidFill>
                  <a:srgbClr val="046CA6"/>
                </a:solidFill>
              </a:endParaRPr>
            </a:p>
          </p:txBody>
        </p:sp>
      </p:grpSp>
      <p:grpSp>
        <p:nvGrpSpPr>
          <p:cNvPr id="10" name="Group 94"/>
          <p:cNvGrpSpPr>
            <a:grpSpLocks/>
          </p:cNvGrpSpPr>
          <p:nvPr userDrawn="1"/>
        </p:nvGrpSpPr>
        <p:grpSpPr bwMode="auto">
          <a:xfrm>
            <a:off x="0" y="4689475"/>
            <a:ext cx="9144000" cy="2168525"/>
            <a:chOff x="0" y="2908"/>
            <a:chExt cx="5760" cy="1412"/>
          </a:xfrm>
        </p:grpSpPr>
        <p:grpSp>
          <p:nvGrpSpPr>
            <p:cNvPr id="11" name="Group 95"/>
            <p:cNvGrpSpPr>
              <a:grpSpLocks/>
            </p:cNvGrpSpPr>
            <p:nvPr/>
          </p:nvGrpSpPr>
          <p:grpSpPr bwMode="auto">
            <a:xfrm>
              <a:off x="18" y="3135"/>
              <a:ext cx="5742" cy="1178"/>
              <a:chOff x="0" y="2647"/>
              <a:chExt cx="5760" cy="1673"/>
            </a:xfrm>
          </p:grpSpPr>
          <p:sp>
            <p:nvSpPr>
              <p:cNvPr id="15" name="Rectangle 96"/>
              <p:cNvSpPr>
                <a:spLocks noChangeArrowheads="1"/>
              </p:cNvSpPr>
              <p:nvPr userDrawn="1"/>
            </p:nvSpPr>
            <p:spPr bwMode="ltGray">
              <a:xfrm>
                <a:off x="0" y="2647"/>
                <a:ext cx="5760" cy="1673"/>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6" name="Rectangle 97"/>
              <p:cNvSpPr>
                <a:spLocks noChangeArrowheads="1"/>
              </p:cNvSpPr>
              <p:nvPr userDrawn="1"/>
            </p:nvSpPr>
            <p:spPr bwMode="ltGray">
              <a:xfrm>
                <a:off x="0" y="2647"/>
                <a:ext cx="5760" cy="95"/>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grpSp>
          <p:nvGrpSpPr>
            <p:cNvPr id="12" name="Group 98"/>
            <p:cNvGrpSpPr>
              <a:grpSpLocks/>
            </p:cNvGrpSpPr>
            <p:nvPr/>
          </p:nvGrpSpPr>
          <p:grpSpPr bwMode="auto">
            <a:xfrm>
              <a:off x="0" y="2902"/>
              <a:ext cx="5731" cy="264"/>
              <a:chOff x="0" y="2702"/>
              <a:chExt cx="5731" cy="426"/>
            </a:xfrm>
          </p:grpSpPr>
          <p:sp>
            <p:nvSpPr>
              <p:cNvPr id="13" name="Freeform 99"/>
              <p:cNvSpPr>
                <a:spLocks/>
              </p:cNvSpPr>
              <p:nvPr/>
            </p:nvSpPr>
            <p:spPr bwMode="ltGray">
              <a:xfrm flipV="1">
                <a:off x="0" y="2702"/>
                <a:ext cx="5731" cy="365"/>
              </a:xfrm>
              <a:custGeom>
                <a:avLst/>
                <a:gdLst>
                  <a:gd name="T0" fmla="*/ 0 w 5731"/>
                  <a:gd name="T1" fmla="*/ 0 h 808"/>
                  <a:gd name="T2" fmla="*/ 19 w 5731"/>
                  <a:gd name="T3" fmla="*/ 0 h 808"/>
                  <a:gd name="T4" fmla="*/ 1824 w 5731"/>
                  <a:gd name="T5" fmla="*/ 0 h 808"/>
                  <a:gd name="T6" fmla="*/ 3946 w 5731"/>
                  <a:gd name="T7" fmla="*/ 0 h 808"/>
                  <a:gd name="T8" fmla="*/ 5731 w 5731"/>
                  <a:gd name="T9" fmla="*/ 0 h 808"/>
                  <a:gd name="T10" fmla="*/ 5722 w 5731"/>
                  <a:gd name="T11" fmla="*/ 0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p:spPr>
            <p:txBody>
              <a:bodyPr/>
              <a:lstStyle/>
              <a:p>
                <a:pPr>
                  <a:defRPr/>
                </a:pPr>
                <a:endParaRPr lang="tr-TR">
                  <a:solidFill>
                    <a:srgbClr val="046CA6"/>
                  </a:solidFill>
                </a:endParaRPr>
              </a:p>
            </p:txBody>
          </p:sp>
          <p:sp>
            <p:nvSpPr>
              <p:cNvPr id="14" name="Freeform 100"/>
              <p:cNvSpPr>
                <a:spLocks/>
              </p:cNvSpPr>
              <p:nvPr/>
            </p:nvSpPr>
            <p:spPr bwMode="ltGray">
              <a:xfrm flipV="1">
                <a:off x="0" y="2748"/>
                <a:ext cx="5731" cy="380"/>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accent1"/>
              </a:solidFill>
              <a:ln>
                <a:noFill/>
              </a:ln>
              <a:extLst/>
            </p:spPr>
            <p:txBody>
              <a:bodyPr/>
              <a:lstStyle/>
              <a:p>
                <a:pPr>
                  <a:defRPr/>
                </a:pPr>
                <a:endParaRPr lang="tr-TR">
                  <a:solidFill>
                    <a:srgbClr val="046CA6"/>
                  </a:solidFill>
                </a:endParaRPr>
              </a:p>
            </p:txBody>
          </p:sp>
        </p:grpSp>
      </p:grpSp>
      <p:grpSp>
        <p:nvGrpSpPr>
          <p:cNvPr id="17" name="Group 101"/>
          <p:cNvGrpSpPr>
            <a:grpSpLocks/>
          </p:cNvGrpSpPr>
          <p:nvPr userDrawn="1"/>
        </p:nvGrpSpPr>
        <p:grpSpPr bwMode="auto">
          <a:xfrm>
            <a:off x="0" y="0"/>
            <a:ext cx="9144000" cy="6867525"/>
            <a:chOff x="0" y="0"/>
            <a:chExt cx="5760" cy="4326"/>
          </a:xfrm>
        </p:grpSpPr>
        <p:sp>
          <p:nvSpPr>
            <p:cNvPr id="18" name="AutoShape 102"/>
            <p:cNvSpPr>
              <a:spLocks noChangeArrowheads="1"/>
            </p:cNvSpPr>
            <p:nvPr/>
          </p:nvSpPr>
          <p:spPr bwMode="white">
            <a:xfrm>
              <a:off x="27" y="24"/>
              <a:ext cx="5709" cy="4272"/>
            </a:xfrm>
            <a:prstGeom prst="roundRect">
              <a:avLst>
                <a:gd name="adj" fmla="val 6227"/>
              </a:avLst>
            </a:prstGeom>
            <a:noFill/>
            <a:ln w="76200">
              <a:solidFill>
                <a:schemeClr val="bg1"/>
              </a:solidFill>
              <a:round/>
              <a:headEnd/>
              <a:tailEnd/>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9" name="Freeform 103"/>
            <p:cNvSpPr>
              <a:spLocks/>
            </p:cNvSpPr>
            <p:nvPr/>
          </p:nvSpPr>
          <p:spPr bwMode="white">
            <a:xfrm>
              <a:off x="3"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0" name="Freeform 104"/>
            <p:cNvSpPr>
              <a:spLocks/>
            </p:cNvSpPr>
            <p:nvPr/>
          </p:nvSpPr>
          <p:spPr bwMode="white">
            <a:xfrm rot="-5408600">
              <a:off x="-47" y="4030"/>
              <a:ext cx="336" cy="242"/>
            </a:xfrm>
            <a:custGeom>
              <a:avLst/>
              <a:gdLst>
                <a:gd name="T0" fmla="*/ 0 w 336"/>
                <a:gd name="T1" fmla="*/ 1 h 384"/>
                <a:gd name="T2" fmla="*/ 0 w 336"/>
                <a:gd name="T3" fmla="*/ 1 h 384"/>
                <a:gd name="T4" fmla="*/ 96 w 336"/>
                <a:gd name="T5" fmla="*/ 1 h 384"/>
                <a:gd name="T6" fmla="*/ 192 w 336"/>
                <a:gd name="T7" fmla="*/ 1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1" name="Freeform 105"/>
            <p:cNvSpPr>
              <a:spLocks/>
            </p:cNvSpPr>
            <p:nvPr/>
          </p:nvSpPr>
          <p:spPr bwMode="white">
            <a:xfrm>
              <a:off x="5520" y="3978"/>
              <a:ext cx="240" cy="348"/>
            </a:xfrm>
            <a:custGeom>
              <a:avLst/>
              <a:gdLst>
                <a:gd name="T0" fmla="*/ 115 w 246"/>
                <a:gd name="T1" fmla="*/ 0 h 348"/>
                <a:gd name="T2" fmla="*/ 77 w 246"/>
                <a:gd name="T3" fmla="*/ 196 h 348"/>
                <a:gd name="T4" fmla="*/ 41 w 246"/>
                <a:gd name="T5" fmla="*/ 282 h 348"/>
                <a:gd name="T6" fmla="*/ 0 w 246"/>
                <a:gd name="T7" fmla="*/ 342 h 348"/>
                <a:gd name="T8" fmla="*/ 115 w 246"/>
                <a:gd name="T9" fmla="*/ 348 h 3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6" h="348">
                  <a:moveTo>
                    <a:pt x="246" y="0"/>
                  </a:moveTo>
                  <a:lnTo>
                    <a:pt x="164" y="196"/>
                  </a:lnTo>
                  <a:lnTo>
                    <a:pt x="84" y="282"/>
                  </a:lnTo>
                  <a:lnTo>
                    <a:pt x="0" y="342"/>
                  </a:lnTo>
                  <a:lnTo>
                    <a:pt x="246" y="348"/>
                  </a:lnTo>
                </a:path>
              </a:pathLst>
            </a:custGeom>
            <a:solidFill>
              <a:schemeClr val="bg1"/>
            </a:solidFill>
            <a:ln>
              <a:noFill/>
            </a:ln>
            <a:extLst/>
          </p:spPr>
          <p:txBody>
            <a:bodyPr/>
            <a:lstStyle/>
            <a:p>
              <a:pPr>
                <a:defRPr/>
              </a:pPr>
              <a:endParaRPr lang="tr-TR">
                <a:solidFill>
                  <a:srgbClr val="046CA6"/>
                </a:solidFill>
              </a:endParaRPr>
            </a:p>
          </p:txBody>
        </p:sp>
        <p:sp>
          <p:nvSpPr>
            <p:cNvPr id="22" name="Freeform 106"/>
            <p:cNvSpPr>
              <a:spLocks/>
            </p:cNvSpPr>
            <p:nvPr/>
          </p:nvSpPr>
          <p:spPr bwMode="white">
            <a:xfrm rot="5400000">
              <a:off x="5472"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grpSp>
      <p:pic>
        <p:nvPicPr>
          <p:cNvPr id="23" name="31 Resim" descr="q1.png"/>
          <p:cNvPicPr>
            <a:picLocks noChangeAspect="1"/>
          </p:cNvPicPr>
          <p:nvPr userDrawn="1"/>
        </p:nvPicPr>
        <p:blipFill>
          <a:blip r:embed="rId2"/>
          <a:srcRect/>
          <a:stretch>
            <a:fillRect/>
          </a:stretch>
        </p:blipFill>
        <p:spPr bwMode="auto">
          <a:xfrm>
            <a:off x="0" y="214313"/>
            <a:ext cx="2430463" cy="1452562"/>
          </a:xfrm>
          <a:prstGeom prst="rect">
            <a:avLst/>
          </a:prstGeom>
          <a:noFill/>
          <a:ln w="9525">
            <a:noFill/>
            <a:miter lim="800000"/>
            <a:headEnd/>
            <a:tailEnd/>
          </a:ln>
        </p:spPr>
      </p:pic>
      <p:sp>
        <p:nvSpPr>
          <p:cNvPr id="24" name="Rectangle 2"/>
          <p:cNvSpPr txBox="1">
            <a:spLocks noChangeArrowheads="1"/>
          </p:cNvSpPr>
          <p:nvPr userDrawn="1"/>
        </p:nvSpPr>
        <p:spPr bwMode="white">
          <a:xfrm>
            <a:off x="2286000" y="2643188"/>
            <a:ext cx="4857750" cy="1714500"/>
          </a:xfrm>
          <a:prstGeom prst="rect">
            <a:avLst/>
          </a:prstGeom>
          <a:no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tr-TR" sz="4000" b="1" smtClean="0">
                <a:solidFill>
                  <a:srgbClr val="046CA6"/>
                </a:solidFill>
                <a:latin typeface="Calibri" pitchFamily="34" charset="0"/>
              </a:rPr>
              <a:t>Arz / Teşekkür Ederiz.</a:t>
            </a:r>
            <a:endParaRPr lang="en-US" sz="4000" b="1" smtClean="0">
              <a:solidFill>
                <a:srgbClr val="046CA6"/>
              </a:solidFill>
              <a:latin typeface="Calibri" pitchFamily="34" charset="0"/>
            </a:endParaRPr>
          </a:p>
        </p:txBody>
      </p:sp>
      <p:sp>
        <p:nvSpPr>
          <p:cNvPr id="3074" name="Rectangle 2"/>
          <p:cNvSpPr>
            <a:spLocks noGrp="1" noChangeArrowheads="1"/>
          </p:cNvSpPr>
          <p:nvPr>
            <p:ph type="ctrTitle"/>
          </p:nvPr>
        </p:nvSpPr>
        <p:spPr>
          <a:xfrm>
            <a:off x="2786050" y="142852"/>
            <a:ext cx="6000792" cy="1714512"/>
          </a:xfrm>
        </p:spPr>
        <p:txBody>
          <a:bodyPr/>
          <a:lstStyle>
            <a:lvl1pPr algn="l">
              <a:defRPr sz="4000" b="1" baseline="0"/>
            </a:lvl1pPr>
          </a:lstStyle>
          <a:p>
            <a:r>
              <a:rPr lang="tr-TR" smtClean="0"/>
              <a:t>Asıl başlık stili için tıklatın</a:t>
            </a:r>
            <a:endParaRPr lang="en-US" dirty="0"/>
          </a:p>
        </p:txBody>
      </p:sp>
      <p:sp>
        <p:nvSpPr>
          <p:cNvPr id="3075" name="Rectangle 3"/>
          <p:cNvSpPr>
            <a:spLocks noGrp="1" noChangeArrowheads="1"/>
          </p:cNvSpPr>
          <p:nvPr>
            <p:ph type="subTitle" idx="1"/>
          </p:nvPr>
        </p:nvSpPr>
        <p:spPr bwMode="white">
          <a:xfrm>
            <a:off x="214282" y="5000636"/>
            <a:ext cx="8643998" cy="1643074"/>
          </a:xfrm>
          <a:prstGeom prst="rect">
            <a:avLst/>
          </a:prstGeom>
        </p:spPr>
        <p:txBody>
          <a:bodyPr/>
          <a:lstStyle>
            <a:lvl1pPr marL="0" indent="0" algn="ctr">
              <a:buFont typeface="Wingdings" pitchFamily="2" charset="2"/>
              <a:buNone/>
              <a:defRPr sz="2400" b="0" baseline="0">
                <a:solidFill>
                  <a:schemeClr val="bg1"/>
                </a:solidFill>
              </a:defRPr>
            </a:lvl1pPr>
          </a:lstStyle>
          <a:p>
            <a:r>
              <a:rPr lang="tr-TR" smtClean="0"/>
              <a:t>Asıl alt başlık stilini düzenlemek için tıklatın</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3" name="9 Veri Yer Tutucusu"/>
          <p:cNvSpPr txBox="1">
            <a:spLocks/>
          </p:cNvSpPr>
          <p:nvPr userDrawn="1"/>
        </p:nvSpPr>
        <p:spPr>
          <a:xfrm>
            <a:off x="357188" y="6492875"/>
            <a:ext cx="1766887" cy="280988"/>
          </a:xfrm>
          <a:prstGeom prst="rect">
            <a:avLst/>
          </a:prstGeom>
        </p:spPr>
        <p:txBody>
          <a:bodyPr anchor="ctr"/>
          <a:lstStyle>
            <a:lvl1pPr algn="l">
              <a:defRPr sz="1200" b="1">
                <a:solidFill>
                  <a:schemeClr val="tx1"/>
                </a:solidFill>
              </a:defRPr>
            </a:lvl1pPr>
          </a:lstStyle>
          <a:p>
            <a:pPr>
              <a:defRPr/>
            </a:pPr>
            <a:fld id="{7EFC573B-7069-4A5C-9596-597F9A83DC07}" type="datetime4">
              <a:rPr lang="tr-TR" smtClean="0">
                <a:solidFill>
                  <a:srgbClr val="046CA6"/>
                </a:solidFill>
              </a:rPr>
              <a:pPr>
                <a:defRPr/>
              </a:pPr>
              <a:t>29 Mayıs 2015</a:t>
            </a:fld>
            <a:endParaRPr lang="tr-TR" dirty="0">
              <a:solidFill>
                <a:srgbClr val="046CA6"/>
              </a:solidFill>
            </a:endParaRPr>
          </a:p>
        </p:txBody>
      </p:sp>
      <p:sp>
        <p:nvSpPr>
          <p:cNvPr id="2" name="1 Başlık"/>
          <p:cNvSpPr>
            <a:spLocks noGrp="1"/>
          </p:cNvSpPr>
          <p:nvPr>
            <p:ph type="title"/>
          </p:nvPr>
        </p:nvSpPr>
        <p:spPr>
          <a:xfrm>
            <a:off x="2571750" y="-24"/>
            <a:ext cx="6572250" cy="706419"/>
          </a:xfrm>
        </p:spPr>
        <p:txBody>
          <a:bodyPr/>
          <a:lstStyle>
            <a:lvl1pPr>
              <a:defRPr sz="2400"/>
            </a:lvl1pPr>
          </a:lstStyle>
          <a:p>
            <a:r>
              <a:rPr lang="tr-TR" dirty="0" smtClean="0"/>
              <a:t>Asıl başlık stili için tıklatın</a:t>
            </a:r>
            <a:endParaRPr lang="tr-TR" dirty="0"/>
          </a:p>
        </p:txBody>
      </p:sp>
      <p:sp>
        <p:nvSpPr>
          <p:cNvPr id="4" name="4 Veri Yer Tutucusu"/>
          <p:cNvSpPr>
            <a:spLocks noGrp="1"/>
          </p:cNvSpPr>
          <p:nvPr>
            <p:ph type="dt" sz="half" idx="10"/>
          </p:nvPr>
        </p:nvSpPr>
        <p:spPr>
          <a:xfrm>
            <a:off x="6248400" y="0"/>
            <a:ext cx="2667000" cy="228600"/>
          </a:xfrm>
          <a:prstGeom prst="rect">
            <a:avLst/>
          </a:prstGeom>
        </p:spPr>
        <p:txBody>
          <a:bodyPr/>
          <a:lstStyle>
            <a:lvl1pPr>
              <a:defRPr>
                <a:solidFill>
                  <a:srgbClr val="046CA6"/>
                </a:solidFill>
              </a:defRPr>
            </a:lvl1pPr>
          </a:lstStyle>
          <a:p>
            <a:pPr>
              <a:defRPr/>
            </a:pPr>
            <a:endParaRPr lang="en-US"/>
          </a:p>
        </p:txBody>
      </p:sp>
      <p:sp>
        <p:nvSpPr>
          <p:cNvPr id="5" name="11 Altbilgi Yer Tutucusu"/>
          <p:cNvSpPr>
            <a:spLocks noGrp="1"/>
          </p:cNvSpPr>
          <p:nvPr>
            <p:ph type="ftr" sz="quarter" idx="11"/>
          </p:nvPr>
        </p:nvSpPr>
        <p:spPr>
          <a:xfrm>
            <a:off x="1714500" y="6492875"/>
            <a:ext cx="6170613" cy="365125"/>
          </a:xfrm>
        </p:spPr>
        <p:txBody>
          <a:bodyPr/>
          <a:lstStyle>
            <a:lvl1pPr algn="ctr" fontAlgn="auto">
              <a:spcBef>
                <a:spcPts val="0"/>
              </a:spcBef>
              <a:spcAft>
                <a:spcPts val="0"/>
              </a:spcAft>
              <a:defRPr sz="1200" b="1">
                <a:solidFill>
                  <a:srgbClr val="046CA6"/>
                </a:solidFill>
              </a:defRPr>
            </a:lvl1pPr>
          </a:lstStyle>
          <a:p>
            <a:pPr>
              <a:defRPr/>
            </a:pPr>
            <a:endParaRPr lang="tr-TR"/>
          </a:p>
        </p:txBody>
      </p:sp>
      <p:sp>
        <p:nvSpPr>
          <p:cNvPr id="6" name="12 Slayt Numarası Yer Tutucusu"/>
          <p:cNvSpPr>
            <a:spLocks noGrp="1"/>
          </p:cNvSpPr>
          <p:nvPr>
            <p:ph type="sldNum" sz="quarter" idx="12"/>
          </p:nvPr>
        </p:nvSpPr>
        <p:spPr>
          <a:xfrm>
            <a:off x="7164388" y="6532563"/>
            <a:ext cx="1477962" cy="280987"/>
          </a:xfrm>
          <a:prstGeom prst="rect">
            <a:avLst/>
          </a:prstGeom>
        </p:spPr>
        <p:txBody>
          <a:bodyPr/>
          <a:lstStyle>
            <a:lvl1pPr algn="r">
              <a:defRPr sz="1200" b="1">
                <a:solidFill>
                  <a:srgbClr val="046CA6"/>
                </a:solidFill>
              </a:defRPr>
            </a:lvl1pPr>
          </a:lstStyle>
          <a:p>
            <a:pPr>
              <a:defRPr/>
            </a:pPr>
            <a:r>
              <a:rPr lang="tr-TR"/>
              <a:t>2/21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Başlık ve İçerik">
    <p:spTree>
      <p:nvGrpSpPr>
        <p:cNvPr id="1" name=""/>
        <p:cNvGrpSpPr/>
        <p:nvPr/>
      </p:nvGrpSpPr>
      <p:grpSpPr>
        <a:xfrm>
          <a:off x="0" y="0"/>
          <a:ext cx="0" cy="0"/>
          <a:chOff x="0" y="0"/>
          <a:chExt cx="0" cy="0"/>
        </a:xfrm>
      </p:grpSpPr>
      <p:sp>
        <p:nvSpPr>
          <p:cNvPr id="3" name="9 Veri Yer Tutucusu"/>
          <p:cNvSpPr txBox="1">
            <a:spLocks/>
          </p:cNvSpPr>
          <p:nvPr userDrawn="1"/>
        </p:nvSpPr>
        <p:spPr>
          <a:xfrm>
            <a:off x="357188" y="6492875"/>
            <a:ext cx="1766887" cy="280988"/>
          </a:xfrm>
          <a:prstGeom prst="rect">
            <a:avLst/>
          </a:prstGeom>
        </p:spPr>
        <p:txBody>
          <a:bodyPr anchor="ctr"/>
          <a:lstStyle>
            <a:lvl1pPr algn="l">
              <a:defRPr sz="1200" b="1">
                <a:solidFill>
                  <a:schemeClr val="tx1"/>
                </a:solidFill>
              </a:defRPr>
            </a:lvl1pPr>
          </a:lstStyle>
          <a:p>
            <a:pPr>
              <a:defRPr/>
            </a:pPr>
            <a:fld id="{7EFC573B-7069-4A5C-9596-597F9A83DC07}" type="datetime4">
              <a:rPr lang="tr-TR" smtClean="0">
                <a:solidFill>
                  <a:srgbClr val="046CA6"/>
                </a:solidFill>
              </a:rPr>
              <a:pPr>
                <a:defRPr/>
              </a:pPr>
              <a:t>29 Mayıs 2015</a:t>
            </a:fld>
            <a:endParaRPr lang="tr-TR" dirty="0">
              <a:solidFill>
                <a:srgbClr val="046CA6"/>
              </a:solidFill>
            </a:endParaRPr>
          </a:p>
        </p:txBody>
      </p:sp>
      <p:sp>
        <p:nvSpPr>
          <p:cNvPr id="4" name="4 Metin kutusu"/>
          <p:cNvSpPr txBox="1">
            <a:spLocks noChangeArrowheads="1"/>
          </p:cNvSpPr>
          <p:nvPr userDrawn="1"/>
        </p:nvSpPr>
        <p:spPr bwMode="auto">
          <a:xfrm>
            <a:off x="8597900" y="6543675"/>
            <a:ext cx="571500" cy="461963"/>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sz="1200" b="1" smtClean="0">
              <a:solidFill>
                <a:srgbClr val="046CA6"/>
              </a:solidFill>
            </a:endParaRPr>
          </a:p>
          <a:p>
            <a:pPr eaLnBrk="1" hangingPunct="1">
              <a:defRPr/>
            </a:pPr>
            <a:endParaRPr lang="tr-TR" sz="1200" b="1" smtClean="0">
              <a:solidFill>
                <a:srgbClr val="046CA6"/>
              </a:solidFill>
            </a:endParaRPr>
          </a:p>
        </p:txBody>
      </p:sp>
      <p:sp>
        <p:nvSpPr>
          <p:cNvPr id="2" name="1 Başlık"/>
          <p:cNvSpPr>
            <a:spLocks noGrp="1"/>
          </p:cNvSpPr>
          <p:nvPr>
            <p:ph type="title"/>
          </p:nvPr>
        </p:nvSpPr>
        <p:spPr>
          <a:xfrm>
            <a:off x="2571750" y="-24"/>
            <a:ext cx="6572250" cy="706419"/>
          </a:xfrm>
        </p:spPr>
        <p:txBody>
          <a:bodyPr/>
          <a:lstStyle>
            <a:lvl1pPr>
              <a:defRPr sz="2400"/>
            </a:lvl1pPr>
          </a:lstStyle>
          <a:p>
            <a:r>
              <a:rPr lang="tr-TR" dirty="0" smtClean="0"/>
              <a:t>Asıl başlık stili için tıklatın</a:t>
            </a:r>
            <a:endParaRPr lang="tr-TR" dirty="0"/>
          </a:p>
        </p:txBody>
      </p:sp>
      <p:sp>
        <p:nvSpPr>
          <p:cNvPr id="5" name="4 Veri Yer Tutucusu"/>
          <p:cNvSpPr>
            <a:spLocks noGrp="1"/>
          </p:cNvSpPr>
          <p:nvPr>
            <p:ph type="dt" sz="half" idx="10"/>
          </p:nvPr>
        </p:nvSpPr>
        <p:spPr>
          <a:xfrm>
            <a:off x="6248400" y="0"/>
            <a:ext cx="2667000" cy="228600"/>
          </a:xfrm>
          <a:prstGeom prst="rect">
            <a:avLst/>
          </a:prstGeom>
        </p:spPr>
        <p:txBody>
          <a:bodyPr/>
          <a:lstStyle>
            <a:lvl1pPr>
              <a:defRPr>
                <a:solidFill>
                  <a:srgbClr val="046CA6"/>
                </a:solidFill>
              </a:defRPr>
            </a:lvl1pPr>
          </a:lstStyle>
          <a:p>
            <a:pPr>
              <a:defRPr/>
            </a:pPr>
            <a:endParaRPr lang="en-US"/>
          </a:p>
        </p:txBody>
      </p:sp>
      <p:sp>
        <p:nvSpPr>
          <p:cNvPr id="6" name="11 Altbilgi Yer Tutucusu"/>
          <p:cNvSpPr>
            <a:spLocks noGrp="1"/>
          </p:cNvSpPr>
          <p:nvPr>
            <p:ph type="ftr" sz="quarter" idx="11"/>
          </p:nvPr>
        </p:nvSpPr>
        <p:spPr>
          <a:xfrm>
            <a:off x="1714500" y="6492875"/>
            <a:ext cx="6170613" cy="365125"/>
          </a:xfrm>
        </p:spPr>
        <p:txBody>
          <a:bodyPr/>
          <a:lstStyle>
            <a:lvl1pPr algn="ctr" fontAlgn="auto">
              <a:spcBef>
                <a:spcPts val="0"/>
              </a:spcBef>
              <a:spcAft>
                <a:spcPts val="0"/>
              </a:spcAft>
              <a:defRPr sz="1200" b="1">
                <a:solidFill>
                  <a:srgbClr val="046CA6"/>
                </a:solidFill>
              </a:defRPr>
            </a:lvl1pPr>
          </a:lstStyle>
          <a:p>
            <a:pPr>
              <a:defRPr/>
            </a:pPr>
            <a:endParaRPr lang="tr-TR"/>
          </a:p>
        </p:txBody>
      </p:sp>
      <p:sp>
        <p:nvSpPr>
          <p:cNvPr id="7" name="12 Slayt Numarası Yer Tutucusu"/>
          <p:cNvSpPr>
            <a:spLocks noGrp="1"/>
          </p:cNvSpPr>
          <p:nvPr>
            <p:ph type="sldNum" sz="quarter" idx="12"/>
          </p:nvPr>
        </p:nvSpPr>
        <p:spPr>
          <a:xfrm>
            <a:off x="7956550" y="6492875"/>
            <a:ext cx="830263" cy="365125"/>
          </a:xfrm>
          <a:prstGeom prst="rect">
            <a:avLst/>
          </a:prstGeom>
        </p:spPr>
        <p:txBody>
          <a:bodyPr/>
          <a:lstStyle>
            <a:lvl1pPr algn="r">
              <a:defRPr sz="1200" b="1">
                <a:solidFill>
                  <a:srgbClr val="046CA6"/>
                </a:solidFill>
              </a:defRPr>
            </a:lvl1pPr>
          </a:lstStyle>
          <a:p>
            <a:pPr>
              <a:defRPr/>
            </a:pPr>
            <a:r>
              <a:rPr lang="tr-TR"/>
              <a:t>2/21</a:t>
            </a:r>
          </a:p>
          <a:p>
            <a:pPr>
              <a:defRPr/>
            </a:pP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Başlık ve İçerik">
    <p:spTree>
      <p:nvGrpSpPr>
        <p:cNvPr id="1" name=""/>
        <p:cNvGrpSpPr/>
        <p:nvPr/>
      </p:nvGrpSpPr>
      <p:grpSpPr>
        <a:xfrm>
          <a:off x="0" y="0"/>
          <a:ext cx="0" cy="0"/>
          <a:chOff x="0" y="0"/>
          <a:chExt cx="0" cy="0"/>
        </a:xfrm>
      </p:grpSpPr>
      <p:sp>
        <p:nvSpPr>
          <p:cNvPr id="3" name="9 Veri Yer Tutucusu"/>
          <p:cNvSpPr txBox="1">
            <a:spLocks/>
          </p:cNvSpPr>
          <p:nvPr userDrawn="1"/>
        </p:nvSpPr>
        <p:spPr>
          <a:xfrm>
            <a:off x="357188" y="6492875"/>
            <a:ext cx="1766887" cy="280988"/>
          </a:xfrm>
          <a:prstGeom prst="rect">
            <a:avLst/>
          </a:prstGeom>
        </p:spPr>
        <p:txBody>
          <a:bodyPr anchor="ctr"/>
          <a:lstStyle>
            <a:lvl1pPr algn="l">
              <a:defRPr sz="1200" b="1">
                <a:solidFill>
                  <a:schemeClr val="tx1"/>
                </a:solidFill>
              </a:defRPr>
            </a:lvl1pPr>
          </a:lstStyle>
          <a:p>
            <a:pPr>
              <a:defRPr/>
            </a:pPr>
            <a:fld id="{7EFC573B-7069-4A5C-9596-597F9A83DC07}" type="datetime4">
              <a:rPr lang="tr-TR" smtClean="0">
                <a:solidFill>
                  <a:srgbClr val="046CA6"/>
                </a:solidFill>
              </a:rPr>
              <a:pPr>
                <a:defRPr/>
              </a:pPr>
              <a:t>29 Mayıs 2015</a:t>
            </a:fld>
            <a:endParaRPr lang="tr-TR" dirty="0">
              <a:solidFill>
                <a:srgbClr val="046CA6"/>
              </a:solidFill>
            </a:endParaRPr>
          </a:p>
        </p:txBody>
      </p:sp>
      <p:sp>
        <p:nvSpPr>
          <p:cNvPr id="4" name="4 Metin kutusu"/>
          <p:cNvSpPr txBox="1">
            <a:spLocks noChangeArrowheads="1"/>
          </p:cNvSpPr>
          <p:nvPr userDrawn="1"/>
        </p:nvSpPr>
        <p:spPr bwMode="auto">
          <a:xfrm>
            <a:off x="8597900" y="6543675"/>
            <a:ext cx="571500" cy="461963"/>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sz="1200" b="1" smtClean="0">
              <a:solidFill>
                <a:srgbClr val="046CA6"/>
              </a:solidFill>
            </a:endParaRPr>
          </a:p>
          <a:p>
            <a:pPr eaLnBrk="1" hangingPunct="1">
              <a:defRPr/>
            </a:pPr>
            <a:endParaRPr lang="tr-TR" sz="1200" b="1" smtClean="0">
              <a:solidFill>
                <a:srgbClr val="046CA6"/>
              </a:solidFill>
            </a:endParaRPr>
          </a:p>
        </p:txBody>
      </p:sp>
      <p:sp>
        <p:nvSpPr>
          <p:cNvPr id="2" name="1 Başlık"/>
          <p:cNvSpPr>
            <a:spLocks noGrp="1"/>
          </p:cNvSpPr>
          <p:nvPr>
            <p:ph type="title"/>
          </p:nvPr>
        </p:nvSpPr>
        <p:spPr>
          <a:xfrm>
            <a:off x="2571750" y="-24"/>
            <a:ext cx="6572250" cy="706419"/>
          </a:xfrm>
        </p:spPr>
        <p:txBody>
          <a:bodyPr/>
          <a:lstStyle>
            <a:lvl1pPr>
              <a:defRPr sz="2400"/>
            </a:lvl1pPr>
          </a:lstStyle>
          <a:p>
            <a:r>
              <a:rPr lang="tr-TR" dirty="0" smtClean="0"/>
              <a:t>Asıl başlık stili için tıklatın</a:t>
            </a:r>
            <a:endParaRPr lang="tr-TR" dirty="0"/>
          </a:p>
        </p:txBody>
      </p:sp>
      <p:sp>
        <p:nvSpPr>
          <p:cNvPr id="5" name="4 Veri Yer Tutucusu"/>
          <p:cNvSpPr>
            <a:spLocks noGrp="1"/>
          </p:cNvSpPr>
          <p:nvPr>
            <p:ph type="dt" sz="half" idx="10"/>
          </p:nvPr>
        </p:nvSpPr>
        <p:spPr>
          <a:xfrm>
            <a:off x="6248400" y="0"/>
            <a:ext cx="2667000" cy="228600"/>
          </a:xfrm>
          <a:prstGeom prst="rect">
            <a:avLst/>
          </a:prstGeom>
        </p:spPr>
        <p:txBody>
          <a:bodyPr/>
          <a:lstStyle>
            <a:lvl1pPr>
              <a:defRPr>
                <a:solidFill>
                  <a:srgbClr val="046CA6"/>
                </a:solidFill>
              </a:defRPr>
            </a:lvl1pPr>
          </a:lstStyle>
          <a:p>
            <a:pPr>
              <a:defRPr/>
            </a:pPr>
            <a:endParaRPr lang="en-US"/>
          </a:p>
        </p:txBody>
      </p:sp>
      <p:sp>
        <p:nvSpPr>
          <p:cNvPr id="6" name="11 Altbilgi Yer Tutucusu"/>
          <p:cNvSpPr>
            <a:spLocks noGrp="1"/>
          </p:cNvSpPr>
          <p:nvPr>
            <p:ph type="ftr" sz="quarter" idx="11"/>
          </p:nvPr>
        </p:nvSpPr>
        <p:spPr>
          <a:xfrm>
            <a:off x="1714500" y="6492875"/>
            <a:ext cx="6170613" cy="365125"/>
          </a:xfrm>
        </p:spPr>
        <p:txBody>
          <a:bodyPr/>
          <a:lstStyle>
            <a:lvl1pPr algn="ctr" fontAlgn="auto">
              <a:spcBef>
                <a:spcPts val="0"/>
              </a:spcBef>
              <a:spcAft>
                <a:spcPts val="0"/>
              </a:spcAft>
              <a:defRPr sz="1200" b="1">
                <a:solidFill>
                  <a:srgbClr val="046CA6"/>
                </a:solidFill>
              </a:defRPr>
            </a:lvl1pPr>
          </a:lstStyle>
          <a:p>
            <a:pPr>
              <a:defRPr/>
            </a:pPr>
            <a:endParaRPr lang="tr-TR"/>
          </a:p>
        </p:txBody>
      </p:sp>
      <p:sp>
        <p:nvSpPr>
          <p:cNvPr id="7" name="12 Slayt Numarası Yer Tutucusu"/>
          <p:cNvSpPr>
            <a:spLocks noGrp="1"/>
          </p:cNvSpPr>
          <p:nvPr>
            <p:ph type="sldNum" sz="quarter" idx="12"/>
          </p:nvPr>
        </p:nvSpPr>
        <p:spPr>
          <a:xfrm>
            <a:off x="7956550" y="6492875"/>
            <a:ext cx="830263" cy="365125"/>
          </a:xfrm>
          <a:prstGeom prst="rect">
            <a:avLst/>
          </a:prstGeom>
        </p:spPr>
        <p:txBody>
          <a:bodyPr/>
          <a:lstStyle>
            <a:lvl1pPr algn="r">
              <a:defRPr sz="1200" b="1">
                <a:solidFill>
                  <a:srgbClr val="046CA6"/>
                </a:solidFill>
              </a:defRPr>
            </a:lvl1pPr>
          </a:lstStyle>
          <a:p>
            <a:pPr>
              <a:defRPr/>
            </a:pPr>
            <a:fld id="{967E4DE9-3C7D-472B-ABDF-13001627E19F}" type="slidenum">
              <a:rPr lang="tr-TR"/>
              <a:pPr>
                <a:defRPr/>
              </a:pPr>
              <a:t>‹#›</a:t>
            </a:fld>
            <a:r>
              <a:rPr lang="tr-TR"/>
              <a:t>/19</a:t>
            </a:r>
          </a:p>
          <a:p>
            <a:pPr>
              <a:defRPr/>
            </a:pPr>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a:xfrm>
            <a:off x="357188" y="6492875"/>
            <a:ext cx="1357312" cy="365125"/>
          </a:xfrm>
          <a:prstGeom prst="rect">
            <a:avLst/>
          </a:prstGeom>
        </p:spPr>
        <p:txBody>
          <a:bodyPr/>
          <a:lstStyle>
            <a:lvl1pPr>
              <a:defRPr>
                <a:solidFill>
                  <a:srgbClr val="046CA6"/>
                </a:solidFill>
              </a:defRPr>
            </a:lvl1pPr>
          </a:lstStyle>
          <a:p>
            <a:pPr>
              <a:defRPr/>
            </a:pPr>
            <a:endParaRPr lang="tr-TR"/>
          </a:p>
        </p:txBody>
      </p:sp>
      <p:sp>
        <p:nvSpPr>
          <p:cNvPr id="3" name="21 Altbilgi Yer Tutucusu"/>
          <p:cNvSpPr>
            <a:spLocks noGrp="1"/>
          </p:cNvSpPr>
          <p:nvPr>
            <p:ph type="ftr" sz="quarter" idx="11"/>
          </p:nvPr>
        </p:nvSpPr>
        <p:spPr/>
        <p:txBody>
          <a:bodyPr/>
          <a:lstStyle>
            <a:lvl1pPr fontAlgn="auto">
              <a:spcBef>
                <a:spcPts val="0"/>
              </a:spcBef>
              <a:spcAft>
                <a:spcPts val="0"/>
              </a:spcAft>
              <a:defRPr/>
            </a:lvl1pPr>
          </a:lstStyle>
          <a:p>
            <a:pPr>
              <a:defRPr/>
            </a:pPr>
            <a:endParaRPr lang="tr-TR"/>
          </a:p>
        </p:txBody>
      </p:sp>
      <p:sp>
        <p:nvSpPr>
          <p:cNvPr id="4" name="17 Slayt Numarası Yer Tutucusu"/>
          <p:cNvSpPr>
            <a:spLocks noGrp="1"/>
          </p:cNvSpPr>
          <p:nvPr>
            <p:ph type="sldNum" sz="quarter" idx="12"/>
          </p:nvPr>
        </p:nvSpPr>
        <p:spPr>
          <a:xfrm>
            <a:off x="8143875" y="6492875"/>
            <a:ext cx="820738" cy="365125"/>
          </a:xfrm>
          <a:prstGeom prst="rect">
            <a:avLst/>
          </a:prstGeom>
        </p:spPr>
        <p:txBody>
          <a:bodyPr/>
          <a:lstStyle>
            <a:lvl1pPr marL="0" marR="0" indent="0" algn="l" defTabSz="914400" rtl="0" eaLnBrk="1" fontAlgn="base" latinLnBrk="0" hangingPunct="1">
              <a:lnSpc>
                <a:spcPct val="100000"/>
              </a:lnSpc>
              <a:spcBef>
                <a:spcPct val="0"/>
              </a:spcBef>
              <a:spcAft>
                <a:spcPct val="0"/>
              </a:spcAft>
              <a:buClrTx/>
              <a:buSzTx/>
              <a:buFontTx/>
              <a:buNone/>
              <a:tabLst/>
              <a:defRPr>
                <a:solidFill>
                  <a:srgbClr val="046CA6"/>
                </a:solidFill>
              </a:defRPr>
            </a:lvl1pPr>
          </a:lstStyle>
          <a:p>
            <a:pPr>
              <a:defRPr/>
            </a:pPr>
            <a:fld id="{34929080-85A3-4E99-976F-4075B9DACB7D}" type="slidenum">
              <a:rPr lang="tr-TR"/>
              <a:pPr>
                <a:defRPr/>
              </a:pPr>
              <a:t>‹#›</a:t>
            </a:fld>
            <a:r>
              <a:rPr lang="tr-TR"/>
              <a:t>/19</a:t>
            </a:r>
          </a:p>
          <a:p>
            <a:pPr>
              <a:defRPr/>
            </a:pP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10 Resim" descr="v2_u.png"/>
          <p:cNvPicPr>
            <a:picLocks noChangeAspect="1"/>
          </p:cNvPicPr>
          <p:nvPr/>
        </p:nvPicPr>
        <p:blipFill>
          <a:blip r:embed="rId10"/>
          <a:srcRect/>
          <a:stretch>
            <a:fillRect/>
          </a:stretch>
        </p:blipFill>
        <p:spPr bwMode="auto">
          <a:xfrm>
            <a:off x="0" y="0"/>
            <a:ext cx="9144000" cy="731838"/>
          </a:xfrm>
          <a:prstGeom prst="rect">
            <a:avLst/>
          </a:prstGeom>
          <a:noFill/>
          <a:ln w="9525">
            <a:noFill/>
            <a:miter lim="800000"/>
            <a:headEnd/>
            <a:tailEnd/>
          </a:ln>
        </p:spPr>
      </p:pic>
      <p:sp>
        <p:nvSpPr>
          <p:cNvPr id="1027" name="Freeform 91"/>
          <p:cNvSpPr>
            <a:spLocks/>
          </p:cNvSpPr>
          <p:nvPr/>
        </p:nvSpPr>
        <p:spPr bwMode="white">
          <a:xfrm>
            <a:off x="-6350" y="950913"/>
            <a:ext cx="9156700" cy="461962"/>
          </a:xfrm>
          <a:custGeom>
            <a:avLst/>
            <a:gdLst>
              <a:gd name="T0" fmla="*/ 2147483647 w 5768"/>
              <a:gd name="T1" fmla="*/ 2147483647 h 366"/>
              <a:gd name="T2" fmla="*/ 0 w 5768"/>
              <a:gd name="T3" fmla="*/ 2147483647 h 366"/>
              <a:gd name="T4" fmla="*/ 2147483647 w 5768"/>
              <a:gd name="T5" fmla="*/ 2147483647 h 366"/>
              <a:gd name="T6" fmla="*/ 2147483647 w 5768"/>
              <a:gd name="T7" fmla="*/ 2147483647 h 366"/>
              <a:gd name="T8" fmla="*/ 2147483647 w 5768"/>
              <a:gd name="T9" fmla="*/ 2147483647 h 366"/>
              <a:gd name="T10" fmla="*/ 2147483647 w 5768"/>
              <a:gd name="T11" fmla="*/ 2147483647 h 366"/>
              <a:gd name="T12" fmla="*/ 2147483647 w 5768"/>
              <a:gd name="T13" fmla="*/ 2147483647 h 3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68" h="366">
                <a:moveTo>
                  <a:pt x="4" y="365"/>
                </a:moveTo>
                <a:lnTo>
                  <a:pt x="0" y="246"/>
                </a:lnTo>
                <a:cubicBezTo>
                  <a:pt x="304" y="192"/>
                  <a:pt x="1175" y="64"/>
                  <a:pt x="1837" y="32"/>
                </a:cubicBezTo>
                <a:cubicBezTo>
                  <a:pt x="2499" y="0"/>
                  <a:pt x="3316" y="19"/>
                  <a:pt x="3970" y="52"/>
                </a:cubicBezTo>
                <a:cubicBezTo>
                  <a:pt x="4624" y="85"/>
                  <a:pt x="5464" y="179"/>
                  <a:pt x="5764" y="231"/>
                </a:cubicBezTo>
                <a:lnTo>
                  <a:pt x="5768" y="366"/>
                </a:lnTo>
                <a:lnTo>
                  <a:pt x="4" y="365"/>
                </a:lnTo>
                <a:close/>
              </a:path>
            </a:pathLst>
          </a:custGeom>
          <a:solidFill>
            <a:schemeClr val="bg1"/>
          </a:solidFill>
          <a:ln>
            <a:noFill/>
          </a:ln>
          <a:extLst/>
        </p:spPr>
        <p:txBody>
          <a:bodyPr/>
          <a:lstStyle/>
          <a:p>
            <a:pPr>
              <a:defRPr/>
            </a:pPr>
            <a:endParaRPr lang="tr-TR">
              <a:solidFill>
                <a:srgbClr val="046CA6"/>
              </a:solidFill>
            </a:endParaRPr>
          </a:p>
        </p:txBody>
      </p:sp>
      <p:sp>
        <p:nvSpPr>
          <p:cNvPr id="1028" name="Rectangle 2"/>
          <p:cNvSpPr>
            <a:spLocks noGrp="1" noChangeArrowheads="1"/>
          </p:cNvSpPr>
          <p:nvPr>
            <p:ph type="title"/>
          </p:nvPr>
        </p:nvSpPr>
        <p:spPr bwMode="white">
          <a:xfrm>
            <a:off x="2571750" y="79375"/>
            <a:ext cx="657225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1029" name="Line 92"/>
          <p:cNvSpPr>
            <a:spLocks noChangeShapeType="1"/>
          </p:cNvSpPr>
          <p:nvPr/>
        </p:nvSpPr>
        <p:spPr bwMode="auto">
          <a:xfrm>
            <a:off x="425450" y="6524625"/>
            <a:ext cx="8353425" cy="0"/>
          </a:xfrm>
          <a:prstGeom prst="line">
            <a:avLst/>
          </a:prstGeom>
          <a:noFill/>
          <a:ln w="9525">
            <a:solidFill>
              <a:schemeClr val="tx1"/>
            </a:solidFill>
            <a:round/>
            <a:headEnd/>
            <a:tailEnd/>
          </a:ln>
          <a:extLst/>
        </p:spPr>
        <p:txBody>
          <a:bodyPr/>
          <a:lstStyle/>
          <a:p>
            <a:pPr>
              <a:defRPr/>
            </a:pPr>
            <a:endParaRPr lang="tr-TR">
              <a:solidFill>
                <a:srgbClr val="046CA6"/>
              </a:solidFill>
            </a:endParaRPr>
          </a:p>
        </p:txBody>
      </p:sp>
      <p:sp>
        <p:nvSpPr>
          <p:cNvPr id="12" name="11 Altbilgi Yer Tutucusu"/>
          <p:cNvSpPr>
            <a:spLocks noGrp="1"/>
          </p:cNvSpPr>
          <p:nvPr>
            <p:ph type="ftr" sz="quarter" idx="3"/>
          </p:nvPr>
        </p:nvSpPr>
        <p:spPr>
          <a:xfrm>
            <a:off x="1714500" y="6492875"/>
            <a:ext cx="6357938" cy="365125"/>
          </a:xfrm>
          <a:prstGeom prst="rect">
            <a:avLst/>
          </a:prstGeom>
        </p:spPr>
        <p:txBody>
          <a:bodyPr vert="horz" lIns="91440" tIns="45720" rIns="91440" bIns="45720" rtlCol="0" anchor="ctr"/>
          <a:lstStyle>
            <a:lvl1pPr algn="ctr">
              <a:defRPr sz="1200" b="1">
                <a:solidFill>
                  <a:srgbClr val="046CA6"/>
                </a:solidFill>
                <a:latin typeface="Arial" charset="0"/>
              </a:defRPr>
            </a:lvl1pPr>
          </a:lstStyle>
          <a:p>
            <a:pPr>
              <a:defRPr/>
            </a:pPr>
            <a:endParaRPr lang="tr-T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Lst>
  <p:timing>
    <p:tnLst>
      <p:par>
        <p:cTn id="1" dur="indefinite" restart="never" nodeType="tmRoot"/>
      </p:par>
    </p:tnLst>
  </p:timing>
  <p:hf hdr="0" ftr="0" dt="0"/>
  <p:txStyles>
    <p:titleStyle>
      <a:lvl1pPr algn="r" rtl="0" eaLnBrk="0" fontAlgn="base" hangingPunct="0">
        <a:spcBef>
          <a:spcPct val="0"/>
        </a:spcBef>
        <a:spcAft>
          <a:spcPct val="0"/>
        </a:spcAft>
        <a:defRPr sz="3200">
          <a:solidFill>
            <a:schemeClr val="bg1"/>
          </a:solidFill>
          <a:latin typeface="Calibri" pitchFamily="34" charset="0"/>
          <a:ea typeface="+mj-ea"/>
          <a:cs typeface="+mj-cs"/>
        </a:defRPr>
      </a:lvl1pPr>
      <a:lvl2pPr algn="r" rtl="0" eaLnBrk="0" fontAlgn="base" hangingPunct="0">
        <a:spcBef>
          <a:spcPct val="0"/>
        </a:spcBef>
        <a:spcAft>
          <a:spcPct val="0"/>
        </a:spcAft>
        <a:defRPr sz="3200">
          <a:solidFill>
            <a:schemeClr val="bg1"/>
          </a:solidFill>
          <a:latin typeface="Calibri" pitchFamily="34" charset="0"/>
        </a:defRPr>
      </a:lvl2pPr>
      <a:lvl3pPr algn="r" rtl="0" eaLnBrk="0" fontAlgn="base" hangingPunct="0">
        <a:spcBef>
          <a:spcPct val="0"/>
        </a:spcBef>
        <a:spcAft>
          <a:spcPct val="0"/>
        </a:spcAft>
        <a:defRPr sz="3200">
          <a:solidFill>
            <a:schemeClr val="bg1"/>
          </a:solidFill>
          <a:latin typeface="Calibri" pitchFamily="34" charset="0"/>
        </a:defRPr>
      </a:lvl3pPr>
      <a:lvl4pPr algn="r" rtl="0" eaLnBrk="0" fontAlgn="base" hangingPunct="0">
        <a:spcBef>
          <a:spcPct val="0"/>
        </a:spcBef>
        <a:spcAft>
          <a:spcPct val="0"/>
        </a:spcAft>
        <a:defRPr sz="3200">
          <a:solidFill>
            <a:schemeClr val="bg1"/>
          </a:solidFill>
          <a:latin typeface="Calibri" pitchFamily="34" charset="0"/>
        </a:defRPr>
      </a:lvl4pPr>
      <a:lvl5pPr algn="r" rtl="0" eaLnBrk="0" fontAlgn="base" hangingPunct="0">
        <a:spcBef>
          <a:spcPct val="0"/>
        </a:spcBef>
        <a:spcAft>
          <a:spcPct val="0"/>
        </a:spcAft>
        <a:defRPr sz="3200">
          <a:solidFill>
            <a:schemeClr val="bg1"/>
          </a:solidFill>
          <a:latin typeface="Calibri" pitchFamily="34" charset="0"/>
        </a:defRPr>
      </a:lvl5pPr>
      <a:lvl6pPr marL="457200" algn="r" rtl="0" eaLnBrk="1" fontAlgn="base" hangingPunct="1">
        <a:spcBef>
          <a:spcPct val="0"/>
        </a:spcBef>
        <a:spcAft>
          <a:spcPct val="0"/>
        </a:spcAft>
        <a:defRPr sz="3200">
          <a:solidFill>
            <a:schemeClr val="bg1"/>
          </a:solidFill>
          <a:latin typeface="Verdana" pitchFamily="34" charset="0"/>
        </a:defRPr>
      </a:lvl6pPr>
      <a:lvl7pPr marL="914400" algn="r" rtl="0" eaLnBrk="1" fontAlgn="base" hangingPunct="1">
        <a:spcBef>
          <a:spcPct val="0"/>
        </a:spcBef>
        <a:spcAft>
          <a:spcPct val="0"/>
        </a:spcAft>
        <a:defRPr sz="3200">
          <a:solidFill>
            <a:schemeClr val="bg1"/>
          </a:solidFill>
          <a:latin typeface="Verdana" pitchFamily="34" charset="0"/>
        </a:defRPr>
      </a:lvl7pPr>
      <a:lvl8pPr marL="1371600" algn="r" rtl="0" eaLnBrk="1" fontAlgn="base" hangingPunct="1">
        <a:spcBef>
          <a:spcPct val="0"/>
        </a:spcBef>
        <a:spcAft>
          <a:spcPct val="0"/>
        </a:spcAft>
        <a:defRPr sz="3200">
          <a:solidFill>
            <a:schemeClr val="bg1"/>
          </a:solidFill>
          <a:latin typeface="Verdana" pitchFamily="34" charset="0"/>
        </a:defRPr>
      </a:lvl8pPr>
      <a:lvl9pPr marL="1828800" algn="r" rtl="0" eaLnBrk="1" fontAlgn="base" hangingPunct="1">
        <a:spcBef>
          <a:spcPct val="0"/>
        </a:spcBef>
        <a:spcAft>
          <a:spcPct val="0"/>
        </a:spcAft>
        <a:defRPr sz="3200">
          <a:solidFill>
            <a:schemeClr val="bg1"/>
          </a:solidFill>
          <a:latin typeface="Verdana" pitchFamily="34"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q"/>
        <a:defRPr sz="2800" b="1">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
        <a:defRPr sz="2400">
          <a:solidFill>
            <a:schemeClr val="tx1"/>
          </a:solidFill>
          <a:latin typeface="Calibri" pitchFamily="34" charset="0"/>
        </a:defRPr>
      </a:lvl2pPr>
      <a:lvl3pPr marL="1143000" indent="-228600" algn="l" rtl="0" eaLnBrk="0" fontAlgn="base" hangingPunct="0">
        <a:spcBef>
          <a:spcPct val="20000"/>
        </a:spcBef>
        <a:spcAft>
          <a:spcPct val="0"/>
        </a:spcAft>
        <a:buClr>
          <a:schemeClr val="tx1"/>
        </a:buClr>
        <a:buChar char="•"/>
        <a:defRPr sz="2200">
          <a:solidFill>
            <a:schemeClr val="tx1"/>
          </a:solidFill>
          <a:latin typeface="Calibri" pitchFamily="34" charset="0"/>
        </a:defRPr>
      </a:lvl3pPr>
      <a:lvl4pPr marL="1600200" indent="-228600" algn="l" rtl="0" eaLnBrk="0" fontAlgn="base" hangingPunct="0">
        <a:spcBef>
          <a:spcPct val="20000"/>
        </a:spcBef>
        <a:spcAft>
          <a:spcPct val="0"/>
        </a:spcAft>
        <a:buFont typeface="Calibri" pitchFamily="34" charset="0"/>
        <a:buChar char="−"/>
        <a:defRPr sz="2000">
          <a:solidFill>
            <a:schemeClr val="tx1"/>
          </a:solidFill>
          <a:latin typeface="Calibri" pitchFamily="34" charset="0"/>
        </a:defRPr>
      </a:lvl4pPr>
      <a:lvl5pPr marL="2057400" indent="-228600" algn="l" rtl="0" eaLnBrk="0" fontAlgn="base" hangingPunct="0">
        <a:spcBef>
          <a:spcPct val="20000"/>
        </a:spcBef>
        <a:spcAft>
          <a:spcPct val="0"/>
        </a:spcAft>
        <a:buFont typeface="Calibri" pitchFamily="34" charset="0"/>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Başlık 2"/>
          <p:cNvSpPr>
            <a:spLocks noGrp="1"/>
          </p:cNvSpPr>
          <p:nvPr>
            <p:ph type="ctrTitle"/>
          </p:nvPr>
        </p:nvSpPr>
        <p:spPr>
          <a:xfrm>
            <a:off x="2786063" y="142875"/>
            <a:ext cx="6000750" cy="1714500"/>
          </a:xfrm>
        </p:spPr>
        <p:txBody>
          <a:bodyPr/>
          <a:lstStyle/>
          <a:p>
            <a:pPr algn="ctr"/>
            <a:r>
              <a:rPr lang="tr-TR" sz="2800" dirty="0" smtClean="0"/>
              <a:t>GAZİANTEP SOSYAL GÜVENLİK İL MÜDÜRLÜĞÜ</a:t>
            </a:r>
          </a:p>
        </p:txBody>
      </p:sp>
      <p:sp>
        <p:nvSpPr>
          <p:cNvPr id="12290" name="Alt Başlık 3"/>
          <p:cNvSpPr>
            <a:spLocks noGrp="1"/>
          </p:cNvSpPr>
          <p:nvPr>
            <p:ph type="subTitle" idx="1"/>
          </p:nvPr>
        </p:nvSpPr>
        <p:spPr>
          <a:xfrm>
            <a:off x="214313" y="4724400"/>
            <a:ext cx="8643937" cy="1919288"/>
          </a:xfrm>
          <a:noFill/>
          <a:ln>
            <a:miter lim="800000"/>
            <a:headEnd/>
            <a:tailEnd/>
          </a:ln>
        </p:spPr>
        <p:txBody>
          <a:bodyPr vert="horz" wrap="square" lIns="91440" tIns="45720" rIns="91440" bIns="45720" numCol="1" anchor="t" anchorCtr="0" compatLnSpc="1">
            <a:prstTxWarp prst="textNoShape">
              <a:avLst/>
            </a:prstTxWarp>
          </a:bodyPr>
          <a:lstStyle/>
          <a:p>
            <a:endParaRPr lang="tr-TR" sz="2000" b="1" dirty="0" smtClean="0">
              <a:solidFill>
                <a:srgbClr val="FFFFFF"/>
              </a:solidFill>
              <a:ea typeface="+mj-ea"/>
              <a:cs typeface="+mj-cs"/>
            </a:endParaRPr>
          </a:p>
          <a:p>
            <a:r>
              <a:rPr lang="tr-TR" sz="2000" b="1" dirty="0">
                <a:solidFill>
                  <a:schemeClr val="tx1"/>
                </a:solidFill>
              </a:rPr>
              <a:t>6645 sayılı İş Sağlığı Ve Güvenliği Kanunu İle Bazı Kanun Ve Kanun Hükmünde Kararnamelerde Değişiklik Yapılmasına Dair Kanun</a:t>
            </a:r>
            <a:endParaRPr lang="tr-TR" sz="2000" b="1" dirty="0" smtClean="0">
              <a:solidFill>
                <a:srgbClr val="FFFFFF"/>
              </a:solidFill>
              <a:ea typeface="+mj-ea"/>
              <a:cs typeface="+mj-cs"/>
            </a:endParaRPr>
          </a:p>
          <a:p>
            <a:endParaRPr lang="tr-TR" sz="2000" b="1" dirty="0">
              <a:solidFill>
                <a:srgbClr val="FFFFFF"/>
              </a:solidFill>
              <a:ea typeface="+mj-ea"/>
              <a:cs typeface="+mj-cs"/>
            </a:endParaRPr>
          </a:p>
          <a:p>
            <a:endParaRPr lang="tr-TR" sz="2000" b="1" dirty="0" smtClean="0">
              <a:solidFill>
                <a:srgbClr val="FFFFFF"/>
              </a:solidFill>
              <a:ea typeface="+mj-ea"/>
              <a:cs typeface="+mj-cs"/>
            </a:endParaRPr>
          </a:p>
          <a:p>
            <a:r>
              <a:rPr lang="tr-TR" sz="2000" b="1" dirty="0" smtClean="0">
                <a:solidFill>
                  <a:srgbClr val="FFFFFF"/>
                </a:solidFill>
                <a:ea typeface="+mj-ea"/>
                <a:cs typeface="+mj-cs"/>
              </a:rPr>
              <a:t>2015/Mayıs</a:t>
            </a:r>
            <a:endParaRPr lang="tr-TR" sz="2000" b="1" dirty="0" smtClean="0"/>
          </a:p>
        </p:txBody>
      </p:sp>
      <p:pic>
        <p:nvPicPr>
          <p:cNvPr id="1026" name="Picture 2" descr="C:\Users\mustafa\AppData\Local\Microsoft\Windows\Temporary Internet Files\Content.IE5\YLT2GKCQ\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2132856"/>
            <a:ext cx="5040560" cy="26642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2571750" y="0"/>
            <a:ext cx="6572250" cy="706438"/>
          </a:xfrm>
        </p:spPr>
        <p:txBody>
          <a:bodyPr/>
          <a:lstStyle/>
          <a:p>
            <a:pPr lvl="0" eaLnBrk="1" fontAlgn="auto" hangingPunct="1">
              <a:lnSpc>
                <a:spcPct val="90000"/>
              </a:lnSpc>
              <a:spcBef>
                <a:spcPts val="600"/>
              </a:spcBef>
              <a:spcAft>
                <a:spcPts val="600"/>
              </a:spcAft>
              <a:tabLst>
                <a:tab pos="4848225" algn="l"/>
              </a:tabLst>
            </a:pPr>
            <a:r>
              <a:rPr lang="tr-TR" b="1" kern="1200" dirty="0" smtClean="0">
                <a:ea typeface="+mn-ea"/>
                <a:cs typeface="+mn-cs"/>
              </a:rPr>
              <a:t/>
            </a:r>
            <a:br>
              <a:rPr lang="tr-TR" b="1" kern="1200" dirty="0" smtClean="0">
                <a:ea typeface="+mn-ea"/>
                <a:cs typeface="+mn-cs"/>
              </a:rPr>
            </a:br>
            <a:r>
              <a:rPr lang="tr-TR" b="1" kern="1200" dirty="0" smtClean="0">
                <a:ea typeface="+mn-ea"/>
                <a:cs typeface="+mn-cs"/>
              </a:rPr>
              <a:t/>
            </a:r>
            <a:br>
              <a:rPr lang="tr-TR" b="1" kern="1200" dirty="0" smtClean="0">
                <a:ea typeface="+mn-ea"/>
                <a:cs typeface="+mn-cs"/>
              </a:rPr>
            </a:br>
            <a:r>
              <a:rPr lang="tr-TR" altLang="tr-TR" b="1" kern="1200" dirty="0">
                <a:latin typeface="Calibri"/>
                <a:ea typeface="+mn-ea"/>
                <a:cs typeface="Arial" pitchFamily="34" charset="0"/>
              </a:rPr>
              <a:t>506 Sayılı Kanunun Geçici 20 </a:t>
            </a:r>
            <a:r>
              <a:rPr lang="tr-TR" altLang="tr-TR" b="1" kern="1200" dirty="0" err="1">
                <a:latin typeface="Calibri"/>
                <a:ea typeface="+mn-ea"/>
                <a:cs typeface="Arial" pitchFamily="34" charset="0"/>
              </a:rPr>
              <a:t>nci</a:t>
            </a:r>
            <a:r>
              <a:rPr lang="tr-TR" altLang="tr-TR" b="1" kern="1200" dirty="0">
                <a:latin typeface="Calibri"/>
                <a:ea typeface="+mn-ea"/>
                <a:cs typeface="Arial" pitchFamily="34" charset="0"/>
              </a:rPr>
              <a:t> Maddesi Kapsamındaki Sandıkların Devri</a:t>
            </a:r>
            <a:r>
              <a:rPr lang="tr-TR" altLang="tr-TR" sz="2000" b="1" kern="1200" dirty="0">
                <a:solidFill>
                  <a:srgbClr val="000000"/>
                </a:solidFill>
                <a:latin typeface="Calibri"/>
                <a:ea typeface="+mn-ea"/>
                <a:cs typeface="Arial" pitchFamily="34" charset="0"/>
              </a:rPr>
              <a:t/>
            </a:r>
            <a:br>
              <a:rPr lang="tr-TR" altLang="tr-TR" sz="2000" b="1" kern="1200" dirty="0">
                <a:solidFill>
                  <a:srgbClr val="000000"/>
                </a:solidFill>
                <a:latin typeface="Calibri"/>
                <a:ea typeface="+mn-ea"/>
                <a:cs typeface="Arial" pitchFamily="34" charset="0"/>
              </a:rPr>
            </a:br>
            <a:r>
              <a:rPr lang="tr-TR" sz="2000" b="1" kern="1200" dirty="0">
                <a:solidFill>
                  <a:prstClr val="black"/>
                </a:solidFill>
                <a:ea typeface="+mn-ea"/>
                <a:cs typeface="+mn-cs"/>
              </a:rPr>
              <a:t/>
            </a:r>
            <a:br>
              <a:rPr lang="tr-TR" sz="2000" b="1" kern="1200" dirty="0">
                <a:solidFill>
                  <a:prstClr val="black"/>
                </a:solidFill>
                <a:ea typeface="+mn-ea"/>
                <a:cs typeface="+mn-cs"/>
              </a:rPr>
            </a:br>
            <a:endParaRPr lang="tr-TR" altLang="tr-TR" b="1" dirty="0" smtClean="0">
              <a:cs typeface="Arial" charset="0"/>
            </a:endParaRPr>
          </a:p>
        </p:txBody>
      </p:sp>
      <p:sp>
        <p:nvSpPr>
          <p:cNvPr id="20482" name="Slayt Numarası Yer Tutucusu 1"/>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7/34</a:t>
            </a:r>
          </a:p>
        </p:txBody>
      </p:sp>
      <p:sp>
        <p:nvSpPr>
          <p:cNvPr id="20483" name="İçerik Yer Tutucusu 2"/>
          <p:cNvSpPr>
            <a:spLocks noGrp="1"/>
          </p:cNvSpPr>
          <p:nvPr>
            <p:ph idx="4294967295"/>
          </p:nvPr>
        </p:nvSpPr>
        <p:spPr bwMode="auto">
          <a:xfrm>
            <a:off x="179513" y="692696"/>
            <a:ext cx="8784976" cy="5736679"/>
          </a:xfrm>
          <a:prstGeom prst="rect">
            <a:avLst/>
          </a:prstGeom>
          <a:noFill/>
          <a:ln>
            <a:miter lim="800000"/>
            <a:headEnd/>
            <a:tailEnd/>
          </a:ln>
        </p:spPr>
        <p:txBody>
          <a:bodyPr/>
          <a:lstStyle/>
          <a:p>
            <a:pPr marL="0" lvl="0" indent="0" algn="just" eaLnBrk="1" fontAlgn="auto" hangingPunct="1">
              <a:lnSpc>
                <a:spcPct val="90000"/>
              </a:lnSpc>
              <a:spcBef>
                <a:spcPts val="600"/>
              </a:spcBef>
              <a:spcAft>
                <a:spcPts val="600"/>
              </a:spcAft>
              <a:buClrTx/>
              <a:buNone/>
              <a:tabLst>
                <a:tab pos="4848225" algn="l"/>
              </a:tabLst>
            </a:pPr>
            <a:endParaRPr lang="tr-TR" altLang="tr-TR" sz="2000" kern="1200" dirty="0" smtClean="0">
              <a:latin typeface="Calibri"/>
              <a:cs typeface="Arial" pitchFamily="34" charset="0"/>
            </a:endParaRPr>
          </a:p>
          <a:p>
            <a:pPr marL="274320" lvl="0" indent="-274320" algn="just" eaLnBrk="1" fontAlgn="auto" hangingPunct="1">
              <a:spcAft>
                <a:spcPts val="0"/>
              </a:spcAft>
              <a:buClr>
                <a:srgbClr val="046CA6"/>
              </a:buClr>
              <a:buSzPct val="100000"/>
              <a:buNone/>
            </a:pPr>
            <a:r>
              <a:rPr lang="tr-TR" altLang="tr-TR" sz="2000" kern="1200" dirty="0">
                <a:latin typeface="Calibri"/>
                <a:cs typeface="Arial" pitchFamily="34" charset="0"/>
              </a:rPr>
              <a:t> </a:t>
            </a:r>
            <a:r>
              <a:rPr lang="tr-TR" sz="2000" u="sng" kern="1200" dirty="0">
                <a:solidFill>
                  <a:srgbClr val="046CA6"/>
                </a:solidFill>
              </a:rPr>
              <a:t>YASAL DAYANAK</a:t>
            </a:r>
            <a:endParaRPr lang="tr-TR" sz="2400" u="sng" kern="1200" dirty="0">
              <a:solidFill>
                <a:srgbClr val="046CA6"/>
              </a:solidFill>
            </a:endParaRPr>
          </a:p>
          <a:p>
            <a:pPr lvl="0" algn="just" eaLnBrk="1" fontAlgn="auto" hangingPunct="1">
              <a:lnSpc>
                <a:spcPct val="90000"/>
              </a:lnSpc>
              <a:spcAft>
                <a:spcPts val="0"/>
              </a:spcAft>
              <a:buClrTx/>
              <a:buSzPct val="100000"/>
              <a:buFont typeface="Wingdings" pitchFamily="2" charset="2"/>
              <a:buChar char="v"/>
            </a:pPr>
            <a:r>
              <a:rPr lang="tr-TR" altLang="tr-TR" sz="1800" kern="1200" dirty="0">
                <a:solidFill>
                  <a:srgbClr val="046CA6"/>
                </a:solidFill>
              </a:rPr>
              <a:t>6645 sayılı Kanunun </a:t>
            </a:r>
            <a:r>
              <a:rPr lang="tr-TR" altLang="tr-TR" sz="1800" kern="1200" dirty="0" smtClean="0">
                <a:solidFill>
                  <a:srgbClr val="046CA6"/>
                </a:solidFill>
              </a:rPr>
              <a:t>51. </a:t>
            </a:r>
            <a:r>
              <a:rPr lang="tr-TR" altLang="tr-TR" sz="1800" kern="1200" dirty="0">
                <a:solidFill>
                  <a:srgbClr val="046CA6"/>
                </a:solidFill>
              </a:rPr>
              <a:t>maddesi</a:t>
            </a:r>
          </a:p>
          <a:p>
            <a:pPr lvl="0" algn="just" eaLnBrk="1" fontAlgn="auto" hangingPunct="1">
              <a:lnSpc>
                <a:spcPct val="90000"/>
              </a:lnSpc>
              <a:spcAft>
                <a:spcPts val="0"/>
              </a:spcAft>
              <a:buClrTx/>
              <a:buSzPct val="100000"/>
              <a:buFont typeface="Wingdings" pitchFamily="2" charset="2"/>
              <a:buChar char="v"/>
            </a:pPr>
            <a:r>
              <a:rPr lang="tr-TR" altLang="tr-TR" sz="1800" kern="1200" dirty="0">
                <a:solidFill>
                  <a:srgbClr val="046CA6"/>
                </a:solidFill>
              </a:rPr>
              <a:t>Değişiklik </a:t>
            </a:r>
            <a:r>
              <a:rPr lang="tr-TR" altLang="tr-TR" sz="1800" kern="1200" dirty="0" smtClean="0">
                <a:solidFill>
                  <a:srgbClr val="046CA6"/>
                </a:solidFill>
              </a:rPr>
              <a:t>5510/G20m-1f </a:t>
            </a:r>
          </a:p>
          <a:p>
            <a:pPr marL="0" lvl="0" indent="0" algn="just" eaLnBrk="1" fontAlgn="auto" hangingPunct="1">
              <a:lnSpc>
                <a:spcPct val="90000"/>
              </a:lnSpc>
              <a:spcAft>
                <a:spcPts val="0"/>
              </a:spcAft>
              <a:buClrTx/>
              <a:buSzPct val="100000"/>
              <a:buNone/>
            </a:pPr>
            <a:endParaRPr lang="tr-TR" altLang="tr-TR" sz="1800" kern="1200" dirty="0">
              <a:solidFill>
                <a:srgbClr val="046CA6"/>
              </a:solidFill>
            </a:endParaRPr>
          </a:p>
          <a:p>
            <a:pPr marL="0" lvl="0" indent="0" algn="just" eaLnBrk="1" fontAlgn="auto" hangingPunct="1">
              <a:lnSpc>
                <a:spcPct val="90000"/>
              </a:lnSpc>
              <a:spcAft>
                <a:spcPts val="0"/>
              </a:spcAft>
              <a:buClrTx/>
              <a:buSzPct val="100000"/>
              <a:buNone/>
            </a:pPr>
            <a:endParaRPr lang="tr-TR" altLang="tr-TR" sz="1800" kern="1200" dirty="0" smtClean="0">
              <a:solidFill>
                <a:srgbClr val="046CA6"/>
              </a:solidFill>
            </a:endParaRPr>
          </a:p>
          <a:p>
            <a:pPr lvl="0" algn="just" eaLnBrk="1" fontAlgn="auto" hangingPunct="1">
              <a:lnSpc>
                <a:spcPct val="90000"/>
              </a:lnSpc>
              <a:spcAft>
                <a:spcPts val="0"/>
              </a:spcAft>
              <a:buClrTx/>
              <a:buSzPct val="100000"/>
              <a:buFont typeface="Wingdings" pitchFamily="2" charset="2"/>
              <a:buChar char="v"/>
            </a:pPr>
            <a:r>
              <a:rPr lang="tr-TR" altLang="tr-TR" sz="1800" b="0" kern="1200" dirty="0" smtClean="0">
                <a:latin typeface="Calibri"/>
                <a:cs typeface="Arial" pitchFamily="34" charset="0"/>
              </a:rPr>
              <a:t>506 </a:t>
            </a:r>
            <a:r>
              <a:rPr lang="tr-TR" altLang="tr-TR" sz="1800" b="0" kern="1200" dirty="0">
                <a:latin typeface="Calibri"/>
                <a:cs typeface="Arial" pitchFamily="34" charset="0"/>
              </a:rPr>
              <a:t>sayılı Kanunun geçici 20 </a:t>
            </a:r>
            <a:r>
              <a:rPr lang="tr-TR" altLang="tr-TR" sz="1800" b="0" kern="1200" dirty="0" err="1">
                <a:latin typeface="Calibri"/>
                <a:cs typeface="Arial" pitchFamily="34" charset="0"/>
              </a:rPr>
              <a:t>nci</a:t>
            </a:r>
            <a:r>
              <a:rPr lang="tr-TR" altLang="tr-TR" sz="1800" b="0" kern="1200" dirty="0">
                <a:latin typeface="Calibri"/>
                <a:cs typeface="Arial" pitchFamily="34" charset="0"/>
              </a:rPr>
              <a:t> maddesi kapsamındaki bankalar, sigorta ve reasürans şirketleri, ticaret odaları, sanayi odaları, borsalar veya bunların teşkil ettikleri birlikler personeli için kurulmuş bulunan sandıkların iştirakçileri ile aylık veya gelir bağlanmış olanlar ile bunların hak sahiplerinin Sosyal Güvenlik Kurumuna </a:t>
            </a:r>
            <a:r>
              <a:rPr lang="tr-TR" altLang="tr-TR" sz="1800" b="0" u="sng" kern="1200" dirty="0">
                <a:latin typeface="Calibri"/>
                <a:cs typeface="Arial" pitchFamily="34" charset="0"/>
              </a:rPr>
              <a:t>devir tarihini belirlemeye Bakanlar Kurulu yetkilidir. </a:t>
            </a:r>
            <a:endParaRPr lang="tr-TR" altLang="tr-TR" sz="1800" b="0" u="sng" kern="1200" dirty="0" smtClean="0">
              <a:latin typeface="Calibri"/>
              <a:cs typeface="Arial" pitchFamily="34" charset="0"/>
            </a:endParaRPr>
          </a:p>
          <a:p>
            <a:pPr marL="0" lvl="0" indent="0" algn="just" eaLnBrk="1" fontAlgn="auto" hangingPunct="1">
              <a:lnSpc>
                <a:spcPct val="90000"/>
              </a:lnSpc>
              <a:spcAft>
                <a:spcPts val="0"/>
              </a:spcAft>
              <a:buClrTx/>
              <a:buSzPct val="100000"/>
              <a:buNone/>
            </a:pPr>
            <a:endParaRPr lang="tr-TR" altLang="tr-TR" sz="1800" b="0" u="sng" kern="1200" dirty="0" smtClean="0">
              <a:latin typeface="Calibri"/>
              <a:cs typeface="Arial" pitchFamily="34" charset="0"/>
            </a:endParaRPr>
          </a:p>
          <a:p>
            <a:pPr lvl="0" algn="just" eaLnBrk="1" fontAlgn="auto" hangingPunct="1">
              <a:spcBef>
                <a:spcPts val="600"/>
              </a:spcBef>
              <a:spcAft>
                <a:spcPts val="600"/>
              </a:spcAft>
              <a:buClrTx/>
              <a:buFont typeface="Wingdings" pitchFamily="2" charset="2"/>
              <a:buChar char="v"/>
              <a:tabLst>
                <a:tab pos="4848225" algn="l"/>
              </a:tabLst>
            </a:pPr>
            <a:r>
              <a:rPr lang="tr-TR" altLang="tr-TR" sz="1800" b="0" kern="1200" dirty="0" smtClean="0">
                <a:latin typeface="Calibri"/>
                <a:cs typeface="Arial" pitchFamily="34" charset="0"/>
              </a:rPr>
              <a:t>Devir </a:t>
            </a:r>
            <a:r>
              <a:rPr lang="tr-TR" altLang="tr-TR" sz="1800" b="0" kern="1200" dirty="0">
                <a:latin typeface="Calibri"/>
                <a:cs typeface="Arial" pitchFamily="34" charset="0"/>
              </a:rPr>
              <a:t>tarihi itibarıyla sandık iştirakçileri 4 (a) kapsamında sigortalı sayılırlar.</a:t>
            </a:r>
          </a:p>
          <a:p>
            <a:pPr marL="0" lvl="0" indent="0" algn="just" eaLnBrk="1" fontAlgn="auto" hangingPunct="1">
              <a:spcBef>
                <a:spcPts val="0"/>
              </a:spcBef>
              <a:spcAft>
                <a:spcPts val="0"/>
              </a:spcAft>
              <a:buClrTx/>
              <a:buNone/>
            </a:pPr>
            <a:endParaRPr lang="tr-TR" altLang="tr-TR" sz="1400" b="0" kern="1200" dirty="0" smtClean="0">
              <a:latin typeface="Calibri"/>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2571750" y="0"/>
            <a:ext cx="6572250" cy="706438"/>
          </a:xfrm>
        </p:spPr>
        <p:txBody>
          <a:bodyPr/>
          <a:lstStyle/>
          <a:p>
            <a:pPr algn="just" eaLnBrk="1" hangingPunct="1"/>
            <a:r>
              <a:rPr lang="tr-TR" altLang="tr-TR" sz="1800" b="1" kern="1200" dirty="0">
                <a:solidFill>
                  <a:srgbClr val="FFFFFF"/>
                </a:solidFill>
                <a:cs typeface="Arial" pitchFamily="34" charset="0"/>
              </a:rPr>
              <a:t>4/1- c kapsamındaki </a:t>
            </a:r>
            <a:r>
              <a:rPr lang="tr-TR" altLang="tr-TR" sz="1800" b="1" kern="1200" dirty="0" smtClean="0">
                <a:solidFill>
                  <a:srgbClr val="FFFFFF"/>
                </a:solidFill>
                <a:cs typeface="Arial" pitchFamily="34" charset="0"/>
              </a:rPr>
              <a:t>sigortalılardan </a:t>
            </a:r>
            <a:r>
              <a:rPr lang="tr-TR" altLang="tr-TR" sz="1800" b="1" kern="1200" dirty="0" smtClean="0">
                <a:solidFill>
                  <a:srgbClr val="FFFFFF"/>
                </a:solidFill>
              </a:rPr>
              <a:t>Yurtdışında </a:t>
            </a:r>
            <a:r>
              <a:rPr lang="tr-TR" altLang="tr-TR" sz="1800" b="1" kern="1200" dirty="0">
                <a:solidFill>
                  <a:srgbClr val="FFFFFF"/>
                </a:solidFill>
              </a:rPr>
              <a:t>Öğrenim Görenlerin öğrenim gördükleri süreyi Borçlanmalarındaki </a:t>
            </a:r>
            <a:r>
              <a:rPr lang="tr-TR" altLang="tr-TR" sz="1800" b="1" kern="1200" dirty="0" err="1">
                <a:solidFill>
                  <a:srgbClr val="FFFFFF"/>
                </a:solidFill>
              </a:rPr>
              <a:t>üçaylık</a:t>
            </a:r>
            <a:r>
              <a:rPr lang="tr-TR" altLang="tr-TR" sz="1800" b="1" kern="1200" dirty="0">
                <a:solidFill>
                  <a:srgbClr val="FFFFFF"/>
                </a:solidFill>
              </a:rPr>
              <a:t> sürenin kaldırılması</a:t>
            </a:r>
            <a:endParaRPr lang="tr-TR" altLang="tr-TR" sz="1800" b="1" dirty="0" smtClean="0">
              <a:cs typeface="Arial" charset="0"/>
            </a:endParaRPr>
          </a:p>
        </p:txBody>
      </p:sp>
      <p:sp>
        <p:nvSpPr>
          <p:cNvPr id="22530" name="Slayt Numarası Yer Tutucusu 1"/>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8/34</a:t>
            </a:r>
          </a:p>
        </p:txBody>
      </p:sp>
      <p:sp>
        <p:nvSpPr>
          <p:cNvPr id="22531" name="Dikdörtgen 1"/>
          <p:cNvSpPr>
            <a:spLocks noChangeArrowheads="1"/>
          </p:cNvSpPr>
          <p:nvPr/>
        </p:nvSpPr>
        <p:spPr bwMode="auto">
          <a:xfrm>
            <a:off x="107504" y="1356305"/>
            <a:ext cx="8641209" cy="1354217"/>
          </a:xfrm>
          <a:prstGeom prst="rect">
            <a:avLst/>
          </a:prstGeom>
          <a:noFill/>
          <a:ln w="9525">
            <a:noFill/>
            <a:miter lim="800000"/>
            <a:headEnd/>
            <a:tailEnd/>
          </a:ln>
        </p:spPr>
        <p:txBody>
          <a:bodyPr wrap="square" anchor="ctr">
            <a:spAutoFit/>
          </a:bodyPr>
          <a:lstStyle/>
          <a:p>
            <a:pPr algn="just" eaLnBrk="0" hangingPunct="0"/>
            <a:endParaRPr lang="tr-TR" sz="2000" b="1" dirty="0">
              <a:solidFill>
                <a:srgbClr val="035B8D"/>
              </a:solidFill>
              <a:latin typeface="Calibri" pitchFamily="34" charset="0"/>
              <a:cs typeface="Times New Roman" pitchFamily="18" charset="0"/>
            </a:endParaRPr>
          </a:p>
          <a:p>
            <a:pPr algn="just" eaLnBrk="0" hangingPunct="0"/>
            <a:r>
              <a:rPr lang="tr-TR" sz="2400" b="1" dirty="0">
                <a:latin typeface="Calibri" pitchFamily="34" charset="0"/>
                <a:cs typeface="Times New Roman" pitchFamily="18" charset="0"/>
              </a:rPr>
              <a:t>     </a:t>
            </a:r>
          </a:p>
          <a:p>
            <a:pPr algn="just" eaLnBrk="0" hangingPunct="0"/>
            <a:r>
              <a:rPr lang="tr-TR" sz="2400" b="1" dirty="0">
                <a:latin typeface="Calibri" pitchFamily="34" charset="0"/>
                <a:cs typeface="Times New Roman" pitchFamily="18" charset="0"/>
              </a:rPr>
              <a:t>    </a:t>
            </a:r>
          </a:p>
          <a:p>
            <a:pPr algn="just" eaLnBrk="0" hangingPunct="0"/>
            <a:endParaRPr lang="tr-TR" altLang="tr-TR" sz="1400" b="1" dirty="0">
              <a:solidFill>
                <a:srgbClr val="FF0000"/>
              </a:solidFill>
              <a:cs typeface="Arial" charset="0"/>
            </a:endParaRPr>
          </a:p>
        </p:txBody>
      </p:sp>
      <p:sp>
        <p:nvSpPr>
          <p:cNvPr id="2" name="Dikdörtgen 1"/>
          <p:cNvSpPr/>
          <p:nvPr/>
        </p:nvSpPr>
        <p:spPr>
          <a:xfrm>
            <a:off x="323527" y="980729"/>
            <a:ext cx="8425186" cy="3283976"/>
          </a:xfrm>
          <a:prstGeom prst="rect">
            <a:avLst/>
          </a:prstGeom>
        </p:spPr>
        <p:txBody>
          <a:bodyPr wrap="square">
            <a:spAutoFit/>
          </a:bodyPr>
          <a:lstStyle/>
          <a:p>
            <a:pPr marR="0" lvl="0" algn="just" defTabSz="914400" eaLnBrk="1" fontAlgn="auto" latinLnBrk="0" hangingPunct="1">
              <a:lnSpc>
                <a:spcPct val="90000"/>
              </a:lnSpc>
              <a:spcBef>
                <a:spcPct val="20000"/>
              </a:spcBef>
              <a:spcAft>
                <a:spcPts val="0"/>
              </a:spcAft>
              <a:buSzPct val="100000"/>
              <a:tabLst/>
              <a:defRPr/>
            </a:pPr>
            <a:r>
              <a:rPr kumimoji="0" lang="tr-TR" sz="2000" b="1" i="0" u="sng" strike="noStrike" kern="0" cap="none" spc="0" normalizeH="0" baseline="0" noProof="0" dirty="0">
                <a:ln>
                  <a:noFill/>
                </a:ln>
                <a:effectLst/>
                <a:uLnTx/>
                <a:uFillTx/>
                <a:latin typeface="Calibri" pitchFamily="34" charset="0"/>
              </a:rPr>
              <a:t>YASAL </a:t>
            </a:r>
            <a:r>
              <a:rPr kumimoji="0" lang="tr-TR" sz="2000" b="1" i="0" u="sng" strike="noStrike" kern="0" cap="none" spc="0" normalizeH="0" baseline="0" noProof="0" dirty="0" smtClean="0">
                <a:ln>
                  <a:noFill/>
                </a:ln>
                <a:effectLst/>
                <a:uLnTx/>
                <a:uFillTx/>
                <a:latin typeface="Calibri" pitchFamily="34" charset="0"/>
              </a:rPr>
              <a:t>DAYANAK</a:t>
            </a:r>
            <a:endParaRPr kumimoji="0" lang="tr-TR" sz="2400" b="1" i="0" u="none" strike="noStrike" kern="0" cap="none" spc="0" normalizeH="0" baseline="0" noProof="0" dirty="0">
              <a:ln>
                <a:noFill/>
              </a:ln>
              <a:effectLst/>
              <a:uLnTx/>
              <a:uFillTx/>
              <a:latin typeface="Calibri" pitchFamily="34" charset="0"/>
            </a:endParaRPr>
          </a:p>
          <a:p>
            <a:pPr marL="285750" marR="0" lvl="0" indent="-285750" algn="just" defTabSz="914400" eaLnBrk="1" fontAlgn="auto" latinLnBrk="0" hangingPunct="1">
              <a:lnSpc>
                <a:spcPct val="90000"/>
              </a:lnSpc>
              <a:spcBef>
                <a:spcPct val="20000"/>
              </a:spcBef>
              <a:spcAft>
                <a:spcPts val="0"/>
              </a:spcAft>
              <a:buSzPct val="100000"/>
              <a:buFont typeface="Wingdings" pitchFamily="2" charset="2"/>
              <a:buChar char="v"/>
              <a:tabLst/>
              <a:defRPr/>
            </a:pPr>
            <a:r>
              <a:rPr lang="tr-TR" b="1" kern="0" dirty="0" smtClean="0">
                <a:latin typeface="Calibri" pitchFamily="34" charset="0"/>
              </a:rPr>
              <a:t>6645 </a:t>
            </a:r>
            <a:r>
              <a:rPr lang="tr-TR" b="1" kern="0" dirty="0">
                <a:latin typeface="Calibri" pitchFamily="34" charset="0"/>
              </a:rPr>
              <a:t>sayılı Kanunun </a:t>
            </a:r>
            <a:r>
              <a:rPr lang="tr-TR" b="1" kern="0" dirty="0" smtClean="0">
                <a:latin typeface="Calibri" pitchFamily="34" charset="0"/>
              </a:rPr>
              <a:t>52. </a:t>
            </a:r>
            <a:r>
              <a:rPr lang="tr-TR" b="1" kern="0" dirty="0">
                <a:latin typeface="Calibri" pitchFamily="34" charset="0"/>
              </a:rPr>
              <a:t>maddesi</a:t>
            </a:r>
          </a:p>
          <a:p>
            <a:pPr marL="285750" marR="0" lvl="0" indent="-285750" algn="just" defTabSz="914400" eaLnBrk="1" fontAlgn="auto" latinLnBrk="0" hangingPunct="1">
              <a:lnSpc>
                <a:spcPct val="90000"/>
              </a:lnSpc>
              <a:spcBef>
                <a:spcPct val="20000"/>
              </a:spcBef>
              <a:spcAft>
                <a:spcPts val="0"/>
              </a:spcAft>
              <a:buSzPct val="100000"/>
              <a:buFont typeface="Wingdings" pitchFamily="2" charset="2"/>
              <a:buChar char="v"/>
              <a:tabLst/>
              <a:defRPr/>
            </a:pPr>
            <a:r>
              <a:rPr lang="tr-TR" b="1" kern="0" dirty="0">
                <a:latin typeface="Calibri" pitchFamily="34" charset="0"/>
              </a:rPr>
              <a:t>Değişiklik </a:t>
            </a:r>
            <a:r>
              <a:rPr lang="tr-TR" b="1" kern="0" dirty="0" smtClean="0">
                <a:latin typeface="Calibri" pitchFamily="34" charset="0"/>
              </a:rPr>
              <a:t>5510/G43m-1f-1cümle kaldırılmıştır</a:t>
            </a:r>
            <a:r>
              <a:rPr lang="tr-TR" kern="0" dirty="0" smtClean="0">
                <a:latin typeface="Calibri" pitchFamily="34" charset="0"/>
              </a:rPr>
              <a:t>.</a:t>
            </a:r>
          </a:p>
          <a:p>
            <a:pPr marR="0" lvl="0" algn="just" defTabSz="914400" eaLnBrk="1" fontAlgn="auto" latinLnBrk="0" hangingPunct="1">
              <a:lnSpc>
                <a:spcPct val="90000"/>
              </a:lnSpc>
              <a:spcBef>
                <a:spcPct val="20000"/>
              </a:spcBef>
              <a:spcAft>
                <a:spcPts val="0"/>
              </a:spcAft>
              <a:buSzPct val="100000"/>
              <a:tabLst/>
              <a:defRPr/>
            </a:pPr>
            <a:endParaRPr lang="tr-TR" kern="0" dirty="0" smtClean="0">
              <a:latin typeface="Calibri" pitchFamily="34" charset="0"/>
            </a:endParaRPr>
          </a:p>
          <a:p>
            <a:pPr marR="0" lvl="0" algn="just" defTabSz="914400" eaLnBrk="1" fontAlgn="auto" latinLnBrk="0" hangingPunct="1">
              <a:lnSpc>
                <a:spcPct val="90000"/>
              </a:lnSpc>
              <a:spcBef>
                <a:spcPct val="20000"/>
              </a:spcBef>
              <a:spcAft>
                <a:spcPts val="0"/>
              </a:spcAft>
              <a:buSzPct val="100000"/>
              <a:tabLst/>
              <a:defRPr/>
            </a:pPr>
            <a:endParaRPr lang="tr-TR" kern="0" dirty="0">
              <a:latin typeface="Calibri" pitchFamily="34" charset="0"/>
            </a:endParaRPr>
          </a:p>
          <a:p>
            <a:pPr marR="0" lvl="0" algn="just" defTabSz="914400" eaLnBrk="1" fontAlgn="auto" latinLnBrk="0" hangingPunct="1">
              <a:lnSpc>
                <a:spcPct val="90000"/>
              </a:lnSpc>
              <a:spcBef>
                <a:spcPct val="20000"/>
              </a:spcBef>
              <a:spcAft>
                <a:spcPts val="0"/>
              </a:spcAft>
              <a:buSzPct val="100000"/>
              <a:tabLst/>
              <a:defRPr/>
            </a:pPr>
            <a:endParaRPr lang="tr-TR" kern="0" dirty="0" smtClean="0">
              <a:latin typeface="Calibri" pitchFamily="34" charset="0"/>
            </a:endParaRPr>
          </a:p>
          <a:p>
            <a:pPr marR="0" lvl="0" algn="just" defTabSz="914400" eaLnBrk="1" fontAlgn="auto" latinLnBrk="0" hangingPunct="1">
              <a:lnSpc>
                <a:spcPct val="90000"/>
              </a:lnSpc>
              <a:spcBef>
                <a:spcPct val="20000"/>
              </a:spcBef>
              <a:spcAft>
                <a:spcPts val="0"/>
              </a:spcAft>
              <a:buSzPct val="100000"/>
              <a:tabLst/>
              <a:defRPr/>
            </a:pPr>
            <a:r>
              <a:rPr lang="tr-TR" kern="0" dirty="0" smtClean="0">
                <a:latin typeface="Calibri" pitchFamily="34" charset="0"/>
              </a:rPr>
              <a:t>1416 </a:t>
            </a:r>
            <a:r>
              <a:rPr lang="tr-TR" kern="0" dirty="0">
                <a:latin typeface="Calibri" pitchFamily="34" charset="0"/>
              </a:rPr>
              <a:t>sayılı Kanuna göre yurt dışına gönderilen ve öğrenimini başarıyla tamamlayarak yurda dönenlerden yükümlü bulunduğu mecburi hizmet süresini tamamlamış </a:t>
            </a:r>
            <a:r>
              <a:rPr lang="tr-TR" kern="0" dirty="0" smtClean="0">
                <a:latin typeface="Calibri" pitchFamily="34" charset="0"/>
              </a:rPr>
              <a:t>olanlardan yurt </a:t>
            </a:r>
            <a:r>
              <a:rPr lang="tr-TR" kern="0" dirty="0">
                <a:latin typeface="Calibri" pitchFamily="34" charset="0"/>
              </a:rPr>
              <a:t>dışında resmî öğrenci olarak geçirmiş oldukları öğrenim sürelerinin </a:t>
            </a:r>
            <a:r>
              <a:rPr lang="tr-TR" kern="0" dirty="0" smtClean="0">
                <a:latin typeface="Calibri" pitchFamily="34" charset="0"/>
              </a:rPr>
              <a:t>borçlanmadaki </a:t>
            </a:r>
            <a:r>
              <a:rPr lang="tr-TR" b="1" kern="0" dirty="0" smtClean="0">
                <a:latin typeface="Calibri" pitchFamily="34" charset="0"/>
              </a:rPr>
              <a:t>üç ay içinde başvuru şartı kaldırılmıştır</a:t>
            </a:r>
            <a:r>
              <a:rPr lang="tr-TR" kern="0" dirty="0" smtClean="0">
                <a:latin typeface="Calibri" pitchFamily="34" charset="0"/>
              </a:rPr>
              <a:t>. </a:t>
            </a:r>
            <a:endParaRPr lang="tr-TR" kern="0" dirty="0">
              <a:latin typeface="Calibri" pitchFamily="34" charset="0"/>
            </a:endParaRPr>
          </a:p>
          <a:p>
            <a:pPr marR="0" lvl="0" algn="just" defTabSz="914400" eaLnBrk="1" fontAlgn="auto" latinLnBrk="0" hangingPunct="1">
              <a:lnSpc>
                <a:spcPct val="90000"/>
              </a:lnSpc>
              <a:spcBef>
                <a:spcPct val="20000"/>
              </a:spcBef>
              <a:spcAft>
                <a:spcPts val="0"/>
              </a:spcAft>
              <a:buSzPct val="100000"/>
              <a:tabLst/>
              <a:defRPr/>
            </a:pPr>
            <a:endParaRPr kumimoji="0" lang="tr-TR" sz="2000" i="0" u="none" strike="noStrike" kern="0" cap="none" spc="0" normalizeH="0" baseline="0" noProof="0" dirty="0">
              <a:ln>
                <a:noFill/>
              </a:ln>
              <a:solidFill>
                <a:schemeClr val="tx2"/>
              </a:solidFill>
              <a:effectLst/>
              <a:uLnTx/>
              <a:uFillTx/>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Başlık 1"/>
          <p:cNvSpPr>
            <a:spLocks noGrp="1"/>
          </p:cNvSpPr>
          <p:nvPr>
            <p:ph type="title"/>
          </p:nvPr>
        </p:nvSpPr>
        <p:spPr>
          <a:xfrm>
            <a:off x="2571750" y="188913"/>
            <a:ext cx="6572250" cy="517525"/>
          </a:xfrm>
        </p:spPr>
        <p:txBody>
          <a:bodyPr/>
          <a:lstStyle/>
          <a:p>
            <a:r>
              <a:rPr lang="tr-TR" sz="1800" b="1" dirty="0">
                <a:cs typeface="Times New Roman" pitchFamily="18" charset="0"/>
              </a:rPr>
              <a:t>13/05/2014 ile 28/10/2014 tarihleri arasında maden ocaklarının yer altında  meydana gelen iş </a:t>
            </a:r>
            <a:r>
              <a:rPr lang="tr-TR" sz="1800" b="1" dirty="0" smtClean="0">
                <a:cs typeface="Times New Roman" pitchFamily="18" charset="0"/>
              </a:rPr>
              <a:t>kazaları</a:t>
            </a:r>
            <a:endParaRPr lang="tr-TR" sz="1800" dirty="0" smtClean="0"/>
          </a:p>
        </p:txBody>
      </p:sp>
      <p:sp>
        <p:nvSpPr>
          <p:cNvPr id="23554" name="Slayt Numarası Yer Tutucusu 2"/>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9/34</a:t>
            </a:r>
          </a:p>
        </p:txBody>
      </p:sp>
      <p:sp>
        <p:nvSpPr>
          <p:cNvPr id="23555" name="Dikdörtgen 3"/>
          <p:cNvSpPr>
            <a:spLocks noChangeArrowheads="1"/>
          </p:cNvSpPr>
          <p:nvPr/>
        </p:nvSpPr>
        <p:spPr bwMode="auto">
          <a:xfrm>
            <a:off x="179512" y="764704"/>
            <a:ext cx="8640960" cy="3874907"/>
          </a:xfrm>
          <a:prstGeom prst="rect">
            <a:avLst/>
          </a:prstGeom>
          <a:noFill/>
          <a:ln w="9525">
            <a:noFill/>
            <a:miter lim="800000"/>
            <a:headEnd/>
            <a:tailEnd/>
          </a:ln>
        </p:spPr>
        <p:txBody>
          <a:bodyPr wrap="square">
            <a:spAutoFit/>
          </a:bodyPr>
          <a:lstStyle/>
          <a:p>
            <a:pPr algn="just">
              <a:spcBef>
                <a:spcPts val="300"/>
              </a:spcBef>
              <a:buClr>
                <a:srgbClr val="046CA6"/>
              </a:buClr>
            </a:pPr>
            <a:r>
              <a:rPr lang="tr-TR" b="1" u="sng" dirty="0">
                <a:latin typeface="Calibri" pitchFamily="34" charset="0"/>
                <a:ea typeface="Times New Roman"/>
              </a:rPr>
              <a:t>YASAL DAYANAK</a:t>
            </a:r>
          </a:p>
          <a:p>
            <a:pPr algn="just">
              <a:spcBef>
                <a:spcPts val="300"/>
              </a:spcBef>
              <a:buClr>
                <a:srgbClr val="046CA6"/>
              </a:buClr>
            </a:pPr>
            <a:r>
              <a:rPr lang="tr-TR" u="sng" dirty="0">
                <a:latin typeface="Calibri" pitchFamily="34" charset="0"/>
                <a:ea typeface="Times New Roman"/>
              </a:rPr>
              <a:t>6645 sayılı Kanunun </a:t>
            </a:r>
            <a:r>
              <a:rPr lang="tr-TR" u="sng" dirty="0" smtClean="0">
                <a:latin typeface="Calibri" pitchFamily="34" charset="0"/>
                <a:ea typeface="Times New Roman"/>
              </a:rPr>
              <a:t>53. </a:t>
            </a:r>
            <a:r>
              <a:rPr lang="tr-TR" u="sng" dirty="0">
                <a:latin typeface="Calibri" pitchFamily="34" charset="0"/>
                <a:ea typeface="Times New Roman"/>
              </a:rPr>
              <a:t>maddesi</a:t>
            </a:r>
          </a:p>
          <a:p>
            <a:pPr algn="just">
              <a:spcBef>
                <a:spcPts val="300"/>
              </a:spcBef>
              <a:buClr>
                <a:srgbClr val="046CA6"/>
              </a:buClr>
            </a:pPr>
            <a:r>
              <a:rPr lang="tr-TR" u="sng" dirty="0">
                <a:latin typeface="Calibri" pitchFamily="34" charset="0"/>
                <a:ea typeface="Times New Roman"/>
              </a:rPr>
              <a:t>Değişiklik </a:t>
            </a:r>
            <a:r>
              <a:rPr lang="tr-TR" u="sng" dirty="0" smtClean="0">
                <a:latin typeface="Calibri" pitchFamily="34" charset="0"/>
                <a:ea typeface="Times New Roman"/>
              </a:rPr>
              <a:t>5510/G59m</a:t>
            </a:r>
            <a:endParaRPr lang="tr-TR" u="sng" dirty="0">
              <a:latin typeface="Calibri" pitchFamily="34" charset="0"/>
              <a:ea typeface="Times New Roman"/>
            </a:endParaRPr>
          </a:p>
          <a:p>
            <a:pPr lvl="0" algn="just" fontAlgn="auto">
              <a:lnSpc>
                <a:spcPct val="90000"/>
              </a:lnSpc>
              <a:spcBef>
                <a:spcPts val="0"/>
              </a:spcBef>
              <a:spcAft>
                <a:spcPts val="0"/>
              </a:spcAft>
              <a:defRPr/>
            </a:pPr>
            <a:endParaRPr lang="tr-TR" b="1" u="sng" dirty="0">
              <a:latin typeface="Calibri" pitchFamily="34" charset="0"/>
              <a:ea typeface="Calibri"/>
            </a:endParaRPr>
          </a:p>
          <a:p>
            <a:pPr lvl="0" algn="just" fontAlgn="auto">
              <a:lnSpc>
                <a:spcPct val="90000"/>
              </a:lnSpc>
              <a:spcBef>
                <a:spcPts val="0"/>
              </a:spcBef>
              <a:spcAft>
                <a:spcPts val="0"/>
              </a:spcAft>
              <a:defRPr/>
            </a:pPr>
            <a:endParaRPr lang="tr-TR" dirty="0" smtClean="0">
              <a:latin typeface="Calibri" pitchFamily="34" charset="0"/>
              <a:ea typeface="Calibri"/>
              <a:cs typeface="Times New Roman"/>
            </a:endParaRPr>
          </a:p>
          <a:p>
            <a:pPr lvl="0" algn="just" fontAlgn="auto">
              <a:lnSpc>
                <a:spcPct val="90000"/>
              </a:lnSpc>
              <a:spcBef>
                <a:spcPts val="0"/>
              </a:spcBef>
              <a:spcAft>
                <a:spcPts val="0"/>
              </a:spcAft>
              <a:defRPr/>
            </a:pPr>
            <a:endParaRPr lang="tr-TR" dirty="0">
              <a:latin typeface="Calibri" pitchFamily="34" charset="0"/>
              <a:ea typeface="Calibri"/>
              <a:cs typeface="Times New Roman"/>
            </a:endParaRPr>
          </a:p>
          <a:p>
            <a:pPr lvl="0" algn="just" fontAlgn="auto">
              <a:lnSpc>
                <a:spcPct val="90000"/>
              </a:lnSpc>
              <a:spcBef>
                <a:spcPts val="0"/>
              </a:spcBef>
              <a:spcAft>
                <a:spcPts val="0"/>
              </a:spcAft>
              <a:defRPr/>
            </a:pPr>
            <a:r>
              <a:rPr lang="tr-TR" dirty="0" smtClean="0">
                <a:latin typeface="Calibri" pitchFamily="34" charset="0"/>
                <a:ea typeface="Calibri"/>
                <a:cs typeface="Times New Roman"/>
              </a:rPr>
              <a:t>5510 </a:t>
            </a:r>
            <a:r>
              <a:rPr lang="tr-TR" dirty="0">
                <a:latin typeface="Calibri" pitchFamily="34" charset="0"/>
                <a:ea typeface="Calibri"/>
                <a:cs typeface="Times New Roman"/>
              </a:rPr>
              <a:t>sayılı Kanunun geçici 59 uncu maddesinde yer alan “13/5/2014 tarihinde Manisa ilinin Soma ilçesinde meydana gelen maden kazası” ibaresi, “</a:t>
            </a:r>
            <a:r>
              <a:rPr lang="tr-TR" b="1" dirty="0">
                <a:latin typeface="Calibri" pitchFamily="34" charset="0"/>
                <a:ea typeface="Calibri"/>
                <a:cs typeface="Times New Roman"/>
              </a:rPr>
              <a:t>13/5/2014 tarihi ile 28/10/2014 (dâhil) tarihleri arasında maden ocaklarının yer altı işlerinde meydana gelen iş kazası” </a:t>
            </a:r>
            <a:r>
              <a:rPr lang="tr-TR" dirty="0">
                <a:latin typeface="Calibri" pitchFamily="34" charset="0"/>
                <a:ea typeface="Calibri"/>
                <a:cs typeface="Times New Roman"/>
              </a:rPr>
              <a:t>şeklinde değiştirilmiştir.</a:t>
            </a:r>
            <a:endParaRPr lang="tr-TR" altLang="tr-TR" u="sng" dirty="0" smtClean="0">
              <a:latin typeface="Calibri" pitchFamily="34" charset="0"/>
              <a:ea typeface="Times New Roman"/>
            </a:endParaRPr>
          </a:p>
          <a:p>
            <a:pPr lvl="0" algn="just">
              <a:spcBef>
                <a:spcPts val="300"/>
              </a:spcBef>
              <a:buClr>
                <a:srgbClr val="046CA6"/>
              </a:buClr>
              <a:defRPr/>
            </a:pPr>
            <a:endParaRPr lang="tr-TR" b="1" u="sng" dirty="0">
              <a:latin typeface="Calibri" pitchFamily="34" charset="0"/>
              <a:ea typeface="Times New Roman"/>
            </a:endParaRPr>
          </a:p>
          <a:p>
            <a:pPr lvl="0" algn="just" fontAlgn="auto">
              <a:lnSpc>
                <a:spcPct val="90000"/>
              </a:lnSpc>
              <a:spcBef>
                <a:spcPts val="0"/>
              </a:spcBef>
              <a:spcAft>
                <a:spcPts val="0"/>
              </a:spcAft>
              <a:defRPr/>
            </a:pPr>
            <a:r>
              <a:rPr lang="tr-TR" altLang="tr-TR" dirty="0" smtClean="0">
                <a:latin typeface="Calibri"/>
                <a:cs typeface="Arial" charset="0"/>
              </a:rPr>
              <a:t>Bu değişiklik ile Karaman/</a:t>
            </a:r>
            <a:r>
              <a:rPr lang="tr-TR" altLang="tr-TR" dirty="0" err="1" smtClean="0">
                <a:latin typeface="Calibri"/>
                <a:cs typeface="Arial" charset="0"/>
              </a:rPr>
              <a:t>Ermenekte</a:t>
            </a:r>
            <a:r>
              <a:rPr lang="tr-TR" altLang="tr-TR" dirty="0" smtClean="0">
                <a:latin typeface="Calibri"/>
                <a:cs typeface="Arial" charset="0"/>
              </a:rPr>
              <a:t> meydana gelen  iş kazası geçici 59. madde kapsamına alınmıştır.</a:t>
            </a:r>
            <a:endParaRPr lang="tr-TR" altLang="tr-TR" dirty="0">
              <a:latin typeface="Calibri"/>
              <a:cs typeface="Arial" charset="0"/>
            </a:endParaRPr>
          </a:p>
          <a:p>
            <a:pPr marL="285750" indent="-285750" algn="just">
              <a:spcBef>
                <a:spcPts val="300"/>
              </a:spcBef>
              <a:buClr>
                <a:srgbClr val="046CA6"/>
              </a:buClr>
              <a:buFont typeface="Wingdings" pitchFamily="2" charset="2"/>
              <a:buChar char="v"/>
            </a:pPr>
            <a:endParaRPr lang="tr-TR" dirty="0">
              <a:latin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2571750" y="0"/>
            <a:ext cx="6572250" cy="706438"/>
          </a:xfrm>
        </p:spPr>
        <p:txBody>
          <a:bodyPr/>
          <a:lstStyle/>
          <a:p>
            <a:pPr lvl="0" algn="just" eaLnBrk="1" hangingPunct="1"/>
            <a:r>
              <a:rPr lang="tr-TR" b="1" dirty="0" smtClean="0">
                <a:solidFill>
                  <a:prstClr val="black"/>
                </a:solidFill>
              </a:rPr>
              <a:t/>
            </a:r>
            <a:br>
              <a:rPr lang="tr-TR" b="1" dirty="0" smtClean="0">
                <a:solidFill>
                  <a:prstClr val="black"/>
                </a:solidFill>
              </a:rPr>
            </a:br>
            <a:r>
              <a:rPr lang="tr-TR" b="1" dirty="0" smtClean="0">
                <a:solidFill>
                  <a:prstClr val="black"/>
                </a:solidFill>
              </a:rPr>
              <a:t/>
            </a:r>
            <a:br>
              <a:rPr lang="tr-TR" b="1" dirty="0" smtClean="0">
                <a:solidFill>
                  <a:prstClr val="black"/>
                </a:solidFill>
              </a:rPr>
            </a:br>
            <a:r>
              <a:rPr lang="tr-TR" sz="1800" b="1" dirty="0" err="1" smtClean="0"/>
              <a:t>TMSF’ye</a:t>
            </a:r>
            <a:r>
              <a:rPr lang="tr-TR" sz="1800" b="1" dirty="0" smtClean="0"/>
              <a:t> </a:t>
            </a:r>
            <a:r>
              <a:rPr lang="tr-TR" sz="1800" b="1" dirty="0"/>
              <a:t>Devredilen Ya Da Doğrudan İflasına Karar Verilen Bankalar Ve İştiraklerinde </a:t>
            </a:r>
            <a:r>
              <a:rPr lang="tr-TR" sz="1800" b="1" dirty="0" smtClean="0"/>
              <a:t>üst </a:t>
            </a:r>
            <a:r>
              <a:rPr lang="tr-TR" sz="1800" b="1" dirty="0"/>
              <a:t>düzey yöneticiler </a:t>
            </a:r>
            <a:r>
              <a:rPr lang="tr-TR" sz="1800" b="1" dirty="0" smtClean="0"/>
              <a:t/>
            </a:r>
            <a:br>
              <a:rPr lang="tr-TR" sz="1800" b="1" dirty="0" smtClean="0"/>
            </a:br>
            <a:r>
              <a:rPr lang="tr-TR" sz="1800" b="1" dirty="0" smtClean="0"/>
              <a:t>veya </a:t>
            </a:r>
            <a:r>
              <a:rPr lang="tr-TR" sz="1800" b="1" dirty="0"/>
              <a:t>yetkililerinin </a:t>
            </a:r>
            <a:r>
              <a:rPr lang="tr-TR" sz="1800" b="1" dirty="0" smtClean="0"/>
              <a:t>Kurum alacaklarından </a:t>
            </a:r>
            <a:r>
              <a:rPr lang="tr-TR" sz="1800" b="1" dirty="0"/>
              <a:t>sorumlulukları</a:t>
            </a:r>
            <a:r>
              <a:rPr lang="tr-TR" b="1" dirty="0"/>
              <a:t/>
            </a:r>
            <a:br>
              <a:rPr lang="tr-TR" b="1" dirty="0"/>
            </a:br>
            <a:r>
              <a:rPr lang="tr-TR" b="1" dirty="0">
                <a:solidFill>
                  <a:prstClr val="black"/>
                </a:solidFill>
              </a:rPr>
              <a:t/>
            </a:r>
            <a:br>
              <a:rPr lang="tr-TR" b="1" dirty="0">
                <a:solidFill>
                  <a:prstClr val="black"/>
                </a:solidFill>
              </a:rPr>
            </a:br>
            <a:endParaRPr lang="tr-TR" altLang="tr-TR" b="1" dirty="0" smtClean="0">
              <a:latin typeface="Arial" charset="0"/>
              <a:cs typeface="Arial" charset="0"/>
            </a:endParaRPr>
          </a:p>
        </p:txBody>
      </p:sp>
      <p:sp>
        <p:nvSpPr>
          <p:cNvPr id="24578" name="Slayt Numarası Yer Tutucusu 1"/>
          <p:cNvSpPr>
            <a:spLocks noGrp="1"/>
          </p:cNvSpPr>
          <p:nvPr>
            <p:ph type="sldNum" sz="quarter" idx="12"/>
          </p:nvPr>
        </p:nvSpPr>
        <p:spPr bwMode="auto">
          <a:xfrm>
            <a:off x="7660982" y="6563354"/>
            <a:ext cx="1477962" cy="280987"/>
          </a:xfrm>
          <a:noFill/>
          <a:ln>
            <a:miter lim="800000"/>
            <a:headEnd/>
            <a:tailEnd/>
          </a:ln>
        </p:spPr>
        <p:txBody>
          <a:bodyPr vert="horz" wrap="square" lIns="91440" tIns="45720" rIns="91440" bIns="45720" numCol="1" anchor="t" anchorCtr="0" compatLnSpc="1">
            <a:prstTxWarp prst="textNoShape">
              <a:avLst/>
            </a:prstTxWarp>
          </a:bodyPr>
          <a:lstStyle/>
          <a:p>
            <a:pPr algn="ctr"/>
            <a:r>
              <a:rPr lang="tr-TR" dirty="0" smtClean="0"/>
              <a:t>10/34</a:t>
            </a:r>
          </a:p>
        </p:txBody>
      </p:sp>
      <p:sp>
        <p:nvSpPr>
          <p:cNvPr id="24579" name="Dikdörtgen 1"/>
          <p:cNvSpPr>
            <a:spLocks noChangeArrowheads="1"/>
          </p:cNvSpPr>
          <p:nvPr/>
        </p:nvSpPr>
        <p:spPr bwMode="auto">
          <a:xfrm>
            <a:off x="142089" y="-5558"/>
            <a:ext cx="8784976" cy="8166851"/>
          </a:xfrm>
          <a:prstGeom prst="rect">
            <a:avLst/>
          </a:prstGeom>
          <a:noFill/>
          <a:ln w="9525">
            <a:noFill/>
            <a:miter lim="800000"/>
            <a:headEnd/>
            <a:tailEnd/>
          </a:ln>
        </p:spPr>
        <p:txBody>
          <a:bodyPr wrap="square" anchor="ctr">
            <a:spAutoFit/>
          </a:bodyPr>
          <a:lstStyle/>
          <a:p>
            <a:pPr marL="285750" lvl="0" indent="-285750" algn="just" fontAlgn="auto">
              <a:lnSpc>
                <a:spcPct val="90000"/>
              </a:lnSpc>
              <a:spcBef>
                <a:spcPts val="600"/>
              </a:spcBef>
              <a:spcAft>
                <a:spcPts val="600"/>
              </a:spcAft>
              <a:buFont typeface="Wingdings" pitchFamily="2" charset="2"/>
              <a:buChar char="v"/>
              <a:tabLst>
                <a:tab pos="4848225" algn="l"/>
              </a:tabLst>
            </a:pPr>
            <a:endParaRPr lang="tr-TR" altLang="tr-TR" dirty="0" smtClean="0">
              <a:latin typeface="Calibri" pitchFamily="34" charset="0"/>
              <a:cs typeface="Times New Roman" pitchFamily="18" charset="0"/>
            </a:endParaRPr>
          </a:p>
          <a:p>
            <a:pPr lvl="0" algn="just" fontAlgn="auto">
              <a:lnSpc>
                <a:spcPct val="90000"/>
              </a:lnSpc>
              <a:spcBef>
                <a:spcPts val="600"/>
              </a:spcBef>
              <a:spcAft>
                <a:spcPts val="600"/>
              </a:spcAft>
              <a:tabLst>
                <a:tab pos="4848225" algn="l"/>
              </a:tabLst>
            </a:pPr>
            <a:r>
              <a:rPr lang="tr-TR" altLang="tr-TR" b="1" dirty="0" smtClean="0">
                <a:latin typeface="Calibri" pitchFamily="34" charset="0"/>
                <a:cs typeface="Times New Roman" pitchFamily="18" charset="0"/>
              </a:rPr>
              <a:t>   </a:t>
            </a:r>
          </a:p>
          <a:p>
            <a:pPr lvl="0" algn="just">
              <a:spcBef>
                <a:spcPts val="300"/>
              </a:spcBef>
              <a:buClr>
                <a:srgbClr val="046CA6"/>
              </a:buClr>
            </a:pPr>
            <a:r>
              <a:rPr lang="tr-TR" sz="1600" b="1" u="sng" dirty="0" smtClean="0">
                <a:solidFill>
                  <a:srgbClr val="046CA6"/>
                </a:solidFill>
                <a:latin typeface="Calibri" pitchFamily="34" charset="0"/>
                <a:ea typeface="Times New Roman"/>
              </a:rPr>
              <a:t>YASAL </a:t>
            </a:r>
            <a:r>
              <a:rPr lang="tr-TR" sz="1600" b="1" u="sng" dirty="0">
                <a:solidFill>
                  <a:srgbClr val="046CA6"/>
                </a:solidFill>
                <a:latin typeface="Calibri" pitchFamily="34" charset="0"/>
                <a:ea typeface="Times New Roman"/>
              </a:rPr>
              <a:t>DAYANAK</a:t>
            </a:r>
          </a:p>
          <a:p>
            <a:pPr lvl="0" algn="just">
              <a:spcBef>
                <a:spcPts val="300"/>
              </a:spcBef>
              <a:buClr>
                <a:srgbClr val="046CA6"/>
              </a:buClr>
            </a:pPr>
            <a:r>
              <a:rPr lang="tr-TR" sz="1600" b="1" u="sng" dirty="0">
                <a:solidFill>
                  <a:srgbClr val="046CA6"/>
                </a:solidFill>
                <a:latin typeface="Calibri" pitchFamily="34" charset="0"/>
                <a:ea typeface="Times New Roman"/>
              </a:rPr>
              <a:t>6645 sayılı Kanunun </a:t>
            </a:r>
            <a:r>
              <a:rPr lang="tr-TR" sz="1600" b="1" u="sng" dirty="0" smtClean="0">
                <a:solidFill>
                  <a:srgbClr val="046CA6"/>
                </a:solidFill>
                <a:latin typeface="Calibri" pitchFamily="34" charset="0"/>
                <a:ea typeface="Times New Roman"/>
              </a:rPr>
              <a:t>54. </a:t>
            </a:r>
            <a:r>
              <a:rPr lang="tr-TR" sz="1600" b="1" u="sng" dirty="0">
                <a:solidFill>
                  <a:srgbClr val="046CA6"/>
                </a:solidFill>
                <a:latin typeface="Calibri" pitchFamily="34" charset="0"/>
                <a:ea typeface="Times New Roman"/>
              </a:rPr>
              <a:t>maddesi</a:t>
            </a:r>
          </a:p>
          <a:p>
            <a:pPr lvl="0" algn="just">
              <a:spcBef>
                <a:spcPts val="300"/>
              </a:spcBef>
              <a:buClr>
                <a:srgbClr val="046CA6"/>
              </a:buClr>
            </a:pPr>
            <a:r>
              <a:rPr lang="tr-TR" sz="1600" b="1" u="sng" dirty="0">
                <a:solidFill>
                  <a:srgbClr val="046CA6"/>
                </a:solidFill>
                <a:latin typeface="Calibri" pitchFamily="34" charset="0"/>
                <a:ea typeface="Times New Roman"/>
              </a:rPr>
              <a:t>Değişiklik </a:t>
            </a:r>
            <a:r>
              <a:rPr lang="tr-TR" sz="1600" b="1" u="sng" dirty="0" smtClean="0">
                <a:solidFill>
                  <a:srgbClr val="046CA6"/>
                </a:solidFill>
                <a:latin typeface="Calibri" pitchFamily="34" charset="0"/>
                <a:ea typeface="Times New Roman"/>
              </a:rPr>
              <a:t>5510/G61m</a:t>
            </a:r>
            <a:endParaRPr lang="tr-TR" sz="1600" b="1" u="sng" dirty="0">
              <a:solidFill>
                <a:srgbClr val="046CA6"/>
              </a:solidFill>
              <a:latin typeface="Calibri" pitchFamily="34" charset="0"/>
              <a:ea typeface="Times New Roman"/>
            </a:endParaRPr>
          </a:p>
          <a:p>
            <a:pPr lvl="0" algn="just" fontAlgn="auto">
              <a:lnSpc>
                <a:spcPct val="90000"/>
              </a:lnSpc>
              <a:spcBef>
                <a:spcPts val="600"/>
              </a:spcBef>
              <a:spcAft>
                <a:spcPts val="600"/>
              </a:spcAft>
              <a:tabLst>
                <a:tab pos="4848225" algn="l"/>
              </a:tabLst>
            </a:pPr>
            <a:r>
              <a:rPr lang="tr-TR" altLang="tr-TR" b="1" dirty="0" smtClean="0">
                <a:latin typeface="Calibri" pitchFamily="34" charset="0"/>
                <a:cs typeface="Times New Roman" pitchFamily="18" charset="0"/>
              </a:rPr>
              <a:t>  </a:t>
            </a:r>
            <a:r>
              <a:rPr lang="tr-TR" altLang="tr-TR" dirty="0">
                <a:latin typeface="Calibri" pitchFamily="34" charset="0"/>
                <a:cs typeface="Times New Roman" pitchFamily="18" charset="0"/>
              </a:rPr>
              <a:t>3182 </a:t>
            </a:r>
            <a:r>
              <a:rPr lang="tr-TR" altLang="tr-TR" dirty="0" smtClean="0">
                <a:latin typeface="Calibri" pitchFamily="34" charset="0"/>
                <a:cs typeface="Times New Roman" pitchFamily="18" charset="0"/>
              </a:rPr>
              <a:t>s. </a:t>
            </a:r>
            <a:r>
              <a:rPr lang="tr-TR" altLang="tr-TR" dirty="0">
                <a:latin typeface="Calibri" pitchFamily="34" charset="0"/>
                <a:cs typeface="Times New Roman" pitchFamily="18" charset="0"/>
              </a:rPr>
              <a:t>Bankalar </a:t>
            </a:r>
            <a:r>
              <a:rPr lang="tr-TR" altLang="tr-TR" dirty="0" smtClean="0">
                <a:latin typeface="Calibri" pitchFamily="34" charset="0"/>
                <a:cs typeface="Times New Roman" pitchFamily="18" charset="0"/>
              </a:rPr>
              <a:t>K., </a:t>
            </a:r>
            <a:r>
              <a:rPr lang="tr-TR" altLang="tr-TR" dirty="0">
                <a:latin typeface="Calibri" pitchFamily="34" charset="0"/>
                <a:cs typeface="Times New Roman" pitchFamily="18" charset="0"/>
              </a:rPr>
              <a:t>4389 </a:t>
            </a:r>
            <a:r>
              <a:rPr lang="tr-TR" altLang="tr-TR" dirty="0" smtClean="0">
                <a:latin typeface="Calibri" pitchFamily="34" charset="0"/>
                <a:cs typeface="Times New Roman" pitchFamily="18" charset="0"/>
              </a:rPr>
              <a:t>s. K. </a:t>
            </a:r>
            <a:r>
              <a:rPr lang="tr-TR" altLang="tr-TR" dirty="0">
                <a:latin typeface="Calibri" pitchFamily="34" charset="0"/>
                <a:cs typeface="Times New Roman" pitchFamily="18" charset="0"/>
              </a:rPr>
              <a:t>ve 5411 </a:t>
            </a:r>
            <a:r>
              <a:rPr lang="tr-TR" altLang="tr-TR" dirty="0" smtClean="0">
                <a:latin typeface="Calibri" pitchFamily="34" charset="0"/>
                <a:cs typeface="Times New Roman" pitchFamily="18" charset="0"/>
              </a:rPr>
              <a:t>s. K. </a:t>
            </a:r>
            <a:r>
              <a:rPr lang="tr-TR" altLang="tr-TR" dirty="0">
                <a:latin typeface="Calibri" pitchFamily="34" charset="0"/>
                <a:cs typeface="Times New Roman" pitchFamily="18" charset="0"/>
              </a:rPr>
              <a:t>kapsamında faaliyet izni kaldırılan ve (ortaklarının temettü hariç ortaklık hakları dâhil) yönetim ve denetimi </a:t>
            </a:r>
            <a:r>
              <a:rPr lang="tr-TR" altLang="tr-TR" dirty="0" err="1" smtClean="0">
                <a:latin typeface="Calibri" pitchFamily="34" charset="0"/>
                <a:cs typeface="Times New Roman" pitchFamily="18" charset="0"/>
              </a:rPr>
              <a:t>TMSF’ye</a:t>
            </a:r>
            <a:r>
              <a:rPr lang="tr-TR" altLang="tr-TR" dirty="0" smtClean="0">
                <a:latin typeface="Calibri" pitchFamily="34" charset="0"/>
                <a:cs typeface="Times New Roman" pitchFamily="18" charset="0"/>
              </a:rPr>
              <a:t> </a:t>
            </a:r>
            <a:r>
              <a:rPr lang="tr-TR" altLang="tr-TR" dirty="0">
                <a:latin typeface="Calibri" pitchFamily="34" charset="0"/>
                <a:cs typeface="Times New Roman" pitchFamily="18" charset="0"/>
              </a:rPr>
              <a:t>devredilen ya da doğrudan iflasına karar verilen  bankalar ve bu bankaların</a:t>
            </a:r>
            <a:r>
              <a:rPr lang="tr-TR" altLang="tr-TR" dirty="0" smtClean="0">
                <a:latin typeface="Calibri" pitchFamily="34" charset="0"/>
                <a:cs typeface="Times New Roman" pitchFamily="18" charset="0"/>
              </a:rPr>
              <a:t>;</a:t>
            </a:r>
          </a:p>
          <a:p>
            <a:pPr lvl="0" algn="just" fontAlgn="auto">
              <a:lnSpc>
                <a:spcPct val="90000"/>
              </a:lnSpc>
              <a:spcBef>
                <a:spcPts val="600"/>
              </a:spcBef>
              <a:spcAft>
                <a:spcPts val="600"/>
              </a:spcAft>
              <a:tabLst>
                <a:tab pos="4848225" algn="l"/>
              </a:tabLst>
            </a:pPr>
            <a:r>
              <a:rPr lang="tr-TR" altLang="tr-TR" dirty="0" smtClean="0">
                <a:latin typeface="Calibri" pitchFamily="34" charset="0"/>
                <a:cs typeface="Times New Roman" pitchFamily="18" charset="0"/>
              </a:rPr>
              <a:t> </a:t>
            </a:r>
            <a:r>
              <a:rPr lang="tr-TR" altLang="tr-TR" dirty="0">
                <a:latin typeface="Calibri" pitchFamily="34" charset="0"/>
                <a:cs typeface="Times New Roman" pitchFamily="18" charset="0"/>
              </a:rPr>
              <a:t>hâkim ortakları, yönetim ve denetimine sahip olduğu iştirakleri, gerçek ve tüzel kişi hâkim ortaklarının hâkim ortak olduğu şirketler ve anılan kanunlar kapsamında bankanın Fona olan borcundan sorumlu tutulan kişiler hariç olmak üzere, </a:t>
            </a:r>
            <a:r>
              <a:rPr lang="tr-TR" altLang="tr-TR" dirty="0" smtClean="0">
                <a:latin typeface="Calibri" pitchFamily="34" charset="0"/>
                <a:cs typeface="Times New Roman" pitchFamily="18" charset="0"/>
              </a:rPr>
              <a:t>haklarında iflas </a:t>
            </a:r>
            <a:r>
              <a:rPr lang="tr-TR" altLang="tr-TR" dirty="0">
                <a:latin typeface="Calibri" pitchFamily="34" charset="0"/>
                <a:cs typeface="Times New Roman" pitchFamily="18" charset="0"/>
              </a:rPr>
              <a:t>kararı verilmiş ve işlemleri devam eden, iflas tasfiyesi sonuçlanmış olan şirketlerin borçlarından, </a:t>
            </a:r>
            <a:endParaRPr lang="tr-TR" altLang="tr-TR" dirty="0" smtClean="0">
              <a:latin typeface="Calibri" pitchFamily="34" charset="0"/>
              <a:cs typeface="Times New Roman" pitchFamily="18" charset="0"/>
            </a:endParaRPr>
          </a:p>
          <a:p>
            <a:pPr lvl="0" algn="just" fontAlgn="auto">
              <a:lnSpc>
                <a:spcPct val="90000"/>
              </a:lnSpc>
              <a:spcBef>
                <a:spcPts val="600"/>
              </a:spcBef>
              <a:spcAft>
                <a:spcPts val="600"/>
              </a:spcAft>
              <a:tabLst>
                <a:tab pos="4848225" algn="l"/>
              </a:tabLst>
            </a:pPr>
            <a:r>
              <a:rPr lang="tr-TR" altLang="tr-TR" dirty="0" smtClean="0">
                <a:latin typeface="Calibri" pitchFamily="34" charset="0"/>
                <a:cs typeface="Times New Roman" pitchFamily="18" charset="0"/>
              </a:rPr>
              <a:t>Mülga 506 s. K. </a:t>
            </a:r>
            <a:r>
              <a:rPr lang="tr-TR" altLang="tr-TR" dirty="0">
                <a:latin typeface="Calibri" pitchFamily="34" charset="0"/>
                <a:cs typeface="Times New Roman" pitchFamily="18" charset="0"/>
              </a:rPr>
              <a:t>80 inci ve bu </a:t>
            </a:r>
            <a:r>
              <a:rPr lang="tr-TR" altLang="tr-TR" dirty="0" smtClean="0">
                <a:latin typeface="Calibri" pitchFamily="34" charset="0"/>
                <a:cs typeface="Times New Roman" pitchFamily="18" charset="0"/>
              </a:rPr>
              <a:t>5510 s. K. </a:t>
            </a:r>
            <a:r>
              <a:rPr lang="tr-TR" altLang="tr-TR" dirty="0">
                <a:latin typeface="Calibri" pitchFamily="34" charset="0"/>
                <a:cs typeface="Times New Roman" pitchFamily="18" charset="0"/>
              </a:rPr>
              <a:t>88 inci </a:t>
            </a:r>
            <a:r>
              <a:rPr lang="tr-TR" altLang="tr-TR" dirty="0" err="1" smtClean="0">
                <a:latin typeface="Calibri" pitchFamily="34" charset="0"/>
                <a:cs typeface="Times New Roman" pitchFamily="18" charset="0"/>
              </a:rPr>
              <a:t>md.</a:t>
            </a:r>
            <a:r>
              <a:rPr lang="tr-TR" altLang="tr-TR" dirty="0" smtClean="0">
                <a:latin typeface="Calibri" pitchFamily="34" charset="0"/>
                <a:cs typeface="Times New Roman" pitchFamily="18" charset="0"/>
              </a:rPr>
              <a:t> </a:t>
            </a:r>
            <a:r>
              <a:rPr lang="tr-TR" altLang="tr-TR" dirty="0">
                <a:latin typeface="Calibri" pitchFamily="34" charset="0"/>
                <a:cs typeface="Times New Roman" pitchFamily="18" charset="0"/>
              </a:rPr>
              <a:t>çerçevesinde müşterek ve müteselsil sorumluluğu bulunanlardan</a:t>
            </a:r>
            <a:r>
              <a:rPr lang="tr-TR" altLang="tr-TR" b="1" dirty="0">
                <a:latin typeface="Calibri" pitchFamily="34" charset="0"/>
                <a:cs typeface="Times New Roman" pitchFamily="18" charset="0"/>
              </a:rPr>
              <a:t> şirket yönetim organlarında görev almayan ve sermaye sahibi olmayan kanuni temsilciler ve üst düzey yönetici veya yetkilileri hakkında </a:t>
            </a:r>
            <a:r>
              <a:rPr lang="tr-TR" altLang="tr-TR" dirty="0">
                <a:latin typeface="Calibri" pitchFamily="34" charset="0"/>
                <a:cs typeface="Times New Roman" pitchFamily="18" charset="0"/>
              </a:rPr>
              <a:t>Kurum alacaklarından dolayı Kurumca  6183 </a:t>
            </a:r>
            <a:r>
              <a:rPr lang="tr-TR" altLang="tr-TR" dirty="0" smtClean="0">
                <a:latin typeface="Calibri" pitchFamily="34" charset="0"/>
                <a:cs typeface="Times New Roman" pitchFamily="18" charset="0"/>
              </a:rPr>
              <a:t>s. K. </a:t>
            </a:r>
            <a:r>
              <a:rPr lang="tr-TR" altLang="tr-TR" dirty="0">
                <a:latin typeface="Calibri" pitchFamily="34" charset="0"/>
                <a:cs typeface="Times New Roman" pitchFamily="18" charset="0"/>
              </a:rPr>
              <a:t>hükümlerine göre icra takibi başlatılmış olsun veya olmasın ilgili mevzuata ilişkin müşterek ve müteselsil sorumlulukları sona erer, yapılan takipler sonlandırılır ve bu kişiler hakkında uygulanan hacizler kaldırılır. </a:t>
            </a:r>
            <a:endParaRPr lang="tr-TR" altLang="tr-TR" dirty="0" smtClean="0">
              <a:latin typeface="Calibri" pitchFamily="34" charset="0"/>
              <a:cs typeface="Times New Roman" pitchFamily="18" charset="0"/>
            </a:endParaRPr>
          </a:p>
          <a:p>
            <a:pPr lvl="0" algn="just" fontAlgn="auto">
              <a:lnSpc>
                <a:spcPct val="90000"/>
              </a:lnSpc>
              <a:spcBef>
                <a:spcPts val="600"/>
              </a:spcBef>
              <a:spcAft>
                <a:spcPts val="600"/>
              </a:spcAft>
              <a:tabLst>
                <a:tab pos="4848225" algn="l"/>
              </a:tabLst>
            </a:pPr>
            <a:r>
              <a:rPr lang="tr-TR" altLang="tr-TR" dirty="0" smtClean="0">
                <a:latin typeface="Calibri" pitchFamily="34" charset="0"/>
                <a:cs typeface="Times New Roman" pitchFamily="18" charset="0"/>
              </a:rPr>
              <a:t>Haklarında </a:t>
            </a:r>
            <a:r>
              <a:rPr lang="tr-TR" altLang="tr-TR" dirty="0">
                <a:latin typeface="Calibri" pitchFamily="34" charset="0"/>
                <a:cs typeface="Times New Roman" pitchFamily="18" charset="0"/>
              </a:rPr>
              <a:t>icra takibi başlatılmış olanlardan, bu işlemlere karşı dava açmış olanların bu madde hükmünden yararlanabilmeleri için bu davalarından feragat etmeleri şarttır. Bu maddenin yürürlüğe girdiği tarihten önce ilgililerin şahsi mal varlıklarından tahsil edilmiş olan tutarlar ret ve iade edilmez</a:t>
            </a:r>
            <a:r>
              <a:rPr lang="tr-TR" altLang="tr-TR" dirty="0" smtClean="0">
                <a:latin typeface="Calibri" pitchFamily="34" charset="0"/>
                <a:cs typeface="Times New Roman" pitchFamily="18" charset="0"/>
              </a:rPr>
              <a:t>.</a:t>
            </a:r>
          </a:p>
          <a:p>
            <a:pPr lvl="0" algn="just" fontAlgn="auto">
              <a:lnSpc>
                <a:spcPct val="90000"/>
              </a:lnSpc>
              <a:spcBef>
                <a:spcPts val="600"/>
              </a:spcBef>
              <a:spcAft>
                <a:spcPts val="600"/>
              </a:spcAft>
              <a:tabLst>
                <a:tab pos="4848225" algn="l"/>
              </a:tabLst>
            </a:pPr>
            <a:endParaRPr lang="tr-TR" altLang="tr-TR" b="1" dirty="0" smtClean="0">
              <a:latin typeface="Calibri" pitchFamily="34" charset="0"/>
              <a:cs typeface="Times New Roman" pitchFamily="18" charset="0"/>
            </a:endParaRPr>
          </a:p>
          <a:p>
            <a:pPr algn="just">
              <a:spcBef>
                <a:spcPts val="1200"/>
              </a:spcBef>
              <a:spcAft>
                <a:spcPts val="1200"/>
              </a:spcAft>
              <a:buClr>
                <a:srgbClr val="046CA6"/>
              </a:buClr>
              <a:buFont typeface="Arial" charset="0"/>
              <a:buChar char="•"/>
            </a:pPr>
            <a:endParaRPr lang="tr-TR" altLang="tr-TR" dirty="0" smtClean="0">
              <a:latin typeface="Calibri" pitchFamily="34" charset="0"/>
              <a:cs typeface="Arial" charset="0"/>
            </a:endParaRPr>
          </a:p>
          <a:p>
            <a:pPr algn="just">
              <a:spcBef>
                <a:spcPts val="1200"/>
              </a:spcBef>
              <a:spcAft>
                <a:spcPts val="1200"/>
              </a:spcAft>
              <a:buClr>
                <a:srgbClr val="046CA6"/>
              </a:buClr>
              <a:buFont typeface="Arial" charset="0"/>
              <a:buChar char="•"/>
            </a:pPr>
            <a:endParaRPr lang="tr-TR" altLang="tr-TR" sz="1600" dirty="0">
              <a:latin typeface="Calibri" pitchFamily="34"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Başlık"/>
          <p:cNvSpPr>
            <a:spLocks noGrp="1"/>
          </p:cNvSpPr>
          <p:nvPr>
            <p:ph type="title"/>
          </p:nvPr>
        </p:nvSpPr>
        <p:spPr>
          <a:xfrm>
            <a:off x="2571750" y="0"/>
            <a:ext cx="6572250" cy="706438"/>
          </a:xfrm>
        </p:spPr>
        <p:txBody>
          <a:bodyPr/>
          <a:lstStyle/>
          <a:p>
            <a:pPr algn="just"/>
            <a:r>
              <a:rPr lang="tr-TR" sz="1800" b="1" dirty="0" smtClean="0"/>
              <a:t>Eczanelerce </a:t>
            </a:r>
            <a:r>
              <a:rPr lang="tr-TR" sz="1800" b="1" dirty="0"/>
              <a:t>Muayene Katkı Paylarının Usulünce Tahsil Edilmemesi Halinde Uygulanacak İdari Para Cezası</a:t>
            </a:r>
          </a:p>
        </p:txBody>
      </p:sp>
      <p:sp>
        <p:nvSpPr>
          <p:cNvPr id="25602" name="2 Slayt Numarası Yer Tutucusu"/>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11/34</a:t>
            </a:r>
          </a:p>
        </p:txBody>
      </p:sp>
      <p:sp>
        <p:nvSpPr>
          <p:cNvPr id="25603" name="3 Dikdörtgen"/>
          <p:cNvSpPr>
            <a:spLocks noChangeArrowheads="1"/>
          </p:cNvSpPr>
          <p:nvPr/>
        </p:nvSpPr>
        <p:spPr bwMode="auto">
          <a:xfrm>
            <a:off x="395288" y="765175"/>
            <a:ext cx="8280400" cy="951030"/>
          </a:xfrm>
          <a:prstGeom prst="rect">
            <a:avLst/>
          </a:prstGeom>
          <a:noFill/>
          <a:ln w="9525">
            <a:noFill/>
            <a:miter lim="800000"/>
            <a:headEnd/>
            <a:tailEnd/>
          </a:ln>
        </p:spPr>
        <p:txBody>
          <a:bodyPr>
            <a:spAutoFit/>
          </a:bodyPr>
          <a:lstStyle/>
          <a:p>
            <a:pPr lvl="0" algn="just" fontAlgn="auto">
              <a:lnSpc>
                <a:spcPct val="90000"/>
              </a:lnSpc>
              <a:spcBef>
                <a:spcPts val="0"/>
              </a:spcBef>
              <a:spcAft>
                <a:spcPts val="0"/>
              </a:spcAft>
              <a:defRPr/>
            </a:pPr>
            <a:endParaRPr lang="tr-TR" altLang="tr-TR" sz="2000" dirty="0" smtClean="0">
              <a:solidFill>
                <a:schemeClr val="tx2"/>
              </a:solidFill>
              <a:latin typeface="Calibri" pitchFamily="34" charset="0"/>
              <a:cs typeface="Times New Roman" pitchFamily="18" charset="0"/>
            </a:endParaRPr>
          </a:p>
          <a:p>
            <a:pPr lvl="0" algn="just" fontAlgn="auto">
              <a:lnSpc>
                <a:spcPct val="90000"/>
              </a:lnSpc>
              <a:spcBef>
                <a:spcPts val="0"/>
              </a:spcBef>
              <a:spcAft>
                <a:spcPts val="0"/>
              </a:spcAft>
              <a:defRPr/>
            </a:pPr>
            <a:endParaRPr lang="tr-TR" sz="2400" dirty="0">
              <a:solidFill>
                <a:prstClr val="black"/>
              </a:solidFill>
              <a:latin typeface="Calibri" panose="020F0502020204030204" pitchFamily="34" charset="0"/>
            </a:endParaRPr>
          </a:p>
          <a:p>
            <a:pPr lvl="0" algn="just" fontAlgn="auto">
              <a:lnSpc>
                <a:spcPct val="90000"/>
              </a:lnSpc>
              <a:spcBef>
                <a:spcPts val="0"/>
              </a:spcBef>
              <a:spcAft>
                <a:spcPts val="0"/>
              </a:spcAft>
              <a:defRPr/>
            </a:pPr>
            <a:endParaRPr lang="tr-TR" altLang="tr-TR" dirty="0">
              <a:solidFill>
                <a:schemeClr val="tx2"/>
              </a:solidFill>
              <a:latin typeface="Calibri" pitchFamily="34" charset="0"/>
              <a:cs typeface="Times New Roman" pitchFamily="18" charset="0"/>
            </a:endParaRPr>
          </a:p>
        </p:txBody>
      </p:sp>
      <p:sp>
        <p:nvSpPr>
          <p:cNvPr id="3" name="Dikdörtgen 2"/>
          <p:cNvSpPr/>
          <p:nvPr/>
        </p:nvSpPr>
        <p:spPr>
          <a:xfrm>
            <a:off x="182763" y="980728"/>
            <a:ext cx="8280920" cy="5133713"/>
          </a:xfrm>
          <a:prstGeom prst="rect">
            <a:avLst/>
          </a:prstGeom>
        </p:spPr>
        <p:txBody>
          <a:bodyPr wrap="square">
            <a:spAutoFit/>
          </a:bodyPr>
          <a:lstStyle/>
          <a:p>
            <a:pPr lvl="0" algn="just" fontAlgn="auto">
              <a:lnSpc>
                <a:spcPct val="90000"/>
              </a:lnSpc>
              <a:spcBef>
                <a:spcPts val="0"/>
              </a:spcBef>
              <a:spcAft>
                <a:spcPts val="0"/>
              </a:spcAft>
              <a:defRPr/>
            </a:pPr>
            <a:endParaRPr lang="tr-TR" sz="1400" dirty="0" smtClean="0">
              <a:solidFill>
                <a:prstClr val="black"/>
              </a:solidFill>
              <a:latin typeface="Calibri"/>
            </a:endParaRPr>
          </a:p>
          <a:p>
            <a:pPr lvl="0" algn="just" fontAlgn="auto">
              <a:lnSpc>
                <a:spcPct val="90000"/>
              </a:lnSpc>
              <a:spcBef>
                <a:spcPts val="0"/>
              </a:spcBef>
              <a:spcAft>
                <a:spcPts val="0"/>
              </a:spcAft>
              <a:defRPr/>
            </a:pPr>
            <a:r>
              <a:rPr lang="tr-TR" sz="1600" b="1" u="sng" dirty="0">
                <a:latin typeface="Calibri"/>
              </a:rPr>
              <a:t>YASAL DAYANAK</a:t>
            </a:r>
          </a:p>
          <a:p>
            <a:pPr lvl="0" algn="just" fontAlgn="auto">
              <a:lnSpc>
                <a:spcPct val="90000"/>
              </a:lnSpc>
              <a:spcBef>
                <a:spcPts val="0"/>
              </a:spcBef>
              <a:spcAft>
                <a:spcPts val="0"/>
              </a:spcAft>
              <a:defRPr/>
            </a:pPr>
            <a:r>
              <a:rPr lang="tr-TR" sz="1600" b="1" u="sng" dirty="0">
                <a:latin typeface="Calibri"/>
              </a:rPr>
              <a:t>6645 sayılı Kanunun </a:t>
            </a:r>
            <a:r>
              <a:rPr lang="tr-TR" sz="1600" b="1" u="sng" dirty="0" smtClean="0">
                <a:latin typeface="Calibri"/>
              </a:rPr>
              <a:t>55. </a:t>
            </a:r>
            <a:r>
              <a:rPr lang="tr-TR" sz="1600" b="1" u="sng" dirty="0">
                <a:latin typeface="Calibri"/>
              </a:rPr>
              <a:t>maddesi</a:t>
            </a:r>
          </a:p>
          <a:p>
            <a:pPr lvl="0" algn="just" fontAlgn="auto">
              <a:lnSpc>
                <a:spcPct val="90000"/>
              </a:lnSpc>
              <a:spcBef>
                <a:spcPts val="0"/>
              </a:spcBef>
              <a:spcAft>
                <a:spcPts val="0"/>
              </a:spcAft>
              <a:defRPr/>
            </a:pPr>
            <a:r>
              <a:rPr lang="tr-TR" sz="1600" b="1" u="sng" dirty="0">
                <a:latin typeface="Calibri"/>
              </a:rPr>
              <a:t>Değişiklik </a:t>
            </a:r>
            <a:r>
              <a:rPr lang="tr-TR" sz="1600" b="1" u="sng" dirty="0" smtClean="0">
                <a:latin typeface="Calibri"/>
              </a:rPr>
              <a:t>5510/G62m</a:t>
            </a:r>
            <a:endParaRPr lang="tr-TR" sz="1600" b="1" u="sng" dirty="0">
              <a:latin typeface="Calibri"/>
            </a:endParaRPr>
          </a:p>
          <a:p>
            <a:pPr lvl="0" algn="just" fontAlgn="auto">
              <a:lnSpc>
                <a:spcPct val="90000"/>
              </a:lnSpc>
              <a:spcBef>
                <a:spcPts val="0"/>
              </a:spcBef>
              <a:spcAft>
                <a:spcPts val="0"/>
              </a:spcAft>
              <a:defRPr/>
            </a:pPr>
            <a:endParaRPr lang="tr-TR" sz="1400" b="1" dirty="0" smtClean="0">
              <a:latin typeface="Calibri"/>
            </a:endParaRPr>
          </a:p>
          <a:p>
            <a:pPr lvl="0" algn="just" fontAlgn="auto">
              <a:lnSpc>
                <a:spcPct val="90000"/>
              </a:lnSpc>
              <a:spcBef>
                <a:spcPts val="0"/>
              </a:spcBef>
              <a:spcAft>
                <a:spcPts val="0"/>
              </a:spcAft>
              <a:defRPr/>
            </a:pPr>
            <a:endParaRPr lang="tr-TR" sz="1400" b="1" dirty="0">
              <a:latin typeface="Calibri"/>
            </a:endParaRPr>
          </a:p>
          <a:p>
            <a:pPr algn="just" fontAlgn="auto">
              <a:lnSpc>
                <a:spcPct val="90000"/>
              </a:lnSpc>
              <a:spcBef>
                <a:spcPts val="0"/>
              </a:spcBef>
              <a:spcAft>
                <a:spcPts val="0"/>
              </a:spcAft>
              <a:defRPr/>
            </a:pPr>
            <a:r>
              <a:rPr lang="tr-TR" b="1" dirty="0"/>
              <a:t>Bu maddenin yayımı tarihinden önce, ayakta tedavide hekim ve diş hekimi muayenesi katılım paylarının eczanelerce usulüne uygun tahsil edilmemesi nedeniyle, eczacılar hakkında öngörülen cezai şart</a:t>
            </a:r>
            <a:r>
              <a:rPr lang="tr-TR" b="1" dirty="0" smtClean="0"/>
              <a:t>,;</a:t>
            </a:r>
          </a:p>
          <a:p>
            <a:pPr algn="just" fontAlgn="auto">
              <a:lnSpc>
                <a:spcPct val="90000"/>
              </a:lnSpc>
              <a:spcBef>
                <a:spcPts val="0"/>
              </a:spcBef>
              <a:spcAft>
                <a:spcPts val="0"/>
              </a:spcAft>
              <a:defRPr/>
            </a:pPr>
            <a:endParaRPr lang="tr-TR" b="1" dirty="0"/>
          </a:p>
          <a:p>
            <a:pPr algn="just" fontAlgn="auto">
              <a:lnSpc>
                <a:spcPct val="90000"/>
              </a:lnSpc>
              <a:spcBef>
                <a:spcPts val="0"/>
              </a:spcBef>
              <a:spcAft>
                <a:spcPts val="0"/>
              </a:spcAft>
              <a:defRPr/>
            </a:pPr>
            <a:r>
              <a:rPr lang="tr-TR" b="1" dirty="0" smtClean="0"/>
              <a:t>her </a:t>
            </a:r>
            <a:r>
              <a:rPr lang="tr-TR" b="1" dirty="0"/>
              <a:t>fatura dönemi için </a:t>
            </a:r>
            <a:r>
              <a:rPr lang="tr-TR" b="1" dirty="0">
                <a:solidFill>
                  <a:srgbClr val="C00000"/>
                </a:solidFill>
              </a:rPr>
              <a:t>Brüt Asgari Ücretin Beş Katı Tutarını Geçemez.</a:t>
            </a:r>
            <a:r>
              <a:rPr lang="tr-TR" b="1" dirty="0"/>
              <a:t> </a:t>
            </a:r>
            <a:endParaRPr lang="tr-TR" b="1" dirty="0" smtClean="0"/>
          </a:p>
          <a:p>
            <a:pPr algn="just" fontAlgn="auto">
              <a:lnSpc>
                <a:spcPct val="90000"/>
              </a:lnSpc>
              <a:spcBef>
                <a:spcPts val="0"/>
              </a:spcBef>
              <a:spcAft>
                <a:spcPts val="0"/>
              </a:spcAft>
              <a:defRPr/>
            </a:pPr>
            <a:endParaRPr lang="tr-TR" b="1" dirty="0"/>
          </a:p>
          <a:p>
            <a:pPr algn="just" fontAlgn="auto">
              <a:lnSpc>
                <a:spcPct val="90000"/>
              </a:lnSpc>
              <a:spcBef>
                <a:spcPts val="0"/>
              </a:spcBef>
              <a:spcAft>
                <a:spcPts val="0"/>
              </a:spcAft>
              <a:defRPr/>
            </a:pPr>
            <a:endParaRPr lang="tr-TR" b="1" dirty="0" smtClean="0"/>
          </a:p>
          <a:p>
            <a:pPr algn="just" fontAlgn="auto">
              <a:lnSpc>
                <a:spcPct val="90000"/>
              </a:lnSpc>
              <a:spcBef>
                <a:spcPts val="0"/>
              </a:spcBef>
              <a:spcAft>
                <a:spcPts val="0"/>
              </a:spcAft>
              <a:defRPr/>
            </a:pPr>
            <a:r>
              <a:rPr lang="tr-TR" b="1" dirty="0" smtClean="0"/>
              <a:t>Bu </a:t>
            </a:r>
            <a:r>
              <a:rPr lang="tr-TR" b="1" dirty="0"/>
              <a:t>madde kapsamına giren fiiller için bu maddenin yürürlüğe girdiği tarihten önce tahsil edilen tutarlar iade ve mahsup edilmez.</a:t>
            </a:r>
          </a:p>
          <a:p>
            <a:pPr lvl="0" algn="just" fontAlgn="auto">
              <a:lnSpc>
                <a:spcPct val="90000"/>
              </a:lnSpc>
              <a:spcBef>
                <a:spcPts val="0"/>
              </a:spcBef>
              <a:spcAft>
                <a:spcPts val="0"/>
              </a:spcAft>
              <a:defRPr/>
            </a:pPr>
            <a:endParaRPr lang="tr-TR" sz="1400" b="1" dirty="0">
              <a:latin typeface="Calibri"/>
            </a:endParaRPr>
          </a:p>
          <a:p>
            <a:pPr lvl="0" algn="just" fontAlgn="auto">
              <a:lnSpc>
                <a:spcPct val="90000"/>
              </a:lnSpc>
              <a:spcBef>
                <a:spcPts val="0"/>
              </a:spcBef>
              <a:spcAft>
                <a:spcPts val="0"/>
              </a:spcAft>
              <a:defRPr/>
            </a:pPr>
            <a:endParaRPr lang="tr-TR" sz="1400" b="1" dirty="0" smtClean="0">
              <a:latin typeface="Calibri"/>
            </a:endParaRPr>
          </a:p>
          <a:p>
            <a:pPr lvl="0" algn="just" fontAlgn="auto">
              <a:lnSpc>
                <a:spcPct val="90000"/>
              </a:lnSpc>
              <a:spcBef>
                <a:spcPts val="0"/>
              </a:spcBef>
              <a:spcAft>
                <a:spcPts val="0"/>
              </a:spcAft>
              <a:defRPr/>
            </a:pPr>
            <a:endParaRPr lang="tr-TR" sz="1400" b="1" dirty="0">
              <a:latin typeface="Calibri"/>
            </a:endParaRPr>
          </a:p>
          <a:p>
            <a:pPr lvl="0" algn="just" fontAlgn="auto">
              <a:lnSpc>
                <a:spcPct val="90000"/>
              </a:lnSpc>
              <a:spcBef>
                <a:spcPts val="0"/>
              </a:spcBef>
              <a:spcAft>
                <a:spcPts val="0"/>
              </a:spcAft>
              <a:defRPr/>
            </a:pPr>
            <a:endParaRPr lang="tr-TR" sz="1400" b="1" dirty="0" smtClean="0">
              <a:latin typeface="Calibri"/>
            </a:endParaRPr>
          </a:p>
          <a:p>
            <a:pPr lvl="0" algn="just" fontAlgn="auto">
              <a:lnSpc>
                <a:spcPct val="90000"/>
              </a:lnSpc>
              <a:spcBef>
                <a:spcPts val="0"/>
              </a:spcBef>
              <a:spcAft>
                <a:spcPts val="0"/>
              </a:spcAft>
              <a:defRPr/>
            </a:pPr>
            <a:endParaRPr lang="tr-TR" sz="1400" b="1" dirty="0">
              <a:latin typeface="Calibri"/>
            </a:endParaRPr>
          </a:p>
          <a:p>
            <a:pPr lvl="0" algn="just" fontAlgn="auto">
              <a:lnSpc>
                <a:spcPct val="90000"/>
              </a:lnSpc>
              <a:spcBef>
                <a:spcPts val="0"/>
              </a:spcBef>
              <a:spcAft>
                <a:spcPts val="0"/>
              </a:spcAft>
              <a:defRPr/>
            </a:pPr>
            <a:endParaRPr lang="tr-TR" sz="1400" b="1" dirty="0" smtClean="0">
              <a:latin typeface="Calibri"/>
            </a:endParaRPr>
          </a:p>
          <a:p>
            <a:pPr lvl="0" algn="just" fontAlgn="auto">
              <a:lnSpc>
                <a:spcPct val="90000"/>
              </a:lnSpc>
              <a:spcBef>
                <a:spcPts val="0"/>
              </a:spcBef>
              <a:spcAft>
                <a:spcPts val="0"/>
              </a:spcAft>
              <a:defRPr/>
            </a:pPr>
            <a:endParaRPr lang="tr-TR" sz="1400" b="1" dirty="0">
              <a:latin typeface="Calibri"/>
            </a:endParaRPr>
          </a:p>
          <a:p>
            <a:pPr lvl="0" algn="just" fontAlgn="auto">
              <a:lnSpc>
                <a:spcPct val="90000"/>
              </a:lnSpc>
              <a:spcBef>
                <a:spcPts val="0"/>
              </a:spcBef>
              <a:spcAft>
                <a:spcPts val="0"/>
              </a:spcAft>
              <a:defRPr/>
            </a:pPr>
            <a:endParaRPr lang="tr-TR" sz="1400" b="1"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Başlık"/>
          <p:cNvSpPr>
            <a:spLocks noGrp="1"/>
          </p:cNvSpPr>
          <p:nvPr>
            <p:ph type="title"/>
          </p:nvPr>
        </p:nvSpPr>
        <p:spPr>
          <a:xfrm>
            <a:off x="2571750" y="0"/>
            <a:ext cx="6572250" cy="706438"/>
          </a:xfrm>
        </p:spPr>
        <p:txBody>
          <a:bodyPr/>
          <a:lstStyle/>
          <a:p>
            <a:pPr algn="just"/>
            <a:r>
              <a:rPr lang="tr-TR" altLang="tr-TR" sz="1800" b="1" kern="1200" dirty="0" smtClean="0">
                <a:solidFill>
                  <a:srgbClr val="FFFFFF"/>
                </a:solidFill>
              </a:rPr>
              <a:t>4/b </a:t>
            </a:r>
            <a:r>
              <a:rPr lang="tr-TR" altLang="tr-TR" sz="1800" b="1" kern="1200" dirty="0">
                <a:solidFill>
                  <a:srgbClr val="FFFFFF"/>
                </a:solidFill>
              </a:rPr>
              <a:t>Sigortalılarının 12 Ayı Aşan Süreye İlişkin Borçları Bulunanların Sigortalıklarının Durdurulması</a:t>
            </a:r>
          </a:p>
        </p:txBody>
      </p:sp>
      <p:sp>
        <p:nvSpPr>
          <p:cNvPr id="27650" name="2 Slayt Numarası Yer Tutucusu"/>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12/34</a:t>
            </a:r>
          </a:p>
        </p:txBody>
      </p:sp>
      <p:sp>
        <p:nvSpPr>
          <p:cNvPr id="27651" name="3 Dikdörtgen"/>
          <p:cNvSpPr>
            <a:spLocks noChangeArrowheads="1"/>
          </p:cNvSpPr>
          <p:nvPr/>
        </p:nvSpPr>
        <p:spPr bwMode="auto">
          <a:xfrm>
            <a:off x="280862" y="1196752"/>
            <a:ext cx="8395594" cy="5346079"/>
          </a:xfrm>
          <a:prstGeom prst="rect">
            <a:avLst/>
          </a:prstGeom>
          <a:noFill/>
          <a:ln w="9525">
            <a:noFill/>
            <a:miter lim="800000"/>
            <a:headEnd/>
            <a:tailEnd/>
          </a:ln>
        </p:spPr>
        <p:txBody>
          <a:bodyPr wrap="square">
            <a:spAutoFit/>
          </a:bodyPr>
          <a:lstStyle/>
          <a:p>
            <a:pPr lvl="0" algn="just" fontAlgn="auto">
              <a:lnSpc>
                <a:spcPct val="90000"/>
              </a:lnSpc>
              <a:spcBef>
                <a:spcPct val="20000"/>
              </a:spcBef>
              <a:spcAft>
                <a:spcPts val="0"/>
              </a:spcAft>
              <a:buClr>
                <a:srgbClr val="31B6FD"/>
              </a:buClr>
              <a:buSzPct val="100000"/>
              <a:defRPr/>
            </a:pPr>
            <a:r>
              <a:rPr lang="tr-TR" sz="1600" b="1" u="sng" dirty="0">
                <a:latin typeface="Calibri" pitchFamily="34" charset="0"/>
              </a:rPr>
              <a:t>YASAL DAYANAK</a:t>
            </a:r>
          </a:p>
          <a:p>
            <a:pPr lvl="0" algn="just" fontAlgn="auto">
              <a:lnSpc>
                <a:spcPct val="90000"/>
              </a:lnSpc>
              <a:spcBef>
                <a:spcPct val="20000"/>
              </a:spcBef>
              <a:spcAft>
                <a:spcPts val="0"/>
              </a:spcAft>
              <a:buClr>
                <a:srgbClr val="31B6FD"/>
              </a:buClr>
              <a:buSzPct val="100000"/>
              <a:defRPr/>
            </a:pPr>
            <a:r>
              <a:rPr lang="tr-TR" sz="1600" b="1" u="sng" dirty="0">
                <a:latin typeface="Calibri" pitchFamily="34" charset="0"/>
              </a:rPr>
              <a:t>6645 sayılı Kanunun </a:t>
            </a:r>
            <a:r>
              <a:rPr lang="tr-TR" sz="1600" b="1" u="sng" dirty="0" smtClean="0">
                <a:latin typeface="Calibri" pitchFamily="34" charset="0"/>
              </a:rPr>
              <a:t>56. </a:t>
            </a:r>
            <a:r>
              <a:rPr lang="tr-TR" sz="1600" b="1" u="sng" dirty="0">
                <a:latin typeface="Calibri" pitchFamily="34" charset="0"/>
              </a:rPr>
              <a:t>maddesi</a:t>
            </a:r>
          </a:p>
          <a:p>
            <a:pPr lvl="0" algn="just" fontAlgn="auto">
              <a:lnSpc>
                <a:spcPct val="90000"/>
              </a:lnSpc>
              <a:spcBef>
                <a:spcPct val="20000"/>
              </a:spcBef>
              <a:spcAft>
                <a:spcPts val="0"/>
              </a:spcAft>
              <a:buClr>
                <a:srgbClr val="31B6FD"/>
              </a:buClr>
              <a:buSzPct val="100000"/>
              <a:defRPr/>
            </a:pPr>
            <a:r>
              <a:rPr lang="tr-TR" sz="1600" b="1" u="sng" dirty="0">
                <a:latin typeface="Calibri" pitchFamily="34" charset="0"/>
              </a:rPr>
              <a:t>Değişiklik </a:t>
            </a:r>
            <a:r>
              <a:rPr lang="tr-TR" sz="1600" b="1" u="sng" dirty="0" smtClean="0">
                <a:latin typeface="Calibri" pitchFamily="34" charset="0"/>
              </a:rPr>
              <a:t>5510/G63m</a:t>
            </a:r>
            <a:endParaRPr lang="tr-TR" sz="1600" b="1" u="sng" dirty="0">
              <a:latin typeface="Calibri" pitchFamily="34" charset="0"/>
            </a:endParaRPr>
          </a:p>
          <a:p>
            <a:pPr marL="285750" lvl="0" indent="-285750" algn="just" fontAlgn="auto">
              <a:lnSpc>
                <a:spcPct val="90000"/>
              </a:lnSpc>
              <a:spcBef>
                <a:spcPct val="20000"/>
              </a:spcBef>
              <a:spcAft>
                <a:spcPts val="0"/>
              </a:spcAft>
              <a:buClr>
                <a:schemeClr val="tx2"/>
              </a:buClr>
              <a:buSzPct val="100000"/>
              <a:buFont typeface="Wingdings" pitchFamily="2" charset="2"/>
              <a:buChar char="v"/>
              <a:defRPr/>
            </a:pPr>
            <a:endParaRPr lang="tr-TR" dirty="0">
              <a:latin typeface="Calibri" pitchFamily="34" charset="0"/>
            </a:endParaRPr>
          </a:p>
          <a:p>
            <a:pPr lvl="0" algn="just" fontAlgn="auto">
              <a:lnSpc>
                <a:spcPct val="90000"/>
              </a:lnSpc>
              <a:spcBef>
                <a:spcPct val="20000"/>
              </a:spcBef>
              <a:spcAft>
                <a:spcPts val="0"/>
              </a:spcAft>
              <a:buClr>
                <a:srgbClr val="31B6FD"/>
              </a:buClr>
              <a:buSzPct val="100000"/>
              <a:defRPr/>
            </a:pPr>
            <a:r>
              <a:rPr lang="tr-TR" b="1" u="sng" dirty="0">
                <a:latin typeface="Calibri" pitchFamily="34" charset="0"/>
                <a:sym typeface="Wingdings" pitchFamily="2" charset="2"/>
              </a:rPr>
              <a:t>A. DURDURMA</a:t>
            </a:r>
          </a:p>
          <a:p>
            <a:pPr lvl="0" algn="just" fontAlgn="auto">
              <a:lnSpc>
                <a:spcPct val="90000"/>
              </a:lnSpc>
              <a:spcBef>
                <a:spcPct val="20000"/>
              </a:spcBef>
              <a:spcAft>
                <a:spcPts val="0"/>
              </a:spcAft>
              <a:buClr>
                <a:srgbClr val="31B6FD"/>
              </a:buClr>
              <a:buSzPct val="100000"/>
              <a:defRPr/>
            </a:pPr>
            <a:r>
              <a:rPr lang="tr-TR" dirty="0" smtClean="0">
                <a:latin typeface="Calibri" pitchFamily="34" charset="0"/>
                <a:sym typeface="Wingdings" pitchFamily="2" charset="2"/>
              </a:rPr>
              <a:t>4/b kapsamında çalışanlardan</a:t>
            </a:r>
            <a:r>
              <a:rPr lang="tr-TR" dirty="0">
                <a:latin typeface="Calibri" pitchFamily="34" charset="0"/>
                <a:sym typeface="Wingdings" pitchFamily="2" charset="2"/>
              </a:rPr>
              <a:t>, SGK ya kayıt ve tescilleri yapıldığı </a:t>
            </a:r>
            <a:r>
              <a:rPr lang="tr-TR" dirty="0" smtClean="0">
                <a:latin typeface="Calibri" pitchFamily="34" charset="0"/>
                <a:sym typeface="Wingdings" pitchFamily="2" charset="2"/>
              </a:rPr>
              <a:t>hâlde; </a:t>
            </a:r>
          </a:p>
          <a:p>
            <a:pPr lvl="0" algn="just" fontAlgn="auto">
              <a:lnSpc>
                <a:spcPct val="90000"/>
              </a:lnSpc>
              <a:spcBef>
                <a:spcPct val="20000"/>
              </a:spcBef>
              <a:spcAft>
                <a:spcPts val="0"/>
              </a:spcAft>
              <a:buClr>
                <a:srgbClr val="31B6FD"/>
              </a:buClr>
              <a:buSzPct val="100000"/>
              <a:defRPr/>
            </a:pPr>
            <a:r>
              <a:rPr lang="tr-TR" dirty="0" smtClean="0">
                <a:latin typeface="Calibri" pitchFamily="34" charset="0"/>
                <a:sym typeface="Wingdings" pitchFamily="2" charset="2"/>
              </a:rPr>
              <a:t>30/04/2015 tarihi itibariyle </a:t>
            </a:r>
            <a:r>
              <a:rPr lang="tr-TR" b="1" dirty="0">
                <a:latin typeface="Calibri" pitchFamily="34" charset="0"/>
                <a:sym typeface="Wingdings" pitchFamily="2" charset="2"/>
              </a:rPr>
              <a:t>12 ay ve daha fazla süreye ilişkin prim borcu bulunanların</a:t>
            </a:r>
            <a:r>
              <a:rPr lang="tr-TR" dirty="0">
                <a:latin typeface="Calibri" pitchFamily="34" charset="0"/>
                <a:sym typeface="Wingdings" pitchFamily="2" charset="2"/>
              </a:rPr>
              <a:t>, </a:t>
            </a:r>
            <a:r>
              <a:rPr lang="tr-TR" dirty="0" smtClean="0">
                <a:latin typeface="Calibri" pitchFamily="34" charset="0"/>
                <a:sym typeface="Wingdings" pitchFamily="2" charset="2"/>
              </a:rPr>
              <a:t>bu </a:t>
            </a:r>
            <a:r>
              <a:rPr lang="tr-TR" dirty="0">
                <a:latin typeface="Calibri" pitchFamily="34" charset="0"/>
                <a:sym typeface="Wingdings" pitchFamily="2" charset="2"/>
              </a:rPr>
              <a:t>sürelere ilişkin prim borçlarını</a:t>
            </a:r>
            <a:r>
              <a:rPr lang="tr-TR" dirty="0" smtClean="0">
                <a:latin typeface="Calibri" pitchFamily="34" charset="0"/>
                <a:sym typeface="Wingdings" pitchFamily="2" charset="2"/>
              </a:rPr>
              <a:t>,</a:t>
            </a:r>
          </a:p>
          <a:p>
            <a:pPr lvl="0" algn="just" fontAlgn="auto">
              <a:lnSpc>
                <a:spcPct val="90000"/>
              </a:lnSpc>
              <a:spcBef>
                <a:spcPct val="20000"/>
              </a:spcBef>
              <a:spcAft>
                <a:spcPts val="0"/>
              </a:spcAft>
              <a:buClr>
                <a:srgbClr val="31B6FD"/>
              </a:buClr>
              <a:buSzPct val="100000"/>
              <a:defRPr/>
            </a:pPr>
            <a:r>
              <a:rPr lang="tr-TR" dirty="0" smtClean="0">
                <a:latin typeface="Calibri" pitchFamily="34" charset="0"/>
                <a:sym typeface="Wingdings" pitchFamily="2" charset="2"/>
              </a:rPr>
              <a:t>01/05/2015-31/07/2015(üç ay) tarihleri arasında ödememeleri veya ilgili kanunları uyarınca yapılandırmamaları halinde</a:t>
            </a:r>
            <a:endParaRPr lang="tr-TR" dirty="0">
              <a:latin typeface="Calibri" pitchFamily="34" charset="0"/>
              <a:sym typeface="Wingdings" pitchFamily="2" charset="2"/>
            </a:endParaRPr>
          </a:p>
          <a:p>
            <a:pPr lvl="0" algn="just" fontAlgn="auto">
              <a:lnSpc>
                <a:spcPct val="90000"/>
              </a:lnSpc>
              <a:spcBef>
                <a:spcPct val="20000"/>
              </a:spcBef>
              <a:spcAft>
                <a:spcPts val="0"/>
              </a:spcAft>
              <a:buClr>
                <a:srgbClr val="31B6FD"/>
              </a:buClr>
              <a:buSzPct val="100000"/>
              <a:defRPr/>
            </a:pPr>
            <a:r>
              <a:rPr lang="tr-TR" dirty="0" smtClean="0">
                <a:latin typeface="Calibri" pitchFamily="34" charset="0"/>
                <a:sym typeface="Wingdings" pitchFamily="2" charset="2"/>
              </a:rPr>
              <a:t>prim </a:t>
            </a:r>
            <a:r>
              <a:rPr lang="tr-TR" dirty="0">
                <a:latin typeface="Calibri" pitchFamily="34" charset="0"/>
                <a:sym typeface="Wingdings" pitchFamily="2" charset="2"/>
              </a:rPr>
              <a:t>ödemesi bulunan sigortalıların daha önce </a:t>
            </a:r>
            <a:r>
              <a:rPr lang="tr-TR" b="1" dirty="0">
                <a:latin typeface="Calibri" pitchFamily="34" charset="0"/>
                <a:sym typeface="Wingdings" pitchFamily="2" charset="2"/>
              </a:rPr>
              <a:t>ödedikleri primlerin tam olarak karşıladığı </a:t>
            </a:r>
            <a:r>
              <a:rPr lang="tr-TR" b="1" u="sng" dirty="0">
                <a:latin typeface="Calibri" pitchFamily="34" charset="0"/>
                <a:sym typeface="Wingdings" pitchFamily="2" charset="2"/>
              </a:rPr>
              <a:t>ayın sonu itibarıyla</a:t>
            </a:r>
            <a:r>
              <a:rPr lang="tr-TR" b="1" dirty="0">
                <a:latin typeface="Calibri" pitchFamily="34" charset="0"/>
                <a:sym typeface="Wingdings" pitchFamily="2" charset="2"/>
              </a:rPr>
              <a:t>,</a:t>
            </a:r>
            <a:r>
              <a:rPr lang="tr-TR" dirty="0">
                <a:latin typeface="Calibri" pitchFamily="34" charset="0"/>
                <a:sym typeface="Wingdings" pitchFamily="2" charset="2"/>
              </a:rPr>
              <a:t> </a:t>
            </a:r>
            <a:r>
              <a:rPr lang="tr-TR" b="1" dirty="0">
                <a:latin typeface="Calibri" pitchFamily="34" charset="0"/>
                <a:sym typeface="Wingdings" pitchFamily="2" charset="2"/>
              </a:rPr>
              <a:t>prim ödemesi bulunmayan sigortalıların ise </a:t>
            </a:r>
            <a:r>
              <a:rPr lang="tr-TR" b="1" u="sng" dirty="0">
                <a:latin typeface="Calibri" pitchFamily="34" charset="0"/>
                <a:sym typeface="Wingdings" pitchFamily="2" charset="2"/>
              </a:rPr>
              <a:t>tescil tarihi </a:t>
            </a:r>
            <a:r>
              <a:rPr lang="tr-TR" dirty="0">
                <a:latin typeface="Calibri" pitchFamily="34" charset="0"/>
                <a:sym typeface="Wingdings" pitchFamily="2" charset="2"/>
              </a:rPr>
              <a:t>itibarıyla </a:t>
            </a:r>
            <a:r>
              <a:rPr lang="tr-TR" b="1" dirty="0">
                <a:latin typeface="Calibri" pitchFamily="34" charset="0"/>
                <a:sym typeface="Wingdings" pitchFamily="2" charset="2"/>
              </a:rPr>
              <a:t>sigortalılığı durdurulur</a:t>
            </a:r>
            <a:r>
              <a:rPr lang="tr-TR" dirty="0">
                <a:latin typeface="Calibri" pitchFamily="34" charset="0"/>
                <a:sym typeface="Wingdings" pitchFamily="2" charset="2"/>
              </a:rPr>
              <a:t>. </a:t>
            </a:r>
            <a:endParaRPr lang="tr-TR" dirty="0" smtClean="0">
              <a:latin typeface="Calibri" pitchFamily="34" charset="0"/>
              <a:sym typeface="Wingdings" pitchFamily="2" charset="2"/>
            </a:endParaRPr>
          </a:p>
          <a:p>
            <a:pPr lvl="0" algn="just" fontAlgn="auto">
              <a:lnSpc>
                <a:spcPct val="90000"/>
              </a:lnSpc>
              <a:spcBef>
                <a:spcPct val="20000"/>
              </a:spcBef>
              <a:spcAft>
                <a:spcPts val="0"/>
              </a:spcAft>
              <a:buClr>
                <a:srgbClr val="31B6FD"/>
              </a:buClr>
              <a:buSzPct val="100000"/>
              <a:defRPr/>
            </a:pPr>
            <a:r>
              <a:rPr lang="tr-TR" dirty="0" smtClean="0">
                <a:latin typeface="Calibri" pitchFamily="34" charset="0"/>
                <a:sym typeface="Wingdings" pitchFamily="2" charset="2"/>
              </a:rPr>
              <a:t>Durdurulan </a:t>
            </a:r>
            <a:r>
              <a:rPr lang="tr-TR" dirty="0">
                <a:latin typeface="Calibri" pitchFamily="34" charset="0"/>
                <a:sym typeface="Wingdings" pitchFamily="2" charset="2"/>
              </a:rPr>
              <a:t>süreler sigortalılık süresi olarak değerlendirilmez ve bu sürelere ilişkin Kurum alacakları takip edilmeyerek bunlara Kurum alacakları arasında yer verilmez. </a:t>
            </a:r>
            <a:endParaRPr lang="tr-TR" dirty="0" smtClean="0">
              <a:latin typeface="Calibri" pitchFamily="34" charset="0"/>
              <a:sym typeface="Wingdings" pitchFamily="2" charset="2"/>
            </a:endParaRPr>
          </a:p>
          <a:p>
            <a:pPr lvl="0" algn="just" fontAlgn="auto">
              <a:lnSpc>
                <a:spcPct val="90000"/>
              </a:lnSpc>
              <a:spcBef>
                <a:spcPct val="20000"/>
              </a:spcBef>
              <a:spcAft>
                <a:spcPts val="0"/>
              </a:spcAft>
              <a:buClr>
                <a:srgbClr val="31B6FD"/>
              </a:buClr>
              <a:buSzPct val="100000"/>
              <a:defRPr/>
            </a:pPr>
            <a:r>
              <a:rPr lang="tr-TR" dirty="0" smtClean="0">
                <a:latin typeface="Calibri" pitchFamily="34" charset="0"/>
                <a:sym typeface="Wingdings" pitchFamily="2" charset="2"/>
              </a:rPr>
              <a:t>Sigortalılıkları </a:t>
            </a:r>
            <a:r>
              <a:rPr lang="tr-TR" dirty="0">
                <a:latin typeface="Calibri" pitchFamily="34" charset="0"/>
                <a:sym typeface="Wingdings" pitchFamily="2" charset="2"/>
              </a:rPr>
              <a:t>durdurulanlardan 4 (b) kapsamında çalışmaya devam edenlerin sigortalılıkları bu maddenin yayım tarihini takip eden ay </a:t>
            </a:r>
            <a:r>
              <a:rPr lang="tr-TR" dirty="0" smtClean="0">
                <a:latin typeface="Calibri" pitchFamily="34" charset="0"/>
                <a:sym typeface="Wingdings" pitchFamily="2" charset="2"/>
              </a:rPr>
              <a:t>başı(01/05/2015) </a:t>
            </a:r>
            <a:r>
              <a:rPr lang="tr-TR" dirty="0">
                <a:latin typeface="Calibri" pitchFamily="34" charset="0"/>
                <a:sym typeface="Wingdings" pitchFamily="2" charset="2"/>
              </a:rPr>
              <a:t>itibarıyla yeniden başlatılır. </a:t>
            </a:r>
            <a:endParaRPr lang="tr-TR" dirty="0" smtClean="0">
              <a:latin typeface="Calibri" pitchFamily="34" charset="0"/>
              <a:sym typeface="Wingdings" pitchFamily="2" charset="2"/>
            </a:endParaRPr>
          </a:p>
          <a:p>
            <a:pPr algn="just">
              <a:buClr>
                <a:srgbClr val="FFFFCC"/>
              </a:buClr>
              <a:buSzPct val="60000"/>
            </a:pPr>
            <a:r>
              <a:rPr lang="tr-TR" altLang="tr-TR" sz="2000" dirty="0" smtClean="0">
                <a:latin typeface="Calibri" pitchFamily="34" charset="0"/>
              </a:rPr>
              <a:t> </a:t>
            </a:r>
            <a:endParaRPr lang="nn-NO" sz="2000"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a:xfrm>
            <a:off x="2571750" y="0"/>
            <a:ext cx="6572250" cy="706438"/>
          </a:xfrm>
        </p:spPr>
        <p:txBody>
          <a:bodyPr/>
          <a:lstStyle/>
          <a:p>
            <a:pPr lvl="0"/>
            <a:r>
              <a:rPr lang="tr-TR" sz="1800" dirty="0" smtClean="0">
                <a:ea typeface="Times New Roman"/>
              </a:rPr>
              <a:t>4/b </a:t>
            </a:r>
            <a:r>
              <a:rPr lang="tr-TR" sz="1800" dirty="0">
                <a:ea typeface="Times New Roman"/>
              </a:rPr>
              <a:t>Sigortalılarının 12 Ayı Aşan Süreye İlişkin Borçları Bulunanların Sigortalıklarının Durdurulması</a:t>
            </a:r>
            <a:endParaRPr lang="tr-TR" sz="1800" dirty="0" smtClean="0"/>
          </a:p>
        </p:txBody>
      </p:sp>
      <p:sp>
        <p:nvSpPr>
          <p:cNvPr id="28674" name="2 Slayt Numarası Yer Tutucusu"/>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13/34</a:t>
            </a:r>
          </a:p>
        </p:txBody>
      </p:sp>
      <p:sp>
        <p:nvSpPr>
          <p:cNvPr id="28675" name="3 Dikdörtgen"/>
          <p:cNvSpPr>
            <a:spLocks noChangeArrowheads="1"/>
          </p:cNvSpPr>
          <p:nvPr/>
        </p:nvSpPr>
        <p:spPr bwMode="auto">
          <a:xfrm>
            <a:off x="179512" y="836713"/>
            <a:ext cx="8784976" cy="5293757"/>
          </a:xfrm>
          <a:prstGeom prst="rect">
            <a:avLst/>
          </a:prstGeom>
          <a:noFill/>
          <a:ln w="9525">
            <a:noFill/>
            <a:miter lim="800000"/>
            <a:headEnd/>
            <a:tailEnd/>
          </a:ln>
        </p:spPr>
        <p:txBody>
          <a:bodyPr wrap="square">
            <a:spAutoFit/>
          </a:bodyPr>
          <a:lstStyle/>
          <a:p>
            <a:pPr lvl="0" algn="just" fontAlgn="auto">
              <a:spcBef>
                <a:spcPts val="0"/>
              </a:spcBef>
              <a:spcAft>
                <a:spcPts val="0"/>
              </a:spcAft>
              <a:tabLst>
                <a:tab pos="228600" algn="l"/>
              </a:tabLst>
            </a:pPr>
            <a:r>
              <a:rPr lang="tr-TR" sz="2000" b="1" u="sng" dirty="0">
                <a:latin typeface="Calibri" pitchFamily="34" charset="0"/>
                <a:ea typeface="Times New Roman"/>
              </a:rPr>
              <a:t>B. İHYA</a:t>
            </a:r>
          </a:p>
          <a:p>
            <a:pPr lvl="0" algn="just" fontAlgn="auto">
              <a:spcBef>
                <a:spcPts val="0"/>
              </a:spcBef>
              <a:spcAft>
                <a:spcPts val="0"/>
              </a:spcAft>
              <a:tabLst>
                <a:tab pos="228600" algn="l"/>
              </a:tabLst>
            </a:pPr>
            <a:r>
              <a:rPr lang="tr-TR" sz="2000" dirty="0">
                <a:latin typeface="Calibri" pitchFamily="34" charset="0"/>
                <a:ea typeface="Times New Roman"/>
              </a:rPr>
              <a:t>D</a:t>
            </a:r>
            <a:r>
              <a:rPr lang="tr-TR" sz="2000" dirty="0" smtClean="0">
                <a:latin typeface="Calibri" pitchFamily="34" charset="0"/>
                <a:ea typeface="Times New Roman"/>
              </a:rPr>
              <a:t>aha </a:t>
            </a:r>
            <a:r>
              <a:rPr lang="tr-TR" sz="2000" dirty="0">
                <a:latin typeface="Calibri" pitchFamily="34" charset="0"/>
                <a:ea typeface="Times New Roman"/>
              </a:rPr>
              <a:t>sonra sigortalı ya da hak sahipleri tarafından daha sonra talep edilmesi </a:t>
            </a:r>
            <a:r>
              <a:rPr lang="tr-TR" sz="2000" dirty="0" smtClean="0">
                <a:latin typeface="Calibri" pitchFamily="34" charset="0"/>
                <a:ea typeface="Times New Roman"/>
              </a:rPr>
              <a:t>hâlinde;</a:t>
            </a:r>
          </a:p>
          <a:p>
            <a:pPr lvl="0" algn="just" fontAlgn="auto">
              <a:spcBef>
                <a:spcPts val="0"/>
              </a:spcBef>
              <a:spcAft>
                <a:spcPts val="0"/>
              </a:spcAft>
              <a:tabLst>
                <a:tab pos="228600" algn="l"/>
              </a:tabLst>
            </a:pPr>
            <a:r>
              <a:rPr lang="tr-TR" sz="2000" dirty="0" smtClean="0">
                <a:latin typeface="Calibri" pitchFamily="34" charset="0"/>
                <a:ea typeface="Times New Roman"/>
              </a:rPr>
              <a:t> </a:t>
            </a:r>
            <a:r>
              <a:rPr lang="tr-TR" sz="2000" b="1" dirty="0">
                <a:latin typeface="Calibri" pitchFamily="34" charset="0"/>
                <a:ea typeface="Times New Roman"/>
              </a:rPr>
              <a:t>durdurulan sigortalılık sürelerinin tamamı</a:t>
            </a:r>
            <a:r>
              <a:rPr lang="tr-TR" sz="2000" dirty="0">
                <a:latin typeface="Calibri" pitchFamily="34" charset="0"/>
                <a:ea typeface="Times New Roman"/>
              </a:rPr>
              <a:t>, talep tarihinde 80 inci uyarınca prime esas kazanç tutarı üzerinden borç tutarı hesaplanarak ihya edilir. </a:t>
            </a:r>
            <a:endParaRPr lang="tr-TR" sz="2000" dirty="0" smtClean="0">
              <a:latin typeface="Calibri" pitchFamily="34" charset="0"/>
              <a:ea typeface="Times New Roman"/>
            </a:endParaRPr>
          </a:p>
          <a:p>
            <a:pPr lvl="0" algn="just" fontAlgn="auto">
              <a:spcBef>
                <a:spcPts val="0"/>
              </a:spcBef>
              <a:spcAft>
                <a:spcPts val="0"/>
              </a:spcAft>
              <a:tabLst>
                <a:tab pos="228600" algn="l"/>
              </a:tabLst>
            </a:pPr>
            <a:endParaRPr lang="tr-TR" sz="2000" dirty="0" smtClean="0">
              <a:latin typeface="Calibri" pitchFamily="34" charset="0"/>
              <a:ea typeface="Times New Roman"/>
            </a:endParaRPr>
          </a:p>
          <a:p>
            <a:pPr lvl="0" algn="just" fontAlgn="auto">
              <a:spcBef>
                <a:spcPts val="0"/>
              </a:spcBef>
              <a:spcAft>
                <a:spcPts val="0"/>
              </a:spcAft>
              <a:tabLst>
                <a:tab pos="228600" algn="l"/>
              </a:tabLst>
            </a:pPr>
            <a:r>
              <a:rPr lang="tr-TR" sz="2000" dirty="0" smtClean="0">
                <a:latin typeface="Calibri" pitchFamily="34" charset="0"/>
                <a:ea typeface="Times New Roman"/>
              </a:rPr>
              <a:t>Hesaplanan </a:t>
            </a:r>
            <a:r>
              <a:rPr lang="tr-TR" sz="2000" dirty="0">
                <a:latin typeface="Calibri" pitchFamily="34" charset="0"/>
                <a:ea typeface="Times New Roman"/>
              </a:rPr>
              <a:t>borç tutarının tamamını, borcun tebliğ tarihinden itibaren ü</a:t>
            </a:r>
            <a:r>
              <a:rPr lang="tr-TR" sz="2000" b="1" u="sng" dirty="0">
                <a:latin typeface="Calibri" pitchFamily="34" charset="0"/>
                <a:ea typeface="Times New Roman"/>
              </a:rPr>
              <a:t>ç ay içinde ödedikleri takdirde</a:t>
            </a:r>
            <a:r>
              <a:rPr lang="tr-TR" sz="2000" dirty="0">
                <a:latin typeface="Calibri" pitchFamily="34" charset="0"/>
                <a:ea typeface="Times New Roman"/>
              </a:rPr>
              <a:t>, bu süreler sigortalılık süresi olarak değerlendirilir. </a:t>
            </a:r>
            <a:endParaRPr lang="tr-TR" sz="2000" dirty="0" smtClean="0">
              <a:latin typeface="Calibri" pitchFamily="34" charset="0"/>
              <a:ea typeface="Times New Roman"/>
            </a:endParaRPr>
          </a:p>
          <a:p>
            <a:pPr lvl="0" algn="just" fontAlgn="auto">
              <a:spcBef>
                <a:spcPts val="0"/>
              </a:spcBef>
              <a:spcAft>
                <a:spcPts val="0"/>
              </a:spcAft>
              <a:tabLst>
                <a:tab pos="228600" algn="l"/>
              </a:tabLst>
            </a:pPr>
            <a:endParaRPr lang="tr-TR" sz="2000" dirty="0" smtClean="0">
              <a:latin typeface="Calibri" pitchFamily="34" charset="0"/>
              <a:ea typeface="Times New Roman"/>
            </a:endParaRPr>
          </a:p>
          <a:p>
            <a:pPr lvl="0" algn="just" fontAlgn="auto">
              <a:spcBef>
                <a:spcPts val="0"/>
              </a:spcBef>
              <a:spcAft>
                <a:spcPts val="0"/>
              </a:spcAft>
              <a:tabLst>
                <a:tab pos="228600" algn="l"/>
              </a:tabLst>
            </a:pPr>
            <a:r>
              <a:rPr lang="tr-TR" sz="2000" dirty="0" smtClean="0">
                <a:latin typeface="Calibri" pitchFamily="34" charset="0"/>
                <a:ea typeface="Times New Roman"/>
              </a:rPr>
              <a:t>Tebliğ </a:t>
            </a:r>
            <a:r>
              <a:rPr lang="tr-TR" sz="2000" dirty="0">
                <a:latin typeface="Calibri" pitchFamily="34" charset="0"/>
                <a:ea typeface="Times New Roman"/>
              </a:rPr>
              <a:t>edilen borç tutarının bu süre içinde tamamen ödenmemesi hâlinde bu süreler sigortalılık süresi olarak değerlendirilmez ve bu madde kapsamında ödenmiş olan tutarlar ilgilinin prim ve prime ilişkin borcunun bulunmaması kaydıyla faizsiz olarak iade edilir. </a:t>
            </a:r>
            <a:endParaRPr lang="tr-TR" sz="2000" dirty="0" smtClean="0">
              <a:latin typeface="Calibri" pitchFamily="34" charset="0"/>
              <a:ea typeface="Times New Roman"/>
            </a:endParaRPr>
          </a:p>
          <a:p>
            <a:pPr lvl="0" algn="just" fontAlgn="auto">
              <a:spcBef>
                <a:spcPts val="0"/>
              </a:spcBef>
              <a:spcAft>
                <a:spcPts val="0"/>
              </a:spcAft>
              <a:tabLst>
                <a:tab pos="228600" algn="l"/>
              </a:tabLst>
            </a:pPr>
            <a:endParaRPr lang="tr-TR" sz="2000" dirty="0" smtClean="0">
              <a:latin typeface="Calibri" pitchFamily="34" charset="0"/>
              <a:ea typeface="Times New Roman"/>
            </a:endParaRPr>
          </a:p>
          <a:p>
            <a:pPr lvl="0" algn="just" fontAlgn="auto">
              <a:spcBef>
                <a:spcPts val="0"/>
              </a:spcBef>
              <a:spcAft>
                <a:spcPts val="0"/>
              </a:spcAft>
              <a:tabLst>
                <a:tab pos="228600" algn="l"/>
              </a:tabLst>
            </a:pPr>
            <a:r>
              <a:rPr lang="tr-TR" sz="2000" dirty="0" smtClean="0">
                <a:latin typeface="Calibri" pitchFamily="34" charset="0"/>
                <a:ea typeface="Times New Roman"/>
              </a:rPr>
              <a:t>İhya </a:t>
            </a:r>
            <a:r>
              <a:rPr lang="tr-TR" sz="2000" dirty="0">
                <a:latin typeface="Calibri" pitchFamily="34" charset="0"/>
                <a:ea typeface="Times New Roman"/>
              </a:rPr>
              <a:t>edilerek kazanılan hizmet süreleri borcun ödendiği tarihten itibaren geçerli sayılır.</a:t>
            </a:r>
          </a:p>
          <a:p>
            <a:pPr lvl="0" algn="just" fontAlgn="auto">
              <a:spcBef>
                <a:spcPts val="0"/>
              </a:spcBef>
              <a:spcAft>
                <a:spcPts val="0"/>
              </a:spcAft>
              <a:defRPr/>
            </a:pPr>
            <a:endParaRPr lang="tr-TR" altLang="tr-TR"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2571750" y="0"/>
            <a:ext cx="6572250" cy="706438"/>
          </a:xfrm>
        </p:spPr>
        <p:txBody>
          <a:bodyPr/>
          <a:lstStyle/>
          <a:p>
            <a:pPr lvl="0" algn="just" eaLnBrk="1" fontAlgn="auto" hangingPunct="1">
              <a:lnSpc>
                <a:spcPct val="90000"/>
              </a:lnSpc>
              <a:spcBef>
                <a:spcPts val="600"/>
              </a:spcBef>
              <a:spcAft>
                <a:spcPts val="600"/>
              </a:spcAft>
              <a:tabLst>
                <a:tab pos="4848225" algn="l"/>
              </a:tabLst>
            </a:pPr>
            <a:r>
              <a:rPr lang="tr-TR" sz="2000" b="1" kern="1200" dirty="0" smtClean="0">
                <a:solidFill>
                  <a:prstClr val="black"/>
                </a:solidFill>
                <a:ea typeface="+mn-ea"/>
                <a:cs typeface="+mn-cs"/>
              </a:rPr>
              <a:t/>
            </a:r>
            <a:br>
              <a:rPr lang="tr-TR" sz="2000" b="1" kern="1200" dirty="0" smtClean="0">
                <a:solidFill>
                  <a:prstClr val="black"/>
                </a:solidFill>
                <a:ea typeface="+mn-ea"/>
                <a:cs typeface="+mn-cs"/>
              </a:rPr>
            </a:br>
            <a:r>
              <a:rPr lang="tr-TR" sz="1800" kern="1200" dirty="0">
                <a:ea typeface="+mn-ea"/>
                <a:cs typeface="+mn-cs"/>
              </a:rPr>
              <a:t>4/b Sigortalılarının 12 Ayı Aşan Süreye İlişkin Borçları Bulunanların </a:t>
            </a:r>
            <a:r>
              <a:rPr lang="tr-TR" sz="1800" kern="1200" dirty="0" err="1" smtClean="0">
                <a:ea typeface="+mn-ea"/>
                <a:cs typeface="+mn-cs"/>
              </a:rPr>
              <a:t>SigortalıklarınınDurdurulması</a:t>
            </a:r>
            <a:r>
              <a:rPr lang="tr-TR" sz="2000" b="1" kern="1200" dirty="0">
                <a:solidFill>
                  <a:prstClr val="black"/>
                </a:solidFill>
                <a:ea typeface="+mn-ea"/>
                <a:cs typeface="+mn-cs"/>
              </a:rPr>
              <a:t/>
            </a:r>
            <a:br>
              <a:rPr lang="tr-TR" sz="2000" b="1" kern="1200" dirty="0">
                <a:solidFill>
                  <a:prstClr val="black"/>
                </a:solidFill>
                <a:ea typeface="+mn-ea"/>
                <a:cs typeface="+mn-cs"/>
              </a:rPr>
            </a:br>
            <a:endParaRPr lang="tr-TR" altLang="tr-TR" b="1" dirty="0" smtClean="0">
              <a:cs typeface="Arial" charset="0"/>
            </a:endParaRPr>
          </a:p>
        </p:txBody>
      </p:sp>
      <p:sp>
        <p:nvSpPr>
          <p:cNvPr id="29698" name="Slayt Numarası Yer Tutucusu 1"/>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14/34</a:t>
            </a:r>
          </a:p>
        </p:txBody>
      </p:sp>
      <p:sp>
        <p:nvSpPr>
          <p:cNvPr id="29699" name="İçerik Yer Tutucusu 2"/>
          <p:cNvSpPr>
            <a:spLocks noGrp="1"/>
          </p:cNvSpPr>
          <p:nvPr>
            <p:ph idx="4294967295"/>
          </p:nvPr>
        </p:nvSpPr>
        <p:spPr bwMode="auto">
          <a:xfrm>
            <a:off x="179512" y="836712"/>
            <a:ext cx="8784976" cy="5832648"/>
          </a:xfrm>
          <a:prstGeom prst="rect">
            <a:avLst/>
          </a:prstGeom>
          <a:noFill/>
          <a:ln>
            <a:miter lim="800000"/>
            <a:headEnd/>
            <a:tailEnd/>
          </a:ln>
        </p:spPr>
        <p:txBody>
          <a:bodyPr/>
          <a:lstStyle/>
          <a:p>
            <a:pPr marL="0" lvl="0" indent="0" algn="just" eaLnBrk="1" fontAlgn="auto" hangingPunct="1">
              <a:lnSpc>
                <a:spcPct val="90000"/>
              </a:lnSpc>
              <a:spcBef>
                <a:spcPts val="600"/>
              </a:spcBef>
              <a:spcAft>
                <a:spcPts val="600"/>
              </a:spcAft>
              <a:buClrTx/>
              <a:buNone/>
              <a:tabLst>
                <a:tab pos="4848225" algn="l"/>
              </a:tabLst>
            </a:pPr>
            <a:r>
              <a:rPr lang="tr-TR" altLang="tr-TR" sz="1800" b="0" kern="1200" dirty="0" smtClean="0">
                <a:latin typeface="Calibri"/>
              </a:rPr>
              <a:t>  </a:t>
            </a:r>
            <a:r>
              <a:rPr lang="tr-TR" altLang="tr-TR" sz="1800" u="sng" kern="1200" dirty="0" smtClean="0">
                <a:latin typeface="Calibri"/>
              </a:rPr>
              <a:t>C</a:t>
            </a:r>
            <a:r>
              <a:rPr lang="tr-TR" altLang="tr-TR" sz="1800" u="sng" kern="1200" dirty="0">
                <a:latin typeface="Calibri"/>
              </a:rPr>
              <a:t>. Genel Sağlık Sigortası</a:t>
            </a:r>
          </a:p>
          <a:p>
            <a:pPr marL="0" lvl="0" indent="0" algn="just" eaLnBrk="1" fontAlgn="auto" hangingPunct="1">
              <a:lnSpc>
                <a:spcPct val="90000"/>
              </a:lnSpc>
              <a:spcBef>
                <a:spcPts val="600"/>
              </a:spcBef>
              <a:spcAft>
                <a:spcPts val="600"/>
              </a:spcAft>
              <a:buClrTx/>
              <a:buNone/>
              <a:tabLst>
                <a:tab pos="4848225" algn="l"/>
              </a:tabLst>
            </a:pPr>
            <a:r>
              <a:rPr lang="tr-TR" altLang="tr-TR" sz="1800" b="0" kern="1200" dirty="0">
                <a:latin typeface="Calibri"/>
              </a:rPr>
              <a:t>Sigortalılıkları durdurulanlar ile bunların bakmakla yükümlü olduğu kişiler </a:t>
            </a:r>
            <a:r>
              <a:rPr lang="tr-TR" altLang="tr-TR" sz="1800" b="0" kern="1200" dirty="0" smtClean="0">
                <a:latin typeface="Calibri"/>
              </a:rPr>
              <a:t>hakkında;</a:t>
            </a:r>
          </a:p>
          <a:p>
            <a:pPr marL="0" lvl="0" indent="0" algn="just" eaLnBrk="1" fontAlgn="auto" hangingPunct="1">
              <a:lnSpc>
                <a:spcPct val="90000"/>
              </a:lnSpc>
              <a:spcBef>
                <a:spcPts val="600"/>
              </a:spcBef>
              <a:spcAft>
                <a:spcPts val="600"/>
              </a:spcAft>
              <a:buClrTx/>
              <a:buNone/>
              <a:tabLst>
                <a:tab pos="4848225" algn="l"/>
              </a:tabLst>
            </a:pPr>
            <a:r>
              <a:rPr lang="tr-TR" altLang="tr-TR" sz="1800" b="0" kern="1200" dirty="0" smtClean="0">
                <a:latin typeface="Calibri"/>
              </a:rPr>
              <a:t>01</a:t>
            </a:r>
            <a:r>
              <a:rPr lang="tr-TR" altLang="tr-TR" sz="1800" b="0" kern="1200" dirty="0">
                <a:latin typeface="Calibri"/>
              </a:rPr>
              <a:t>/ 01/ 2012 tarihinden bu maddenin yürürlük tarihine kadar durdurulan süreler için </a:t>
            </a:r>
            <a:r>
              <a:rPr lang="tr-TR" altLang="tr-TR" sz="1800" kern="1200" dirty="0">
                <a:latin typeface="Calibri"/>
              </a:rPr>
              <a:t>genel sağlık sigortası hükümleri </a:t>
            </a:r>
            <a:r>
              <a:rPr lang="tr-TR" altLang="tr-TR" sz="1800" kern="1200" dirty="0" smtClean="0">
                <a:latin typeface="Calibri"/>
              </a:rPr>
              <a:t>uygulanmaz.</a:t>
            </a:r>
          </a:p>
          <a:p>
            <a:pPr marL="0" lvl="0" indent="0" algn="just" eaLnBrk="1" fontAlgn="auto" hangingPunct="1">
              <a:lnSpc>
                <a:spcPct val="90000"/>
              </a:lnSpc>
              <a:spcBef>
                <a:spcPts val="600"/>
              </a:spcBef>
              <a:spcAft>
                <a:spcPts val="600"/>
              </a:spcAft>
              <a:buClrTx/>
              <a:buNone/>
              <a:tabLst>
                <a:tab pos="4848225" algn="l"/>
              </a:tabLst>
            </a:pPr>
            <a:r>
              <a:rPr lang="tr-TR" altLang="tr-TR" sz="1800" b="0" kern="1200" dirty="0" smtClean="0">
                <a:latin typeface="Calibri"/>
              </a:rPr>
              <a:t>Sigortalılıkları </a:t>
            </a:r>
            <a:r>
              <a:rPr lang="tr-TR" altLang="tr-TR" sz="1800" b="0" kern="1200" dirty="0">
                <a:latin typeface="Calibri"/>
              </a:rPr>
              <a:t>önceki kanunlara göre durdurulanlar için de ihya hükmü uygulanacaktır. </a:t>
            </a:r>
            <a:endParaRPr lang="tr-TR" altLang="tr-TR" sz="1800" b="0" kern="1200" dirty="0" smtClean="0">
              <a:latin typeface="Calibri"/>
            </a:endParaRPr>
          </a:p>
          <a:p>
            <a:pPr marL="0" lvl="0" indent="0" algn="just" eaLnBrk="1" fontAlgn="auto" hangingPunct="1">
              <a:lnSpc>
                <a:spcPct val="90000"/>
              </a:lnSpc>
              <a:spcBef>
                <a:spcPts val="600"/>
              </a:spcBef>
              <a:spcAft>
                <a:spcPts val="600"/>
              </a:spcAft>
              <a:buClrTx/>
              <a:buNone/>
              <a:tabLst>
                <a:tab pos="4848225" algn="l"/>
              </a:tabLst>
            </a:pPr>
            <a:endParaRPr lang="tr-TR" altLang="tr-TR" sz="1800" b="0" kern="1200" dirty="0" smtClean="0">
              <a:latin typeface="Calibri"/>
            </a:endParaRPr>
          </a:p>
          <a:p>
            <a:pPr marL="0" lvl="0" indent="0" algn="just" eaLnBrk="1" fontAlgn="auto" hangingPunct="1">
              <a:lnSpc>
                <a:spcPct val="90000"/>
              </a:lnSpc>
              <a:spcBef>
                <a:spcPts val="600"/>
              </a:spcBef>
              <a:spcAft>
                <a:spcPts val="600"/>
              </a:spcAft>
              <a:buClrTx/>
              <a:buNone/>
              <a:tabLst>
                <a:tab pos="4848225" algn="l"/>
              </a:tabLst>
            </a:pPr>
            <a:r>
              <a:rPr lang="tr-TR" altLang="tr-TR" sz="1800" b="0" kern="1200" dirty="0" smtClean="0">
                <a:latin typeface="Calibri"/>
              </a:rPr>
              <a:t>*Bu </a:t>
            </a:r>
            <a:r>
              <a:rPr lang="tr-TR" altLang="tr-TR" sz="1800" b="0" kern="1200" dirty="0">
                <a:latin typeface="Calibri"/>
              </a:rPr>
              <a:t>maddenin uygulanmasına ilişkin usul ve esaslar Kurum tarafından </a:t>
            </a:r>
            <a:r>
              <a:rPr lang="tr-TR" altLang="tr-TR" sz="1800" b="0" kern="1200" dirty="0" smtClean="0">
                <a:latin typeface="Calibri"/>
              </a:rPr>
              <a:t>çıkarılan30/04/2015 tarihli  2015/13 sayılı ‘4/b kapsamındaki sigortalılığın durdurulması’ konulu genelge ile düzenlenmiştir.</a:t>
            </a:r>
          </a:p>
          <a:p>
            <a:pPr marL="0" lvl="0" indent="0" algn="just" eaLnBrk="1" fontAlgn="auto" hangingPunct="1">
              <a:lnSpc>
                <a:spcPct val="90000"/>
              </a:lnSpc>
              <a:spcBef>
                <a:spcPts val="600"/>
              </a:spcBef>
              <a:spcAft>
                <a:spcPts val="600"/>
              </a:spcAft>
              <a:buClrTx/>
              <a:buNone/>
              <a:tabLst>
                <a:tab pos="4848225" algn="l"/>
              </a:tabLst>
            </a:pPr>
            <a:r>
              <a:rPr lang="tr-TR" altLang="tr-TR" sz="1800" b="0" kern="1200" dirty="0">
                <a:latin typeface="Calibri"/>
              </a:rPr>
              <a:t>30.04.2015 tarihi itibariyle 12 ay ve daha fazla süreye ilişkin prim borcu bulunması kaydıyla, sigortalılık işlemleri 31.07.2015 tarihine kadar borçlarını ödememeleri halinde, durdurma işlemi yapılacaktır.</a:t>
            </a:r>
          </a:p>
          <a:p>
            <a:pPr marL="0" lvl="0" indent="0" algn="just" eaLnBrk="1" fontAlgn="auto" hangingPunct="1">
              <a:lnSpc>
                <a:spcPct val="90000"/>
              </a:lnSpc>
              <a:spcBef>
                <a:spcPts val="600"/>
              </a:spcBef>
              <a:spcAft>
                <a:spcPts val="600"/>
              </a:spcAft>
              <a:buClrTx/>
              <a:buNone/>
              <a:tabLst>
                <a:tab pos="4848225" algn="l"/>
              </a:tabLst>
            </a:pPr>
            <a:r>
              <a:rPr lang="tr-TR" altLang="tr-TR" sz="1800" b="0" kern="1200" dirty="0">
                <a:latin typeface="Calibri"/>
              </a:rPr>
              <a:t>Ancak üç aylık sürenin dolması beklemeden sigortalılığı durdurmak isteyen 2015-13 sayılı Genelgenin ekinde bulunan Ek-1 de yer alan başvuru formuyla  dosyasının bulunduğu Sosyal Güvenlik İl Müdürlüğüne/Sosyal Güvenlik Merkezine müracaat etmeleri yeterlidir.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just"/>
            <a:r>
              <a:rPr lang="tr-TR" sz="1800" kern="1200" dirty="0" smtClean="0"/>
              <a:t> İş Kazası, Meslek Hastalığı, Hastalık, Malullük, Vazife Malullüğü Ve Ölüm Hallerinden Dolayı İşveren ya da Üçüncü Kişiler Adına Tahakkuk Eden Borçların Yapılandırılması</a:t>
            </a:r>
            <a:endParaRPr lang="tr-TR" sz="1800" kern="1200" dirty="0"/>
          </a:p>
        </p:txBody>
      </p:sp>
      <p:sp>
        <p:nvSpPr>
          <p:cNvPr id="56" name="İçerik Yer Tutucusu 55"/>
          <p:cNvSpPr>
            <a:spLocks noGrp="1"/>
          </p:cNvSpPr>
          <p:nvPr>
            <p:ph idx="10"/>
          </p:nvPr>
        </p:nvSpPr>
        <p:spPr/>
        <p:txBody>
          <a:bodyPr/>
          <a:lstStyle/>
          <a:p>
            <a:pPr marL="0" indent="0" algn="just">
              <a:buNone/>
            </a:pPr>
            <a:r>
              <a:rPr lang="tr-TR" sz="1600" u="sng" dirty="0"/>
              <a:t>YASAL DAYANAK</a:t>
            </a:r>
          </a:p>
          <a:p>
            <a:pPr marL="0" indent="0" algn="just">
              <a:buNone/>
            </a:pPr>
            <a:r>
              <a:rPr lang="tr-TR" sz="1600" dirty="0"/>
              <a:t>6645 sayılı Kanunun </a:t>
            </a:r>
            <a:r>
              <a:rPr lang="tr-TR" sz="1600" dirty="0" smtClean="0"/>
              <a:t>57. </a:t>
            </a:r>
            <a:r>
              <a:rPr lang="tr-TR" sz="1600" dirty="0"/>
              <a:t>maddesi</a:t>
            </a:r>
          </a:p>
          <a:p>
            <a:pPr marL="0" indent="0" algn="just">
              <a:buNone/>
            </a:pPr>
            <a:r>
              <a:rPr lang="tr-TR" sz="1600" dirty="0"/>
              <a:t>Değişiklik </a:t>
            </a:r>
            <a:r>
              <a:rPr lang="tr-TR" sz="1600" dirty="0" smtClean="0"/>
              <a:t>5510/G64m</a:t>
            </a:r>
            <a:endParaRPr lang="tr-TR" sz="1600" dirty="0"/>
          </a:p>
          <a:p>
            <a:pPr marL="0" indent="0" algn="just">
              <a:buNone/>
            </a:pPr>
            <a:r>
              <a:rPr lang="tr-TR" sz="1800" b="0" dirty="0" smtClean="0"/>
              <a:t>İşverenlerin </a:t>
            </a:r>
            <a:r>
              <a:rPr lang="tr-TR" sz="1800" b="0" dirty="0"/>
              <a:t>ve/veya üçüncü şahısların, 31/ 12/ 2014 tarihine kadar (bu tarih dâhil) bu 5510, 506 , 1479, 5434 sayılı kanunlar gereğince iş kazası ve meslek hastalığı, hastalık, malullük, adi malullük ve ölüm hâlleri ile sigortalıya, genel sağlık sigortalısına veya bunların bakmakla yükümlü olduğu  kişilere yönelik fiiller nedeniyle, </a:t>
            </a:r>
            <a:r>
              <a:rPr lang="tr-TR" sz="1800" dirty="0"/>
              <a:t>kesinleşmiş mahkeme kararı sonucu ödemekle yükümlü bulundukları her türlü borçlarına</a:t>
            </a:r>
            <a:r>
              <a:rPr lang="tr-TR" sz="1800" b="0" dirty="0"/>
              <a:t>, </a:t>
            </a:r>
            <a:endParaRPr lang="tr-TR" sz="1800" b="0" dirty="0" smtClean="0"/>
          </a:p>
          <a:p>
            <a:pPr marL="0" indent="0" algn="just">
              <a:buNone/>
            </a:pPr>
            <a:r>
              <a:rPr lang="tr-TR" sz="1800" b="0" dirty="0"/>
              <a:t>K</a:t>
            </a:r>
            <a:r>
              <a:rPr lang="tr-TR" sz="1800" b="0" dirty="0" smtClean="0"/>
              <a:t>anuni </a:t>
            </a:r>
            <a:r>
              <a:rPr lang="tr-TR" sz="1800" b="0" dirty="0"/>
              <a:t>faiz uygulanan sürenin başlangıcından bu maddenin yayımlandığı tarihe kadar geçen süre için Yİ-ÜFE aylık değişim oranları esas alınarak hesaplanacak tutarın, belirtilen şekilde ve süre içinde ödenmesi hâlinde bu borçlara uygulanan kanuni faizin tahsilinden vazgeçilir.</a:t>
            </a:r>
          </a:p>
          <a:p>
            <a:pPr marL="0" indent="0" algn="just">
              <a:buNone/>
            </a:pPr>
            <a:r>
              <a:rPr lang="tr-TR" sz="1800" b="0" dirty="0"/>
              <a:t>Söz konusu mahkeme kararlarına ilişkin yargılama giderleri ile vekâlet ücreti, peşin ödeme hâlinde peşin ödeme tarihi, taksitle ödeme hâlinde son taksit tarihine kadar geçen süre için Yİ-ÜFE aylık değişim oranları esas alınıp hesaplanarak son taksit tutarıyla birlikte defaten yatırılır.</a:t>
            </a:r>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p:txBody>
      </p:sp>
      <p:sp>
        <p:nvSpPr>
          <p:cNvPr id="3" name="Slayt Numarası Yer Tutucusu 2"/>
          <p:cNvSpPr>
            <a:spLocks noGrp="1"/>
          </p:cNvSpPr>
          <p:nvPr>
            <p:ph type="sldNum" sz="quarter" idx="4294967295"/>
          </p:nvPr>
        </p:nvSpPr>
        <p:spPr>
          <a:xfrm>
            <a:off x="8313738" y="6492875"/>
            <a:ext cx="830262" cy="365125"/>
          </a:xfrm>
          <a:prstGeom prst="rect">
            <a:avLst/>
          </a:prstGeom>
        </p:spPr>
        <p:txBody>
          <a:bodyPr/>
          <a:lstStyle/>
          <a:p>
            <a:pPr>
              <a:defRPr/>
            </a:pPr>
            <a:r>
              <a:rPr lang="tr-TR" smtClean="0"/>
              <a:t>15/34</a:t>
            </a:r>
            <a:endParaRPr lang="tr-TR" dirty="0"/>
          </a:p>
        </p:txBody>
      </p:sp>
    </p:spTree>
    <p:extLst>
      <p:ext uri="{BB962C8B-B14F-4D97-AF65-F5344CB8AC3E}">
        <p14:creationId xmlns:p14="http://schemas.microsoft.com/office/powerpoint/2010/main" val="7171165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2571750" y="0"/>
            <a:ext cx="6572250" cy="706438"/>
          </a:xfrm>
        </p:spPr>
        <p:txBody>
          <a:bodyPr/>
          <a:lstStyle/>
          <a:p>
            <a:pPr lvl="0" algn="just" eaLnBrk="1" fontAlgn="auto" hangingPunct="1">
              <a:lnSpc>
                <a:spcPct val="90000"/>
              </a:lnSpc>
              <a:spcBef>
                <a:spcPts val="600"/>
              </a:spcBef>
              <a:spcAft>
                <a:spcPts val="600"/>
              </a:spcAft>
              <a:tabLst>
                <a:tab pos="4848225" algn="l"/>
              </a:tabLst>
            </a:pPr>
            <a:r>
              <a:rPr lang="tr-TR" sz="2000" b="1" kern="1200" dirty="0" smtClean="0">
                <a:solidFill>
                  <a:prstClr val="black"/>
                </a:solidFill>
                <a:ea typeface="+mn-ea"/>
                <a:cs typeface="+mn-cs"/>
              </a:rPr>
              <a:t/>
            </a:r>
            <a:br>
              <a:rPr lang="tr-TR" sz="2000" b="1" kern="1200" dirty="0" smtClean="0">
                <a:solidFill>
                  <a:prstClr val="black"/>
                </a:solidFill>
                <a:ea typeface="+mn-ea"/>
                <a:cs typeface="+mn-cs"/>
              </a:rPr>
            </a:br>
            <a:r>
              <a:rPr lang="tr-TR" sz="1600" b="1" kern="1200" dirty="0">
                <a:ea typeface="+mn-ea"/>
                <a:cs typeface="+mn-cs"/>
              </a:rPr>
              <a:t>İş Kazası, Meslek Hastalığı, Hastalık, Malullük, Vazife Malullüğü Ve Ölüm Hallerinden Dolayı İşveren ya da Üçüncü Kişiler Adına Tahakkuk Eden Borçların Yapılandırılması</a:t>
            </a:r>
            <a:r>
              <a:rPr lang="tr-TR" sz="2000" b="1" kern="1200" dirty="0">
                <a:solidFill>
                  <a:prstClr val="black"/>
                </a:solidFill>
                <a:ea typeface="+mn-ea"/>
                <a:cs typeface="+mn-cs"/>
              </a:rPr>
              <a:t/>
            </a:r>
            <a:br>
              <a:rPr lang="tr-TR" sz="2000" b="1" kern="1200" dirty="0">
                <a:solidFill>
                  <a:prstClr val="black"/>
                </a:solidFill>
                <a:ea typeface="+mn-ea"/>
                <a:cs typeface="+mn-cs"/>
              </a:rPr>
            </a:br>
            <a:endParaRPr lang="tr-TR" altLang="tr-TR" b="1" dirty="0" smtClean="0">
              <a:cs typeface="Arial" charset="0"/>
            </a:endParaRPr>
          </a:p>
        </p:txBody>
      </p:sp>
      <p:sp>
        <p:nvSpPr>
          <p:cNvPr id="29698" name="Slayt Numarası Yer Tutucusu 1"/>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16/34</a:t>
            </a:r>
          </a:p>
        </p:txBody>
      </p:sp>
      <p:sp>
        <p:nvSpPr>
          <p:cNvPr id="2" name="Dikdörtgen 1"/>
          <p:cNvSpPr/>
          <p:nvPr/>
        </p:nvSpPr>
        <p:spPr>
          <a:xfrm>
            <a:off x="323528" y="1052736"/>
            <a:ext cx="8208912" cy="5262979"/>
          </a:xfrm>
          <a:prstGeom prst="rect">
            <a:avLst/>
          </a:prstGeom>
        </p:spPr>
        <p:txBody>
          <a:bodyPr wrap="square">
            <a:spAutoFit/>
          </a:bodyPr>
          <a:lstStyle/>
          <a:p>
            <a:pPr algn="just"/>
            <a:r>
              <a:rPr lang="tr-TR" sz="1600" dirty="0"/>
              <a:t>Söz konusu düzenlemelerden yararlanmak isteyen borçluların bu maddenin yayımlandığı tarihi izleyen ay </a:t>
            </a:r>
            <a:r>
              <a:rPr lang="tr-TR" sz="1600" dirty="0" smtClean="0"/>
              <a:t>başından(01/05/2015) </a:t>
            </a:r>
            <a:r>
              <a:rPr lang="tr-TR" sz="1600" dirty="0"/>
              <a:t>itibaren üç ay içinde Kuruma başvuruda </a:t>
            </a:r>
            <a:r>
              <a:rPr lang="tr-TR" sz="1600" dirty="0" smtClean="0"/>
              <a:t>bulunmaları(31/07/2015), </a:t>
            </a:r>
            <a:r>
              <a:rPr lang="tr-TR" sz="1600" dirty="0"/>
              <a:t>ilk taksiti bu maddenin yayımlandığı tarihi izleyen ay başından itibaren dört ay </a:t>
            </a:r>
            <a:r>
              <a:rPr lang="tr-TR" sz="1600" dirty="0" smtClean="0"/>
              <a:t>içinde(31/08/2015), </a:t>
            </a:r>
            <a:r>
              <a:rPr lang="tr-TR" sz="1600" dirty="0"/>
              <a:t>diğer taksitlerini ise ikişer aylık dönemler hâlinde azami on sekiz eşit taksitte ödemeleri gerekir.</a:t>
            </a:r>
          </a:p>
          <a:p>
            <a:pPr algn="just"/>
            <a:r>
              <a:rPr lang="tr-TR" sz="1600" dirty="0"/>
              <a:t>Bu düzenlemeye göre hesaplanan tutarın ilk taksit ödeme süresi içinde tamamen ödenmesi hâlinde, bu tutar için bu maddenin yayımlandığı tarihten ödeme tarihine kadar geçen süre için herhangi bir faiz alınmaz.</a:t>
            </a:r>
          </a:p>
          <a:p>
            <a:pPr algn="just"/>
            <a:r>
              <a:rPr lang="tr-TR" sz="1600" dirty="0"/>
              <a:t>Düzenlemeye göre ödenmesi gereken taksitlerden; bir takvim yılında iki veya daha az taksitin, süresinde ödenmemesi veya eksik ödenmesi hâlinde, ödenmeyen veya eksik ödenen taksit tutarlarının son taksiti izleyen ayın sonuna kadar, gecikilen her ay ve kesri için 04/ 12/ 1984 tarihli ve 3095 sayılı Kanuni Faiz ve Temerrüt Faizine İlişkin Kanuna göre hesaplanacak yasal faizi ile birlikte ödenmesi  şartıyla bu düzenlemeden yararlanılır. </a:t>
            </a:r>
            <a:endParaRPr lang="tr-TR" sz="1600" dirty="0" smtClean="0"/>
          </a:p>
          <a:p>
            <a:pPr algn="just"/>
            <a:endParaRPr lang="tr-TR" sz="1600" dirty="0"/>
          </a:p>
          <a:p>
            <a:pPr algn="just"/>
            <a:r>
              <a:rPr lang="tr-TR" sz="1600" dirty="0" smtClean="0"/>
              <a:t>Süresinde </a:t>
            </a:r>
            <a:r>
              <a:rPr lang="tr-TR" sz="1600" dirty="0"/>
              <a:t>ödenmeyen veya eksik ödenen taksitlerin belirtilen şekilde de ödenmemesi veya bir takvim yılında ikiden fazla taksitin süresinde ödenmemesi veya eksik ödenmesi hâlinde bu düzenlemeden yararlanma hakkı kaybedilir</a:t>
            </a:r>
            <a:r>
              <a:rPr lang="tr-TR" sz="1600" dirty="0" smtClean="0"/>
              <a:t>.</a:t>
            </a:r>
          </a:p>
          <a:p>
            <a:pPr algn="just"/>
            <a:r>
              <a:rPr lang="tr-TR" sz="1600" dirty="0" smtClean="0"/>
              <a:t> </a:t>
            </a:r>
            <a:r>
              <a:rPr lang="tr-TR" sz="1600" dirty="0"/>
              <a:t>Bu düzenleme, alacakları tahsil daireleri açısından taksitlendirilen alacaklar için ayrı ayrı uygulanır.</a:t>
            </a:r>
          </a:p>
          <a:p>
            <a:pPr algn="just"/>
            <a:r>
              <a:rPr lang="tr-TR" sz="1600" dirty="0" smtClean="0">
                <a:solidFill>
                  <a:srgbClr val="FF0000"/>
                </a:solidFill>
              </a:rPr>
              <a:t>Bu </a:t>
            </a:r>
            <a:r>
              <a:rPr lang="tr-TR" sz="1600" dirty="0">
                <a:solidFill>
                  <a:srgbClr val="FF0000"/>
                </a:solidFill>
              </a:rPr>
              <a:t>kanuna göre </a:t>
            </a:r>
            <a:r>
              <a:rPr lang="tr-TR" sz="1600" dirty="0" smtClean="0">
                <a:solidFill>
                  <a:srgbClr val="FF0000"/>
                </a:solidFill>
              </a:rPr>
              <a:t>yapılandırmaya başvuranlar </a:t>
            </a:r>
            <a:r>
              <a:rPr lang="tr-TR" sz="1600" dirty="0">
                <a:solidFill>
                  <a:srgbClr val="FF0000"/>
                </a:solidFill>
              </a:rPr>
              <a:t>hakkında </a:t>
            </a:r>
            <a:r>
              <a:rPr lang="tr-TR" sz="1600" dirty="0" smtClean="0">
                <a:solidFill>
                  <a:srgbClr val="FF0000"/>
                </a:solidFill>
              </a:rPr>
              <a:t>da 6552 sayılı yasanın 81/4-b ve c bendi ile 81/7,8,10,15,18 fıkra </a:t>
            </a:r>
            <a:r>
              <a:rPr lang="tr-TR" sz="1600" dirty="0">
                <a:solidFill>
                  <a:srgbClr val="FF0000"/>
                </a:solidFill>
              </a:rPr>
              <a:t>bu düzenleme uygulanacaktır</a:t>
            </a:r>
            <a:r>
              <a:rPr lang="tr-TR" sz="1600" dirty="0" smtClean="0"/>
              <a:t>.</a:t>
            </a:r>
            <a:endParaRPr lang="tr-TR" sz="1600" dirty="0"/>
          </a:p>
        </p:txBody>
      </p:sp>
    </p:spTree>
    <p:extLst>
      <p:ext uri="{BB962C8B-B14F-4D97-AF65-F5344CB8AC3E}">
        <p14:creationId xmlns:p14="http://schemas.microsoft.com/office/powerpoint/2010/main" val="3856456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Başlık 2"/>
          <p:cNvSpPr>
            <a:spLocks noGrp="1"/>
          </p:cNvSpPr>
          <p:nvPr>
            <p:ph type="title"/>
          </p:nvPr>
        </p:nvSpPr>
        <p:spPr>
          <a:xfrm>
            <a:off x="2571750" y="0"/>
            <a:ext cx="6572250" cy="706438"/>
          </a:xfrm>
        </p:spPr>
        <p:txBody>
          <a:bodyPr/>
          <a:lstStyle/>
          <a:p>
            <a:r>
              <a:rPr lang="tr-TR" altLang="tr-TR" sz="3600" b="1" dirty="0" smtClean="0"/>
              <a:t>Sunum Planı</a:t>
            </a:r>
          </a:p>
        </p:txBody>
      </p:sp>
      <p:sp>
        <p:nvSpPr>
          <p:cNvPr id="3" name="Slayt Numarası Yer Tutucusu 2"/>
          <p:cNvSpPr>
            <a:spLocks noGrp="1"/>
          </p:cNvSpPr>
          <p:nvPr>
            <p:ph type="sldNum" sz="quarter" idx="12"/>
          </p:nvPr>
        </p:nvSpPr>
        <p:spPr/>
        <p:txBody>
          <a:bodyPr/>
          <a:lstStyle/>
          <a:p>
            <a:pPr>
              <a:defRPr/>
            </a:pPr>
            <a:r>
              <a:rPr lang="tr-TR" dirty="0" smtClean="0"/>
              <a:t>1/34</a:t>
            </a:r>
          </a:p>
          <a:p>
            <a:pPr>
              <a:defRPr/>
            </a:pPr>
            <a:endParaRPr lang="tr-TR" dirty="0"/>
          </a:p>
        </p:txBody>
      </p:sp>
      <p:sp>
        <p:nvSpPr>
          <p:cNvPr id="4" name="Dikdörtgen 3"/>
          <p:cNvSpPr/>
          <p:nvPr/>
        </p:nvSpPr>
        <p:spPr>
          <a:xfrm>
            <a:off x="827584" y="1628800"/>
            <a:ext cx="7776864" cy="3693319"/>
          </a:xfrm>
          <a:prstGeom prst="rect">
            <a:avLst/>
          </a:prstGeom>
        </p:spPr>
        <p:txBody>
          <a:bodyPr wrap="square">
            <a:spAutoFit/>
          </a:bodyPr>
          <a:lstStyle/>
          <a:p>
            <a:pPr algn="just"/>
            <a:r>
              <a:rPr lang="tr-TR" dirty="0"/>
              <a:t>•	</a:t>
            </a:r>
            <a:r>
              <a:rPr lang="tr-TR" b="1" dirty="0" smtClean="0"/>
              <a:t>5510 </a:t>
            </a:r>
            <a:r>
              <a:rPr lang="tr-TR" b="1" dirty="0" err="1" smtClean="0"/>
              <a:t>SayılıSağlık</a:t>
            </a:r>
            <a:r>
              <a:rPr lang="tr-TR" b="1" dirty="0" smtClean="0"/>
              <a:t> </a:t>
            </a:r>
            <a:r>
              <a:rPr lang="tr-TR" b="1" dirty="0"/>
              <a:t>Sigortası ve Sosyal Sigortalar Kanununda Yapılan </a:t>
            </a:r>
            <a:r>
              <a:rPr lang="tr-TR" b="1" dirty="0" smtClean="0"/>
              <a:t>Değişiklikler</a:t>
            </a:r>
          </a:p>
          <a:p>
            <a:pPr algn="just"/>
            <a:r>
              <a:rPr lang="tr-TR" dirty="0" smtClean="0"/>
              <a:t>	6645 sayılı Kanunun  </a:t>
            </a:r>
            <a:r>
              <a:rPr lang="tr-TR" dirty="0"/>
              <a:t>44 ila </a:t>
            </a:r>
            <a:r>
              <a:rPr lang="tr-TR" dirty="0" smtClean="0"/>
              <a:t>59.maddeleri– </a:t>
            </a:r>
            <a:endParaRPr lang="tr-TR" dirty="0"/>
          </a:p>
          <a:p>
            <a:pPr algn="just"/>
            <a:endParaRPr lang="tr-TR" dirty="0"/>
          </a:p>
          <a:p>
            <a:pPr algn="just"/>
            <a:endParaRPr lang="tr-TR" dirty="0" smtClean="0"/>
          </a:p>
          <a:p>
            <a:pPr algn="just"/>
            <a:endParaRPr lang="tr-TR" dirty="0"/>
          </a:p>
          <a:p>
            <a:pPr algn="just"/>
            <a:endParaRPr lang="tr-TR" dirty="0" smtClean="0"/>
          </a:p>
          <a:p>
            <a:pPr algn="just"/>
            <a:endParaRPr lang="tr-TR" dirty="0"/>
          </a:p>
          <a:p>
            <a:pPr algn="just"/>
            <a:r>
              <a:rPr lang="tr-TR" dirty="0"/>
              <a:t>•	</a:t>
            </a:r>
            <a:r>
              <a:rPr lang="tr-TR" b="1" dirty="0"/>
              <a:t>4447 Sayılı İşsizlik Sigortası Kanununda Yapılan </a:t>
            </a:r>
            <a:r>
              <a:rPr lang="tr-TR" b="1" dirty="0" smtClean="0"/>
              <a:t>Bazı Değişiklikler</a:t>
            </a:r>
          </a:p>
          <a:p>
            <a:pPr algn="just"/>
            <a:r>
              <a:rPr lang="tr-TR" dirty="0"/>
              <a:t>	6645 sayılı Kanunun  </a:t>
            </a:r>
            <a:r>
              <a:rPr lang="tr-TR" dirty="0" smtClean="0"/>
              <a:t>25 </a:t>
            </a:r>
            <a:r>
              <a:rPr lang="tr-TR" dirty="0"/>
              <a:t>ila 28 . maddeleri–</a:t>
            </a:r>
          </a:p>
          <a:p>
            <a:pPr algn="just"/>
            <a:endParaRPr lang="tr-TR" dirty="0"/>
          </a:p>
          <a:p>
            <a:pPr algn="just"/>
            <a:endParaRPr lang="tr-TR" dirty="0"/>
          </a:p>
        </p:txBody>
      </p:sp>
    </p:spTree>
    <p:extLst>
      <p:ext uri="{BB962C8B-B14F-4D97-AF65-F5344CB8AC3E}">
        <p14:creationId xmlns:p14="http://schemas.microsoft.com/office/powerpoint/2010/main" val="4152793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Başlık"/>
          <p:cNvSpPr>
            <a:spLocks noGrp="1"/>
          </p:cNvSpPr>
          <p:nvPr>
            <p:ph type="title"/>
          </p:nvPr>
        </p:nvSpPr>
        <p:spPr>
          <a:xfrm>
            <a:off x="2571750" y="0"/>
            <a:ext cx="6572250" cy="706438"/>
          </a:xfrm>
        </p:spPr>
        <p:txBody>
          <a:bodyPr/>
          <a:lstStyle/>
          <a:p>
            <a:r>
              <a:rPr lang="tr-TR" sz="2000" dirty="0"/>
              <a:t>Emekli Aylıklarına Seyyanen Yapılan Zam Tutarları</a:t>
            </a:r>
          </a:p>
        </p:txBody>
      </p:sp>
      <p:sp>
        <p:nvSpPr>
          <p:cNvPr id="30722" name="2 Slayt Numarası Yer Tutucusu"/>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solidFill>
                  <a:schemeClr val="tx1"/>
                </a:solidFill>
              </a:rPr>
              <a:t>14/34</a:t>
            </a:r>
          </a:p>
        </p:txBody>
      </p:sp>
      <p:sp>
        <p:nvSpPr>
          <p:cNvPr id="30723" name="3 Dikdörtgen"/>
          <p:cNvSpPr>
            <a:spLocks noChangeArrowheads="1"/>
          </p:cNvSpPr>
          <p:nvPr/>
        </p:nvSpPr>
        <p:spPr bwMode="auto">
          <a:xfrm>
            <a:off x="468313" y="908050"/>
            <a:ext cx="8352159" cy="5786199"/>
          </a:xfrm>
          <a:prstGeom prst="rect">
            <a:avLst/>
          </a:prstGeom>
          <a:noFill/>
          <a:ln w="9525">
            <a:noFill/>
            <a:miter lim="800000"/>
            <a:headEnd/>
            <a:tailEnd/>
          </a:ln>
        </p:spPr>
        <p:txBody>
          <a:bodyPr wrap="square">
            <a:spAutoFit/>
          </a:bodyPr>
          <a:lstStyle/>
          <a:p>
            <a:pPr lvl="0" algn="just" fontAlgn="auto">
              <a:spcBef>
                <a:spcPts val="0"/>
              </a:spcBef>
              <a:spcAft>
                <a:spcPts val="0"/>
              </a:spcAft>
              <a:defRPr/>
            </a:pPr>
            <a:r>
              <a:rPr lang="tr-TR" sz="1600" b="1" u="sng" dirty="0">
                <a:latin typeface="Calibri"/>
              </a:rPr>
              <a:t>YASAL DAYANAK</a:t>
            </a:r>
          </a:p>
          <a:p>
            <a:pPr lvl="0" algn="just" fontAlgn="auto">
              <a:spcBef>
                <a:spcPts val="0"/>
              </a:spcBef>
              <a:spcAft>
                <a:spcPts val="0"/>
              </a:spcAft>
              <a:defRPr/>
            </a:pPr>
            <a:r>
              <a:rPr lang="tr-TR" sz="1600" b="1" u="sng" dirty="0">
                <a:latin typeface="Calibri"/>
              </a:rPr>
              <a:t>6645 sayılı Kanunun </a:t>
            </a:r>
            <a:r>
              <a:rPr lang="tr-TR" sz="1600" b="1" u="sng" dirty="0" smtClean="0">
                <a:latin typeface="Calibri"/>
              </a:rPr>
              <a:t>58. </a:t>
            </a:r>
            <a:r>
              <a:rPr lang="tr-TR" sz="1600" b="1" u="sng" dirty="0">
                <a:latin typeface="Calibri"/>
              </a:rPr>
              <a:t>maddesi</a:t>
            </a:r>
          </a:p>
          <a:p>
            <a:pPr lvl="0" algn="just" fontAlgn="auto">
              <a:spcBef>
                <a:spcPts val="0"/>
              </a:spcBef>
              <a:spcAft>
                <a:spcPts val="0"/>
              </a:spcAft>
              <a:defRPr/>
            </a:pPr>
            <a:r>
              <a:rPr lang="tr-TR" sz="1600" b="1" u="sng" dirty="0">
                <a:latin typeface="Calibri"/>
              </a:rPr>
              <a:t>Değişiklik </a:t>
            </a:r>
            <a:r>
              <a:rPr lang="tr-TR" sz="1600" b="1" u="sng" dirty="0" smtClean="0">
                <a:latin typeface="Calibri"/>
              </a:rPr>
              <a:t>5510/G65m</a:t>
            </a:r>
            <a:endParaRPr lang="tr-TR" sz="1600" b="1" u="sng" dirty="0">
              <a:latin typeface="Calibri"/>
            </a:endParaRPr>
          </a:p>
          <a:p>
            <a:pPr lvl="0" algn="just" fontAlgn="auto">
              <a:spcBef>
                <a:spcPts val="0"/>
              </a:spcBef>
              <a:spcAft>
                <a:spcPts val="0"/>
              </a:spcAft>
              <a:defRPr/>
            </a:pPr>
            <a:r>
              <a:rPr lang="tr-TR" sz="1600" dirty="0">
                <a:latin typeface="Calibri"/>
              </a:rPr>
              <a:t>4 (a) ve 4(b) kapsamındaki sigortalı ve hak sahiplerine;</a:t>
            </a:r>
          </a:p>
          <a:p>
            <a:pPr marL="342900" lvl="0" indent="-342900" algn="just" fontAlgn="auto">
              <a:spcBef>
                <a:spcPts val="0"/>
              </a:spcBef>
              <a:spcAft>
                <a:spcPts val="0"/>
              </a:spcAft>
              <a:buAutoNum type="alphaLcParenR"/>
              <a:defRPr/>
            </a:pPr>
            <a:r>
              <a:rPr lang="tr-TR" sz="1600" dirty="0" smtClean="0">
                <a:latin typeface="Calibri"/>
              </a:rPr>
              <a:t>2015 </a:t>
            </a:r>
            <a:r>
              <a:rPr lang="tr-TR" sz="1600" dirty="0">
                <a:latin typeface="Calibri"/>
              </a:rPr>
              <a:t>yılından önce bağlanmış </a:t>
            </a:r>
            <a:r>
              <a:rPr lang="tr-TR" sz="1600" dirty="0" smtClean="0">
                <a:latin typeface="Calibri"/>
              </a:rPr>
              <a:t>  2015/01 </a:t>
            </a:r>
            <a:r>
              <a:rPr lang="tr-TR" sz="1600" dirty="0">
                <a:latin typeface="Calibri"/>
              </a:rPr>
              <a:t>ödeme döneminde bir önceki altı aylık döneme göre </a:t>
            </a:r>
            <a:r>
              <a:rPr lang="tr-TR" sz="1600" dirty="0" smtClean="0">
                <a:latin typeface="Calibri"/>
              </a:rPr>
              <a:t>TÜİK </a:t>
            </a:r>
            <a:r>
              <a:rPr lang="tr-TR" sz="1600" dirty="0">
                <a:latin typeface="Calibri"/>
              </a:rPr>
              <a:t>Kurumu tarafından açıklanan en son temel yıllı </a:t>
            </a:r>
            <a:r>
              <a:rPr lang="tr-TR" sz="1600" dirty="0" smtClean="0">
                <a:latin typeface="Calibri"/>
              </a:rPr>
              <a:t>TÜFE </a:t>
            </a:r>
            <a:r>
              <a:rPr lang="tr-TR" sz="1600" dirty="0">
                <a:latin typeface="Calibri"/>
              </a:rPr>
              <a:t>değişim oranı kadar  artırılmış gelir ve aylık tutarları, 2015 yılı Temmuz ödeme döneminden itibaren, bir önceki altı aylık döneme göre </a:t>
            </a:r>
            <a:r>
              <a:rPr lang="tr-TR" sz="1600" dirty="0" smtClean="0">
                <a:latin typeface="Calibri"/>
              </a:rPr>
              <a:t>TÜİK </a:t>
            </a:r>
            <a:r>
              <a:rPr lang="tr-TR" sz="1600" dirty="0">
                <a:latin typeface="Calibri"/>
              </a:rPr>
              <a:t>tarafından açıklanan en son temel yıllı TÜFE değişim </a:t>
            </a:r>
            <a:r>
              <a:rPr lang="tr-TR" sz="1600" dirty="0" err="1">
                <a:latin typeface="Calibri"/>
              </a:rPr>
              <a:t>değişim</a:t>
            </a:r>
            <a:r>
              <a:rPr lang="tr-TR" sz="1600" dirty="0">
                <a:latin typeface="Calibri"/>
              </a:rPr>
              <a:t> oranı kadar artırılır</a:t>
            </a:r>
            <a:r>
              <a:rPr lang="tr-TR" sz="1600" dirty="0" smtClean="0">
                <a:latin typeface="Calibri"/>
              </a:rPr>
              <a:t>.</a:t>
            </a:r>
          </a:p>
          <a:p>
            <a:pPr marL="342900" lvl="0" indent="-342900" algn="just" fontAlgn="auto">
              <a:spcBef>
                <a:spcPts val="0"/>
              </a:spcBef>
              <a:spcAft>
                <a:spcPts val="0"/>
              </a:spcAft>
              <a:buAutoNum type="alphaLcParenR"/>
              <a:defRPr/>
            </a:pPr>
            <a:r>
              <a:rPr lang="tr-TR" sz="1600" dirty="0" smtClean="0">
                <a:latin typeface="Calibri"/>
              </a:rPr>
              <a:t> </a:t>
            </a:r>
            <a:r>
              <a:rPr lang="tr-TR" sz="1600" dirty="0">
                <a:latin typeface="Calibri"/>
              </a:rPr>
              <a:t>Artırılan gelir ve aylık tutarları dosya bazında ödenmesi gereken miktar esas alınmak kaydıyla; 2015 yılı Temmuz ödeme döneminde 1.000 TL (dâhil) ve altında olanlar 100 TL tutarında, 1.000 TL’nin üstünde olanlar da 1.100 TL’yi geçmeyecek tutarda ayrıca artırılır.</a:t>
            </a:r>
          </a:p>
          <a:p>
            <a:pPr lvl="0" algn="just" fontAlgn="auto">
              <a:spcBef>
                <a:spcPts val="0"/>
              </a:spcBef>
              <a:spcAft>
                <a:spcPts val="0"/>
              </a:spcAft>
              <a:defRPr/>
            </a:pPr>
            <a:r>
              <a:rPr lang="tr-TR" sz="1600" dirty="0" smtClean="0">
                <a:latin typeface="Calibri"/>
              </a:rPr>
              <a:t>2015 </a:t>
            </a:r>
            <a:r>
              <a:rPr lang="tr-TR" sz="1600" dirty="0">
                <a:latin typeface="Calibri"/>
              </a:rPr>
              <a:t>yılında bağlanacak malullük, yaşlılık veya ölüm aylıkları ile 5510 sayılı kanunun yürürlük tarihinden önce aylık bağlanmış olanlar için de 2015 yılı Ocak ayı itibarıyla hesaplanan aylık tutarları, (a) bendinde </a:t>
            </a:r>
            <a:r>
              <a:rPr lang="tr-TR" sz="1600" b="1" u="sng" dirty="0">
                <a:latin typeface="Calibri"/>
              </a:rPr>
              <a:t>belirtilen şekilde artırılarak ödenir.</a:t>
            </a:r>
          </a:p>
          <a:p>
            <a:pPr lvl="0" algn="just" fontAlgn="auto">
              <a:spcBef>
                <a:spcPts val="0"/>
              </a:spcBef>
              <a:spcAft>
                <a:spcPts val="0"/>
              </a:spcAft>
              <a:defRPr/>
            </a:pPr>
            <a:r>
              <a:rPr lang="tr-TR" sz="1600" dirty="0">
                <a:latin typeface="Calibri"/>
              </a:rPr>
              <a:t>c) İş kazaları ile meslek hastalıkları sigortasından hak kazanılan gelirlere esas günlük kazanç hesabına giren;</a:t>
            </a:r>
          </a:p>
          <a:p>
            <a:pPr lvl="0" algn="just" fontAlgn="auto">
              <a:spcBef>
                <a:spcPts val="0"/>
              </a:spcBef>
              <a:spcAft>
                <a:spcPts val="0"/>
              </a:spcAft>
              <a:defRPr/>
            </a:pPr>
            <a:r>
              <a:rPr lang="tr-TR" sz="1600" dirty="0">
                <a:latin typeface="Calibri"/>
              </a:rPr>
              <a:t>1) Son takvim ayı 2015 yılının birinci yarısına ait olanlara bağlanacak gelirler 2015 yılı Ocak ve Temmuz ödeme dönemlerinde bir önceki altı aylık döneme göre </a:t>
            </a:r>
            <a:r>
              <a:rPr lang="tr-TR" sz="1600" dirty="0" smtClean="0">
                <a:latin typeface="Calibri"/>
              </a:rPr>
              <a:t>TÜİK tarafından </a:t>
            </a:r>
            <a:r>
              <a:rPr lang="tr-TR" sz="1600" dirty="0">
                <a:latin typeface="Calibri"/>
              </a:rPr>
              <a:t>açıklanan en son temel yıllı </a:t>
            </a:r>
            <a:r>
              <a:rPr lang="tr-TR" sz="1600" dirty="0" smtClean="0">
                <a:latin typeface="Calibri"/>
              </a:rPr>
              <a:t>TÜFE değişim </a:t>
            </a:r>
            <a:r>
              <a:rPr lang="tr-TR" sz="1600" dirty="0">
                <a:latin typeface="Calibri"/>
              </a:rPr>
              <a:t>oranı ve birinci fıkranın (a) bendinin ikinci cümlesine göre,</a:t>
            </a:r>
          </a:p>
          <a:p>
            <a:pPr lvl="0" algn="just" fontAlgn="auto">
              <a:spcBef>
                <a:spcPts val="0"/>
              </a:spcBef>
              <a:spcAft>
                <a:spcPts val="0"/>
              </a:spcAft>
              <a:defRPr/>
            </a:pPr>
            <a:r>
              <a:rPr lang="tr-TR" sz="1600" dirty="0">
                <a:latin typeface="Calibri"/>
              </a:rPr>
              <a:t>2) Son takvim ayı 2015 yılının ikinci yarısına ait olanlara bağlanacak gelirler ise 2015 yılı temmuz ödeme döneminde bir önceki altı aylık döneme göre TÜİK tarafından açıklanan en son temel yıllı TÜFE değişim oranı ve birinci fıkranın (a) bendinin ikinci cümlesine </a:t>
            </a:r>
            <a:r>
              <a:rPr lang="tr-TR" sz="1600" dirty="0" err="1" smtClean="0">
                <a:latin typeface="Calibri"/>
              </a:rPr>
              <a:t>göre,arttırılarak</a:t>
            </a:r>
            <a:r>
              <a:rPr lang="tr-TR" sz="1600" dirty="0" smtClean="0">
                <a:latin typeface="Calibri"/>
              </a:rPr>
              <a:t> </a:t>
            </a:r>
            <a:r>
              <a:rPr lang="tr-TR" sz="1600" dirty="0">
                <a:latin typeface="Calibri"/>
              </a:rPr>
              <a:t>ödenir.</a:t>
            </a:r>
          </a:p>
          <a:p>
            <a:pPr algn="just">
              <a:buClr>
                <a:srgbClr val="FFFFCC"/>
              </a:buClr>
              <a:buSzPct val="60000"/>
            </a:pPr>
            <a:endParaRPr lang="tr-TR" altLang="tr-TR" b="1" dirty="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Başlık"/>
          <p:cNvSpPr>
            <a:spLocks noGrp="1"/>
          </p:cNvSpPr>
          <p:nvPr>
            <p:ph type="title"/>
          </p:nvPr>
        </p:nvSpPr>
        <p:spPr>
          <a:xfrm>
            <a:off x="2571750" y="0"/>
            <a:ext cx="6572250" cy="706438"/>
          </a:xfrm>
        </p:spPr>
        <p:txBody>
          <a:bodyPr/>
          <a:lstStyle/>
          <a:p>
            <a:pPr lvl="0"/>
            <a:r>
              <a:rPr lang="tr-TR" altLang="tr-TR" sz="2000" b="1" kern="1200" dirty="0" smtClean="0">
                <a:cs typeface="Times New Roman" pitchFamily="18" charset="0"/>
              </a:rPr>
              <a:t/>
            </a:r>
            <a:br>
              <a:rPr lang="tr-TR" altLang="tr-TR" sz="2000" b="1" kern="1200" dirty="0" smtClean="0">
                <a:cs typeface="Times New Roman" pitchFamily="18" charset="0"/>
              </a:rPr>
            </a:br>
            <a:r>
              <a:rPr lang="tr-TR" altLang="tr-TR" sz="2000" b="1" kern="1200" dirty="0">
                <a:cs typeface="Times New Roman" pitchFamily="18" charset="0"/>
              </a:rPr>
              <a:t>Emekli Aylıklarına Seyyanen Yapılan Zam Tutarları</a:t>
            </a:r>
            <a:r>
              <a:rPr lang="tr-TR" sz="2000" b="1" kern="1200" dirty="0" smtClean="0">
                <a:cs typeface="Times New Roman" pitchFamily="18" charset="0"/>
              </a:rPr>
              <a:t/>
            </a:r>
            <a:br>
              <a:rPr lang="tr-TR" sz="2000" b="1" kern="1200" dirty="0" smtClean="0">
                <a:cs typeface="Times New Roman" pitchFamily="18" charset="0"/>
              </a:rPr>
            </a:br>
            <a:endParaRPr lang="tr-TR" sz="2000" b="1" kern="1200" dirty="0">
              <a:cs typeface="Times New Roman" pitchFamily="18" charset="0"/>
            </a:endParaRPr>
          </a:p>
        </p:txBody>
      </p:sp>
      <p:sp>
        <p:nvSpPr>
          <p:cNvPr id="31746" name="2 Slayt Numarası Yer Tutucusu"/>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19/34</a:t>
            </a:r>
          </a:p>
        </p:txBody>
      </p:sp>
      <p:sp>
        <p:nvSpPr>
          <p:cNvPr id="31747" name="3 Dikdörtgen"/>
          <p:cNvSpPr>
            <a:spLocks noChangeArrowheads="1"/>
          </p:cNvSpPr>
          <p:nvPr/>
        </p:nvSpPr>
        <p:spPr bwMode="auto">
          <a:xfrm>
            <a:off x="468313" y="908050"/>
            <a:ext cx="8352159" cy="5450723"/>
          </a:xfrm>
          <a:prstGeom prst="rect">
            <a:avLst/>
          </a:prstGeom>
          <a:noFill/>
          <a:ln w="9525">
            <a:noFill/>
            <a:miter lim="800000"/>
            <a:headEnd/>
            <a:tailEnd/>
          </a:ln>
        </p:spPr>
        <p:txBody>
          <a:bodyPr wrap="square">
            <a:spAutoFit/>
          </a:bodyPr>
          <a:lstStyle/>
          <a:p>
            <a:pPr algn="just" fontAlgn="auto">
              <a:lnSpc>
                <a:spcPct val="90000"/>
              </a:lnSpc>
              <a:spcBef>
                <a:spcPts val="0"/>
              </a:spcBef>
              <a:spcAft>
                <a:spcPts val="0"/>
              </a:spcAft>
              <a:buClr>
                <a:srgbClr val="FFFFCC"/>
              </a:buClr>
              <a:buSzPct val="60000"/>
            </a:pPr>
            <a:r>
              <a:rPr lang="tr-TR" altLang="tr-TR" sz="2000" dirty="0">
                <a:latin typeface="Calibri"/>
              </a:rPr>
              <a:t>d) Birinci fıkranın (a) bendinin ikinci cümlesine göre yapılacak artış tutarı;</a:t>
            </a:r>
          </a:p>
          <a:p>
            <a:pPr marL="457200" indent="-457200" algn="just" fontAlgn="auto">
              <a:lnSpc>
                <a:spcPct val="90000"/>
              </a:lnSpc>
              <a:spcBef>
                <a:spcPts val="0"/>
              </a:spcBef>
              <a:spcAft>
                <a:spcPts val="0"/>
              </a:spcAft>
              <a:buClr>
                <a:srgbClr val="FFFFCC"/>
              </a:buClr>
              <a:buSzPct val="60000"/>
              <a:buAutoNum type="arabicParenR"/>
            </a:pPr>
            <a:r>
              <a:rPr lang="tr-TR" altLang="tr-TR" sz="2000" dirty="0" smtClean="0">
                <a:latin typeface="Calibri"/>
              </a:rPr>
              <a:t>İş </a:t>
            </a:r>
            <a:r>
              <a:rPr lang="tr-TR" altLang="tr-TR" sz="2000" dirty="0">
                <a:latin typeface="Calibri"/>
              </a:rPr>
              <a:t>kazaları ve meslek hastalıkları sigortasından sürekli iş göremezlik geliri almakta olanlara, gelir bağlanmasına esas olan sürekli iş göremezlik derecesi oranında</a:t>
            </a:r>
            <a:r>
              <a:rPr lang="tr-TR" altLang="tr-TR" sz="2000" dirty="0" smtClean="0">
                <a:latin typeface="Calibri"/>
              </a:rPr>
              <a:t>,</a:t>
            </a:r>
          </a:p>
          <a:p>
            <a:pPr marL="457200" indent="-457200" algn="just" fontAlgn="auto">
              <a:lnSpc>
                <a:spcPct val="90000"/>
              </a:lnSpc>
              <a:spcBef>
                <a:spcPts val="0"/>
              </a:spcBef>
              <a:spcAft>
                <a:spcPts val="0"/>
              </a:spcAft>
              <a:buClr>
                <a:srgbClr val="FFFFCC"/>
              </a:buClr>
              <a:buSzPct val="60000"/>
              <a:buAutoNum type="arabicParenR"/>
            </a:pPr>
            <a:endParaRPr lang="tr-TR" altLang="tr-TR" sz="2000" dirty="0">
              <a:latin typeface="Calibri"/>
            </a:endParaRPr>
          </a:p>
          <a:p>
            <a:pPr algn="just" fontAlgn="auto">
              <a:lnSpc>
                <a:spcPct val="90000"/>
              </a:lnSpc>
              <a:spcBef>
                <a:spcPts val="0"/>
              </a:spcBef>
              <a:spcAft>
                <a:spcPts val="0"/>
              </a:spcAft>
              <a:buClr>
                <a:srgbClr val="FFFFCC"/>
              </a:buClr>
              <a:buSzPct val="60000"/>
            </a:pPr>
            <a:r>
              <a:rPr lang="tr-TR" altLang="tr-TR" sz="2000" dirty="0">
                <a:latin typeface="Calibri"/>
              </a:rPr>
              <a:t>2) Ölüm dosyalarında hak sahiplerinin hisseleri oranında</a:t>
            </a:r>
            <a:r>
              <a:rPr lang="tr-TR" altLang="tr-TR" sz="2000" dirty="0" smtClean="0">
                <a:latin typeface="Calibri"/>
              </a:rPr>
              <a:t>,</a:t>
            </a:r>
          </a:p>
          <a:p>
            <a:pPr algn="just" fontAlgn="auto">
              <a:lnSpc>
                <a:spcPct val="90000"/>
              </a:lnSpc>
              <a:spcBef>
                <a:spcPts val="0"/>
              </a:spcBef>
              <a:spcAft>
                <a:spcPts val="0"/>
              </a:spcAft>
              <a:buClr>
                <a:srgbClr val="FFFFCC"/>
              </a:buClr>
              <a:buSzPct val="60000"/>
            </a:pPr>
            <a:endParaRPr lang="tr-TR" altLang="tr-TR" sz="2000" dirty="0">
              <a:latin typeface="Calibri"/>
            </a:endParaRPr>
          </a:p>
          <a:p>
            <a:pPr algn="just" fontAlgn="auto">
              <a:lnSpc>
                <a:spcPct val="90000"/>
              </a:lnSpc>
              <a:spcBef>
                <a:spcPts val="0"/>
              </a:spcBef>
              <a:spcAft>
                <a:spcPts val="0"/>
              </a:spcAft>
              <a:buClr>
                <a:srgbClr val="FFFFCC"/>
              </a:buClr>
              <a:buSzPct val="60000"/>
            </a:pPr>
            <a:r>
              <a:rPr lang="tr-TR" altLang="tr-TR" sz="2000" dirty="0">
                <a:latin typeface="Calibri"/>
              </a:rPr>
              <a:t>3) Yabancı ülkelerle akdedilen sosyal güvenlik sözleşmeleri uyarınca kısmi gelir veya aylık alanlara, ülkemiz mevzuatına tabi olarak geçen prim ödeme gün sayılarının, sosyal güvenlik sözleşmesine göre nazara alınan toplam prim ödeme gün sayısına olan oranına göre,</a:t>
            </a:r>
          </a:p>
          <a:p>
            <a:pPr algn="just" fontAlgn="auto">
              <a:lnSpc>
                <a:spcPct val="90000"/>
              </a:lnSpc>
              <a:spcBef>
                <a:spcPts val="0"/>
              </a:spcBef>
              <a:spcAft>
                <a:spcPts val="0"/>
              </a:spcAft>
              <a:buClr>
                <a:srgbClr val="FFFFCC"/>
              </a:buClr>
              <a:buSzPct val="60000"/>
            </a:pPr>
            <a:r>
              <a:rPr lang="tr-TR" altLang="tr-TR" sz="2000" dirty="0">
                <a:latin typeface="Calibri"/>
              </a:rPr>
              <a:t>uygulanır</a:t>
            </a:r>
            <a:r>
              <a:rPr lang="tr-TR" altLang="tr-TR" sz="2000" dirty="0" smtClean="0">
                <a:latin typeface="Calibri"/>
              </a:rPr>
              <a:t>.</a:t>
            </a:r>
          </a:p>
          <a:p>
            <a:pPr algn="just" fontAlgn="auto">
              <a:lnSpc>
                <a:spcPct val="90000"/>
              </a:lnSpc>
              <a:spcBef>
                <a:spcPts val="0"/>
              </a:spcBef>
              <a:spcAft>
                <a:spcPts val="0"/>
              </a:spcAft>
              <a:buClr>
                <a:srgbClr val="FFFFCC"/>
              </a:buClr>
              <a:buSzPct val="60000"/>
            </a:pPr>
            <a:endParaRPr lang="tr-TR" altLang="tr-TR" sz="2000" dirty="0">
              <a:latin typeface="Calibri"/>
            </a:endParaRPr>
          </a:p>
          <a:p>
            <a:pPr algn="just" fontAlgn="auto">
              <a:lnSpc>
                <a:spcPct val="90000"/>
              </a:lnSpc>
              <a:spcBef>
                <a:spcPts val="0"/>
              </a:spcBef>
              <a:spcAft>
                <a:spcPts val="0"/>
              </a:spcAft>
              <a:buClr>
                <a:srgbClr val="FFFFCC"/>
              </a:buClr>
              <a:buSzPct val="60000"/>
            </a:pPr>
            <a:r>
              <a:rPr lang="tr-TR" altLang="tr-TR" sz="2000" dirty="0">
                <a:latin typeface="Calibri"/>
              </a:rPr>
              <a:t>e) Birinci fıkranın (a), (b) ve (c) bentlerinde belirtilen şekilde artırılan gelir ve aylıklar, 2015 yılı Temmuz ödeme döneminde bir önceki altı aylık döneme göre Türkiye İstatistik Kurumu tarafından açıklanan en son temel yıllı tüketici fiyatları genel indeksindeki değişim oranında ayrıca arttırılmaz.</a:t>
            </a:r>
          </a:p>
          <a:p>
            <a:pPr algn="just" fontAlgn="auto">
              <a:lnSpc>
                <a:spcPct val="90000"/>
              </a:lnSpc>
              <a:spcBef>
                <a:spcPts val="0"/>
              </a:spcBef>
              <a:spcAft>
                <a:spcPts val="0"/>
              </a:spcAft>
              <a:defRPr/>
            </a:pPr>
            <a:endParaRPr lang="tr-TR" altLang="tr-TR" dirty="0">
              <a:latin typeface="Calibri"/>
            </a:endParaRPr>
          </a:p>
          <a:p>
            <a:pPr lvl="0" algn="just" fontAlgn="auto">
              <a:spcBef>
                <a:spcPts val="0"/>
              </a:spcBef>
              <a:spcAft>
                <a:spcPts val="0"/>
              </a:spcAft>
            </a:pPr>
            <a:endParaRPr lang="tr-TR" altLang="tr-TR" sz="1400" dirty="0">
              <a:latin typeface="Calibri"/>
            </a:endParaRPr>
          </a:p>
          <a:p>
            <a:pPr lvl="0" algn="just" fontAlgn="auto">
              <a:spcBef>
                <a:spcPts val="0"/>
              </a:spcBef>
              <a:spcAft>
                <a:spcPts val="0"/>
              </a:spcAft>
              <a:defRPr/>
            </a:pPr>
            <a:endParaRPr lang="tr-TR" sz="1200" dirty="0">
              <a:latin typeface="Calibri"/>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71750" y="-24"/>
            <a:ext cx="6572250" cy="908744"/>
          </a:xfrm>
        </p:spPr>
        <p:txBody>
          <a:bodyPr/>
          <a:lstStyle/>
          <a:p>
            <a:r>
              <a:rPr lang="tr-TR" sz="1600" dirty="0"/>
              <a:t>10/ 06/ 2003 (Dâhil) Tarihi İle 13/ 05/ 2014 Tarihi Arasında Kömür Ve Linyit Madenlerinin Yer Altı İşlerinde Meydana Gelen İş Kazası Sonucunda Ölen Sigortalının Hak Sahiplerine Aylık Bağlanması</a:t>
            </a:r>
            <a:br>
              <a:rPr lang="tr-TR" sz="1600" dirty="0"/>
            </a:br>
            <a:endParaRPr lang="tr-TR" sz="1600" dirty="0"/>
          </a:p>
        </p:txBody>
      </p:sp>
      <p:sp>
        <p:nvSpPr>
          <p:cNvPr id="3" name="Slayt Numarası Yer Tutucusu 2"/>
          <p:cNvSpPr>
            <a:spLocks noGrp="1"/>
          </p:cNvSpPr>
          <p:nvPr>
            <p:ph type="sldNum" sz="quarter" idx="12"/>
          </p:nvPr>
        </p:nvSpPr>
        <p:spPr/>
        <p:txBody>
          <a:bodyPr/>
          <a:lstStyle/>
          <a:p>
            <a:pPr>
              <a:defRPr/>
            </a:pPr>
            <a:r>
              <a:rPr lang="tr-TR" smtClean="0"/>
              <a:t>2/21</a:t>
            </a:r>
            <a:endParaRPr lang="tr-TR"/>
          </a:p>
        </p:txBody>
      </p:sp>
      <p:sp>
        <p:nvSpPr>
          <p:cNvPr id="4" name="Dikdörtgen 3"/>
          <p:cNvSpPr/>
          <p:nvPr/>
        </p:nvSpPr>
        <p:spPr>
          <a:xfrm>
            <a:off x="107504" y="1124744"/>
            <a:ext cx="9036496" cy="5632311"/>
          </a:xfrm>
          <a:prstGeom prst="rect">
            <a:avLst/>
          </a:prstGeom>
        </p:spPr>
        <p:txBody>
          <a:bodyPr wrap="square">
            <a:spAutoFit/>
          </a:bodyPr>
          <a:lstStyle/>
          <a:p>
            <a:r>
              <a:rPr lang="tr-TR" sz="1600" b="1" u="sng" dirty="0"/>
              <a:t>YASAL DAYANAK</a:t>
            </a:r>
          </a:p>
          <a:p>
            <a:r>
              <a:rPr lang="tr-TR" sz="1600" b="1" dirty="0"/>
              <a:t>6645 sayılı Kanunun 58. maddesi</a:t>
            </a:r>
          </a:p>
          <a:p>
            <a:r>
              <a:rPr lang="tr-TR" sz="1600" b="1" dirty="0"/>
              <a:t>Değişiklik </a:t>
            </a:r>
            <a:r>
              <a:rPr lang="tr-TR" sz="1600" b="1" dirty="0" smtClean="0"/>
              <a:t>5510/G65m</a:t>
            </a:r>
          </a:p>
          <a:p>
            <a:pPr algn="just"/>
            <a:r>
              <a:rPr lang="tr-TR" sz="1600" dirty="0"/>
              <a:t>10/ 06/ 2003 (dâhil) tarihi ile 13/ 05/ 2014 tarihi arasında kömür ve linyit madenlerinin yer altı işlerinde meydana gelen iş kazası sonucunda ölen sigortalının; genel sağlık sigortası primi dâhil kendi sigortalılığı nedeniyle  prim ve prime ilişkin her türlü borçları terkin edilir ve ölüm tarihinde sigortalıya ilişkin şartlar aranmaksızın hak sahiplerine aylık bağlanır. Bu şekilde bağlanan aylıklara ilişkin primlerin eksik olan kısmı Maliye Bakanlığınca Kuruma ödenir.</a:t>
            </a:r>
          </a:p>
          <a:p>
            <a:pPr algn="just"/>
            <a:r>
              <a:rPr lang="tr-TR" sz="1600" dirty="0"/>
              <a:t>Gelir ve aylıkların hesaplanması ile hak sahiplerine paylaştırılmasında sigortalının ölüm tarihinde yürürlükte olan Kanun hükümleri esas alınır</a:t>
            </a:r>
            <a:r>
              <a:rPr lang="tr-TR" sz="1600" dirty="0" smtClean="0"/>
              <a:t>.</a:t>
            </a:r>
          </a:p>
          <a:p>
            <a:pPr algn="just"/>
            <a:endParaRPr lang="tr-TR" sz="1600" dirty="0"/>
          </a:p>
          <a:p>
            <a:pPr algn="just"/>
            <a:r>
              <a:rPr lang="tr-TR" sz="1600" dirty="0"/>
              <a:t>Bu düzenleme kapsamında olan ve 2008 Ekim ayı başından önce ölen sigortalının hak sahibi eş ve çocuklarından artan hisse  bulunması hâlinde ana ve babaya 506 sayılı Kanunun mülga maddelerindeki, bu tarihten sonra ölen sigortalının ana ve babasına ise 5510 sayılı kanunun 34 üncü maddesi gereğince belirtilen her türlü kazanç ve irattan elde etmiş olduğu gelirinin asgari ücretin net tutarından daha az olması ve diğer çocuklarından hak kazanılan gelir ve aylıklar hariç olmak üzere gelir ve/veya aylık bağlanmamış olması şartları aranmaksızın gelir ve aylık bağlanır</a:t>
            </a:r>
            <a:r>
              <a:rPr lang="tr-TR" sz="1600" dirty="0" smtClean="0"/>
              <a:t>.</a:t>
            </a:r>
          </a:p>
          <a:p>
            <a:pPr algn="just"/>
            <a:endParaRPr lang="tr-TR" sz="1600" dirty="0"/>
          </a:p>
          <a:p>
            <a:pPr algn="just"/>
            <a:r>
              <a:rPr lang="tr-TR" sz="1600" dirty="0"/>
              <a:t>Bu düzenleme kapsamında yazılı istekte bulunan hak sahiplerinin gelir ve aylıkları, bu maddenin yürürlüğe girdiği tarihi takip eden ay başından başlatılır ve bağlanan gelir ve aylıklar için geriye yönelik herhangi bir ödeme yapılmaz</a:t>
            </a:r>
            <a:r>
              <a:rPr lang="tr-TR" sz="1600" dirty="0" smtClean="0"/>
              <a:t>.</a:t>
            </a:r>
            <a:endParaRPr lang="tr-TR" dirty="0"/>
          </a:p>
          <a:p>
            <a:endParaRPr lang="tr-TR" dirty="0" smtClean="0"/>
          </a:p>
        </p:txBody>
      </p:sp>
    </p:spTree>
    <p:extLst>
      <p:ext uri="{BB962C8B-B14F-4D97-AF65-F5344CB8AC3E}">
        <p14:creationId xmlns:p14="http://schemas.microsoft.com/office/powerpoint/2010/main" val="40001448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2000" b="1" kern="1200" dirty="0">
                <a:solidFill>
                  <a:srgbClr val="FFFFFF"/>
                </a:solidFill>
              </a:rPr>
              <a:t>4447 Sayılı İşsizlik Sigortası Kanununda </a:t>
            </a:r>
            <a:r>
              <a:rPr lang="tr-TR" altLang="tr-TR" sz="2000" b="1" kern="1200" dirty="0" smtClean="0">
                <a:solidFill>
                  <a:srgbClr val="FFFFFF"/>
                </a:solidFill>
              </a:rPr>
              <a:t>Yapılan Bazı </a:t>
            </a:r>
            <a:r>
              <a:rPr lang="tr-TR" altLang="tr-TR" sz="2000" b="1" kern="1200" dirty="0">
                <a:solidFill>
                  <a:srgbClr val="FFFFFF"/>
                </a:solidFill>
              </a:rPr>
              <a:t>Değişiklikler</a:t>
            </a:r>
            <a:br>
              <a:rPr lang="tr-TR" altLang="tr-TR" sz="2000" b="1" kern="1200" dirty="0">
                <a:solidFill>
                  <a:srgbClr val="FFFFFF"/>
                </a:solidFill>
              </a:rPr>
            </a:br>
            <a:r>
              <a:rPr lang="tr-TR" altLang="tr-TR" sz="2000" b="1" kern="1200" dirty="0">
                <a:solidFill>
                  <a:srgbClr val="FFFFFF"/>
                </a:solidFill>
              </a:rPr>
              <a:t>	</a:t>
            </a:r>
            <a:r>
              <a:rPr lang="tr-TR" altLang="tr-TR" sz="2000" b="1" kern="1200" dirty="0" smtClean="0">
                <a:solidFill>
                  <a:srgbClr val="FFFFFF"/>
                </a:solidFill>
              </a:rPr>
              <a:t> </a:t>
            </a:r>
            <a:endParaRPr lang="tr-TR" sz="2000" b="1" dirty="0"/>
          </a:p>
        </p:txBody>
      </p:sp>
      <p:sp>
        <p:nvSpPr>
          <p:cNvPr id="3" name="Slayt Numarası Yer Tutucusu 2"/>
          <p:cNvSpPr>
            <a:spLocks noGrp="1"/>
          </p:cNvSpPr>
          <p:nvPr>
            <p:ph type="sldNum" sz="quarter" idx="12"/>
          </p:nvPr>
        </p:nvSpPr>
        <p:spPr/>
        <p:txBody>
          <a:bodyPr/>
          <a:lstStyle/>
          <a:p>
            <a:pPr>
              <a:defRPr/>
            </a:pPr>
            <a:r>
              <a:rPr lang="tr-TR" dirty="0" smtClean="0"/>
              <a:t>20/34</a:t>
            </a:r>
            <a:endParaRPr lang="tr-TR" dirty="0"/>
          </a:p>
        </p:txBody>
      </p:sp>
      <p:sp>
        <p:nvSpPr>
          <p:cNvPr id="4" name="Dikdörtgen 3"/>
          <p:cNvSpPr/>
          <p:nvPr/>
        </p:nvSpPr>
        <p:spPr>
          <a:xfrm>
            <a:off x="323528" y="836713"/>
            <a:ext cx="8424936" cy="4327338"/>
          </a:xfrm>
          <a:prstGeom prst="rect">
            <a:avLst/>
          </a:prstGeom>
        </p:spPr>
        <p:txBody>
          <a:bodyPr wrap="square">
            <a:spAutoFit/>
          </a:bodyPr>
          <a:lstStyle/>
          <a:p>
            <a:pPr marL="274320" lvl="0" indent="-274320" algn="just" fontAlgn="auto">
              <a:spcBef>
                <a:spcPct val="20000"/>
              </a:spcBef>
              <a:spcAft>
                <a:spcPts val="0"/>
              </a:spcAft>
              <a:buClr>
                <a:srgbClr val="31B6FD"/>
              </a:buClr>
              <a:buSzPct val="100000"/>
            </a:pPr>
            <a:endParaRPr lang="tr-TR" altLang="tr-TR" sz="2000" b="1" u="sng" dirty="0" smtClean="0">
              <a:latin typeface="Calibri" pitchFamily="34" charset="0"/>
            </a:endParaRPr>
          </a:p>
          <a:p>
            <a:pPr marL="342900" lvl="0" indent="-342900" algn="just" fontAlgn="auto">
              <a:spcBef>
                <a:spcPct val="20000"/>
              </a:spcBef>
              <a:spcAft>
                <a:spcPts val="0"/>
              </a:spcAft>
              <a:buClr>
                <a:srgbClr val="31B6FD"/>
              </a:buClr>
              <a:buSzPct val="100000"/>
              <a:buFont typeface="Arial" panose="020B0604020202020204" pitchFamily="34" charset="0"/>
              <a:buChar char="•"/>
            </a:pPr>
            <a:r>
              <a:rPr lang="tr-TR" altLang="tr-TR" sz="2000" b="1" dirty="0">
                <a:latin typeface="Calibri" pitchFamily="34" charset="0"/>
              </a:rPr>
              <a:t> İş Sağlığı ve Güvenliğinde İşsizlik Sigortası İşveren Prim </a:t>
            </a:r>
            <a:r>
              <a:rPr lang="tr-TR" altLang="tr-TR" sz="2000" b="1" dirty="0" smtClean="0">
                <a:latin typeface="Calibri" pitchFamily="34" charset="0"/>
              </a:rPr>
              <a:t>Teşviki</a:t>
            </a:r>
          </a:p>
          <a:p>
            <a:pPr lvl="0" algn="just" fontAlgn="auto">
              <a:spcBef>
                <a:spcPct val="20000"/>
              </a:spcBef>
              <a:spcAft>
                <a:spcPts val="0"/>
              </a:spcAft>
              <a:buClr>
                <a:srgbClr val="31B6FD"/>
              </a:buClr>
              <a:buSzPct val="100000"/>
            </a:pPr>
            <a:endParaRPr lang="tr-TR" altLang="tr-TR" sz="2000" b="1" dirty="0" smtClean="0">
              <a:latin typeface="Calibri" pitchFamily="34" charset="0"/>
            </a:endParaRPr>
          </a:p>
          <a:p>
            <a:pPr marL="342900" lvl="0" indent="-342900" algn="just" fontAlgn="auto">
              <a:spcBef>
                <a:spcPct val="20000"/>
              </a:spcBef>
              <a:spcAft>
                <a:spcPts val="0"/>
              </a:spcAft>
              <a:buClr>
                <a:srgbClr val="31B6FD"/>
              </a:buClr>
              <a:buSzPct val="100000"/>
              <a:buFont typeface="Arial" panose="020B0604020202020204" pitchFamily="34" charset="0"/>
              <a:buChar char="•"/>
            </a:pPr>
            <a:r>
              <a:rPr lang="tr-TR" altLang="tr-TR" sz="2000" b="1" dirty="0" smtClean="0">
                <a:latin typeface="Calibri" pitchFamily="34" charset="0"/>
              </a:rPr>
              <a:t>6111 </a:t>
            </a:r>
            <a:r>
              <a:rPr lang="tr-TR" altLang="tr-TR" sz="2000" b="1" dirty="0">
                <a:latin typeface="Calibri" pitchFamily="34" charset="0"/>
              </a:rPr>
              <a:t>Teşviklerinden Yersiz Yararlanan İşverenler </a:t>
            </a:r>
            <a:r>
              <a:rPr lang="tr-TR" altLang="tr-TR" sz="2000" b="1" dirty="0" smtClean="0">
                <a:latin typeface="Calibri" pitchFamily="34" charset="0"/>
              </a:rPr>
              <a:t>Hakkında Uygulanacak Gecikme Zammının Kaldırılması</a:t>
            </a:r>
          </a:p>
          <a:p>
            <a:pPr marL="342900" lvl="0" indent="-342900" algn="just" fontAlgn="auto">
              <a:spcBef>
                <a:spcPct val="20000"/>
              </a:spcBef>
              <a:spcAft>
                <a:spcPts val="0"/>
              </a:spcAft>
              <a:buClr>
                <a:srgbClr val="31B6FD"/>
              </a:buClr>
              <a:buSzPct val="100000"/>
              <a:buFont typeface="Arial" panose="020B0604020202020204" pitchFamily="34" charset="0"/>
              <a:buChar char="•"/>
            </a:pPr>
            <a:endParaRPr lang="tr-TR" altLang="tr-TR" sz="2000" b="1" dirty="0">
              <a:latin typeface="Calibri" pitchFamily="34" charset="0"/>
            </a:endParaRPr>
          </a:p>
          <a:p>
            <a:pPr marL="342900" lvl="0" indent="-342900" algn="just" fontAlgn="auto">
              <a:spcBef>
                <a:spcPct val="20000"/>
              </a:spcBef>
              <a:spcAft>
                <a:spcPts val="0"/>
              </a:spcAft>
              <a:buClr>
                <a:srgbClr val="31B6FD"/>
              </a:buClr>
              <a:buSzPct val="100000"/>
              <a:buFont typeface="Arial" panose="020B0604020202020204" pitchFamily="34" charset="0"/>
              <a:buChar char="•"/>
            </a:pPr>
            <a:r>
              <a:rPr lang="tr-TR" altLang="tr-TR" sz="2000" b="1" dirty="0">
                <a:latin typeface="Calibri" pitchFamily="34" charset="0"/>
              </a:rPr>
              <a:t> İşbaşı Eğitim Programları Teşvikleri</a:t>
            </a:r>
          </a:p>
          <a:p>
            <a:pPr marL="274320" lvl="0" indent="-274320" algn="just" fontAlgn="auto">
              <a:spcBef>
                <a:spcPct val="20000"/>
              </a:spcBef>
              <a:spcAft>
                <a:spcPts val="0"/>
              </a:spcAft>
              <a:buClr>
                <a:srgbClr val="31B6FD"/>
              </a:buClr>
              <a:buSzPct val="100000"/>
            </a:pPr>
            <a:endParaRPr lang="tr-TR" altLang="tr-TR" sz="2000" b="1" u="sng" dirty="0">
              <a:latin typeface="Calibri" pitchFamily="34" charset="0"/>
            </a:endParaRPr>
          </a:p>
          <a:p>
            <a:pPr marL="274320" lvl="0" indent="-274320" algn="just" fontAlgn="auto">
              <a:spcBef>
                <a:spcPct val="20000"/>
              </a:spcBef>
              <a:spcAft>
                <a:spcPts val="0"/>
              </a:spcAft>
              <a:buClr>
                <a:srgbClr val="31B6FD"/>
              </a:buClr>
              <a:buSzPct val="100000"/>
            </a:pPr>
            <a:endParaRPr lang="tr-TR" altLang="tr-TR" sz="2000" b="1" u="sng" dirty="0" smtClean="0">
              <a:latin typeface="Calibri" pitchFamily="34" charset="0"/>
            </a:endParaRPr>
          </a:p>
          <a:p>
            <a:pPr marL="274320" lvl="0" indent="-274320" algn="just" fontAlgn="auto">
              <a:spcBef>
                <a:spcPct val="20000"/>
              </a:spcBef>
              <a:spcAft>
                <a:spcPts val="0"/>
              </a:spcAft>
              <a:buClr>
                <a:srgbClr val="31B6FD"/>
              </a:buClr>
              <a:buSzPct val="100000"/>
            </a:pPr>
            <a:endParaRPr lang="tr-TR" altLang="tr-TR" sz="2000" b="1" u="sng" dirty="0">
              <a:latin typeface="Calibri" pitchFamily="34" charset="0"/>
            </a:endParaRPr>
          </a:p>
          <a:p>
            <a:pPr lvl="0" algn="just" fontAlgn="auto">
              <a:spcBef>
                <a:spcPct val="20000"/>
              </a:spcBef>
              <a:spcAft>
                <a:spcPts val="0"/>
              </a:spcAft>
              <a:buClr>
                <a:srgbClr val="31B6FD"/>
              </a:buClr>
              <a:buSzPct val="100000"/>
            </a:pPr>
            <a:endParaRPr lang="tr-TR" altLang="tr-TR" dirty="0" smtClean="0">
              <a:latin typeface="Calibri" pitchFamily="34" charset="0"/>
              <a:sym typeface="Wingdings" pitchFamily="2" charset="2"/>
            </a:endParaRPr>
          </a:p>
          <a:p>
            <a:pPr lvl="0" algn="just" fontAlgn="auto">
              <a:spcBef>
                <a:spcPct val="20000"/>
              </a:spcBef>
              <a:spcAft>
                <a:spcPts val="0"/>
              </a:spcAft>
              <a:buClr>
                <a:srgbClr val="31B6FD"/>
              </a:buClr>
              <a:buSzPct val="100000"/>
            </a:pPr>
            <a:endParaRPr lang="tr-TR" altLang="tr-TR" dirty="0">
              <a:latin typeface="Calibri" pitchFamily="34" charset="0"/>
            </a:endParaRPr>
          </a:p>
        </p:txBody>
      </p:sp>
    </p:spTree>
    <p:extLst>
      <p:ext uri="{BB962C8B-B14F-4D97-AF65-F5344CB8AC3E}">
        <p14:creationId xmlns:p14="http://schemas.microsoft.com/office/powerpoint/2010/main" val="24816449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eaLnBrk="1" fontAlgn="auto" hangingPunct="1">
              <a:lnSpc>
                <a:spcPct val="90000"/>
              </a:lnSpc>
              <a:spcBef>
                <a:spcPts val="600"/>
              </a:spcBef>
              <a:spcAft>
                <a:spcPts val="600"/>
              </a:spcAft>
              <a:tabLst>
                <a:tab pos="4848225" algn="l"/>
              </a:tabLst>
            </a:pPr>
            <a:r>
              <a:rPr lang="tr-TR" b="1" kern="1200" dirty="0">
                <a:ea typeface="+mn-ea"/>
                <a:cs typeface="+mn-cs"/>
              </a:rPr>
              <a:t>İş Sağlığı ve Güvenliğinde İşsizlik Sigortası İşveren Prim Teşviki</a:t>
            </a:r>
          </a:p>
        </p:txBody>
      </p:sp>
      <p:sp>
        <p:nvSpPr>
          <p:cNvPr id="3" name="Slayt Numarası Yer Tutucusu 2"/>
          <p:cNvSpPr>
            <a:spLocks noGrp="1"/>
          </p:cNvSpPr>
          <p:nvPr>
            <p:ph type="sldNum" sz="quarter" idx="12"/>
          </p:nvPr>
        </p:nvSpPr>
        <p:spPr/>
        <p:txBody>
          <a:bodyPr/>
          <a:lstStyle/>
          <a:p>
            <a:pPr>
              <a:defRPr/>
            </a:pPr>
            <a:r>
              <a:rPr lang="tr-TR" dirty="0" smtClean="0"/>
              <a:t>21/34</a:t>
            </a:r>
            <a:endParaRPr lang="tr-TR" dirty="0"/>
          </a:p>
        </p:txBody>
      </p:sp>
      <p:sp>
        <p:nvSpPr>
          <p:cNvPr id="4" name="Dikdörtgen 3"/>
          <p:cNvSpPr/>
          <p:nvPr/>
        </p:nvSpPr>
        <p:spPr>
          <a:xfrm>
            <a:off x="325780" y="588454"/>
            <a:ext cx="8712968" cy="5478423"/>
          </a:xfrm>
          <a:prstGeom prst="rect">
            <a:avLst/>
          </a:prstGeom>
        </p:spPr>
        <p:txBody>
          <a:bodyPr wrap="square">
            <a:spAutoFit/>
          </a:bodyPr>
          <a:lstStyle/>
          <a:p>
            <a:pPr lvl="0" fontAlgn="auto">
              <a:spcBef>
                <a:spcPts val="600"/>
              </a:spcBef>
              <a:spcAft>
                <a:spcPts val="600"/>
              </a:spcAft>
              <a:buClr>
                <a:srgbClr val="00003E"/>
              </a:buClr>
            </a:pPr>
            <a:r>
              <a:rPr lang="tr-TR" altLang="tr-TR" sz="1600" b="1" u="sng" dirty="0">
                <a:latin typeface="Calibri" pitchFamily="34" charset="0"/>
              </a:rPr>
              <a:t>YASAL </a:t>
            </a:r>
            <a:r>
              <a:rPr lang="tr-TR" altLang="tr-TR" sz="1600" b="1" u="sng" dirty="0" smtClean="0">
                <a:latin typeface="Calibri" pitchFamily="34" charset="0"/>
              </a:rPr>
              <a:t>DAYANAK</a:t>
            </a:r>
            <a:endParaRPr lang="tr-TR" altLang="tr-TR" sz="1600" b="1" u="sng" dirty="0">
              <a:latin typeface="Calibri" pitchFamily="34" charset="0"/>
            </a:endParaRPr>
          </a:p>
          <a:p>
            <a:pPr lvl="0" fontAlgn="auto">
              <a:spcBef>
                <a:spcPts val="600"/>
              </a:spcBef>
              <a:spcAft>
                <a:spcPts val="600"/>
              </a:spcAft>
              <a:buClr>
                <a:srgbClr val="00003E"/>
              </a:buClr>
            </a:pPr>
            <a:r>
              <a:rPr lang="tr-TR" altLang="tr-TR" sz="1600" b="1" u="sng" dirty="0">
                <a:latin typeface="Calibri" pitchFamily="34" charset="0"/>
              </a:rPr>
              <a:t>6645 sayılı Kanunun </a:t>
            </a:r>
            <a:r>
              <a:rPr lang="tr-TR" altLang="tr-TR" sz="1600" b="1" u="sng" dirty="0" smtClean="0">
                <a:latin typeface="Calibri" pitchFamily="34" charset="0"/>
              </a:rPr>
              <a:t>25. </a:t>
            </a:r>
            <a:r>
              <a:rPr lang="tr-TR" altLang="tr-TR" sz="1600" b="1" u="sng" dirty="0">
                <a:latin typeface="Calibri" pitchFamily="34" charset="0"/>
              </a:rPr>
              <a:t>maddesi</a:t>
            </a:r>
          </a:p>
          <a:p>
            <a:pPr lvl="0" fontAlgn="auto">
              <a:spcBef>
                <a:spcPts val="600"/>
              </a:spcBef>
              <a:spcAft>
                <a:spcPts val="600"/>
              </a:spcAft>
              <a:buClr>
                <a:srgbClr val="00003E"/>
              </a:buClr>
            </a:pPr>
            <a:r>
              <a:rPr lang="tr-TR" altLang="tr-TR" sz="1600" b="1" u="sng" dirty="0">
                <a:latin typeface="Calibri" pitchFamily="34" charset="0"/>
              </a:rPr>
              <a:t>Değişiklik </a:t>
            </a:r>
            <a:r>
              <a:rPr lang="tr-TR" altLang="tr-TR" sz="1600" b="1" u="sng" dirty="0" smtClean="0">
                <a:latin typeface="Calibri" pitchFamily="34" charset="0"/>
              </a:rPr>
              <a:t>4447/Ek-4m</a:t>
            </a:r>
            <a:endParaRPr lang="tr-TR" altLang="tr-TR" sz="1600" b="1" u="sng" dirty="0">
              <a:latin typeface="Calibri" pitchFamily="34" charset="0"/>
            </a:endParaRPr>
          </a:p>
          <a:p>
            <a:pPr lvl="0" fontAlgn="auto">
              <a:spcBef>
                <a:spcPts val="600"/>
              </a:spcBef>
              <a:spcAft>
                <a:spcPts val="600"/>
              </a:spcAft>
              <a:buClr>
                <a:srgbClr val="00003E"/>
              </a:buClr>
            </a:pPr>
            <a:endParaRPr lang="tr-TR" altLang="tr-TR" sz="1600" b="1" u="sng" dirty="0">
              <a:latin typeface="Calibri" pitchFamily="34" charset="0"/>
            </a:endParaRPr>
          </a:p>
          <a:p>
            <a:pPr lvl="0" fontAlgn="auto">
              <a:spcBef>
                <a:spcPts val="600"/>
              </a:spcBef>
              <a:spcAft>
                <a:spcPts val="600"/>
              </a:spcAft>
              <a:buClr>
                <a:srgbClr val="00003E"/>
              </a:buClr>
            </a:pPr>
            <a:r>
              <a:rPr lang="tr-TR" altLang="tr-TR" dirty="0">
                <a:latin typeface="Calibri" pitchFamily="34" charset="0"/>
              </a:rPr>
              <a:t>6331 sayılı İş Sağlığı ve Güvenliği Kanunu kapsamında </a:t>
            </a:r>
            <a:r>
              <a:rPr lang="tr-TR" altLang="tr-TR" b="1" dirty="0">
                <a:latin typeface="Calibri" pitchFamily="34" charset="0"/>
              </a:rPr>
              <a:t>çok tehlikeli sınıfta</a:t>
            </a:r>
            <a:r>
              <a:rPr lang="tr-TR" altLang="tr-TR" dirty="0">
                <a:latin typeface="Calibri" pitchFamily="34" charset="0"/>
              </a:rPr>
              <a:t> yer alıp </a:t>
            </a:r>
            <a:r>
              <a:rPr lang="tr-TR" altLang="tr-TR" b="1" dirty="0">
                <a:latin typeface="Calibri" pitchFamily="34" charset="0"/>
              </a:rPr>
              <a:t>ondan fazla çalışanı </a:t>
            </a:r>
            <a:r>
              <a:rPr lang="tr-TR" altLang="tr-TR" dirty="0">
                <a:latin typeface="Calibri" pitchFamily="34" charset="0"/>
              </a:rPr>
              <a:t>bulunan ve </a:t>
            </a:r>
            <a:r>
              <a:rPr lang="tr-TR" altLang="tr-TR" b="1" dirty="0">
                <a:latin typeface="Calibri" pitchFamily="34" charset="0"/>
              </a:rPr>
              <a:t>üç yıl içinde ölümlü veya sürekli iş göremezlikle sonuçlanan iş kazası meydana gelmeyen </a:t>
            </a:r>
            <a:r>
              <a:rPr lang="tr-TR" altLang="tr-TR" dirty="0">
                <a:latin typeface="Calibri" pitchFamily="34" charset="0"/>
              </a:rPr>
              <a:t>işyerlerinde  çalışanların işsizlik sigortası işveren payı teşvik olarak bir sonraki takvim yılından geçerli olmak üzere ve </a:t>
            </a:r>
            <a:r>
              <a:rPr lang="tr-TR" altLang="tr-TR" b="1" dirty="0">
                <a:solidFill>
                  <a:srgbClr val="FF0000"/>
                </a:solidFill>
                <a:latin typeface="Calibri" pitchFamily="34" charset="0"/>
              </a:rPr>
              <a:t>üç yıl süreyle %1 olarak </a:t>
            </a:r>
            <a:r>
              <a:rPr lang="tr-TR" altLang="tr-TR" dirty="0">
                <a:latin typeface="Calibri" pitchFamily="34" charset="0"/>
              </a:rPr>
              <a:t>alınır. </a:t>
            </a:r>
          </a:p>
          <a:p>
            <a:pPr lvl="0" fontAlgn="auto">
              <a:spcBef>
                <a:spcPts val="600"/>
              </a:spcBef>
              <a:spcAft>
                <a:spcPts val="600"/>
              </a:spcAft>
              <a:buClr>
                <a:srgbClr val="00003E"/>
              </a:buClr>
            </a:pPr>
            <a:r>
              <a:rPr lang="tr-TR" altLang="tr-TR" dirty="0">
                <a:latin typeface="Calibri" pitchFamily="34" charset="0"/>
              </a:rPr>
              <a:t>Ölümlü veya sürekli iş göremezlikle sonuçlanan iş kazası meydana gelmesi hâlinde takip eden aydan itibaren bu teşvik uygulamasına son verilir. </a:t>
            </a:r>
          </a:p>
          <a:p>
            <a:pPr lvl="0" fontAlgn="auto">
              <a:spcBef>
                <a:spcPts val="600"/>
              </a:spcBef>
              <a:spcAft>
                <a:spcPts val="600"/>
              </a:spcAft>
              <a:buClr>
                <a:srgbClr val="00003E"/>
              </a:buClr>
            </a:pPr>
            <a:r>
              <a:rPr lang="tr-TR" altLang="tr-TR" dirty="0">
                <a:latin typeface="Calibri" pitchFamily="34" charset="0"/>
              </a:rPr>
              <a:t>İşverenler bu uygulamada öngörülen şartları tekrar sağlamaları ve talepleri hâlinde bu teşvikten yeniden yararlanır. </a:t>
            </a:r>
          </a:p>
          <a:p>
            <a:pPr lvl="0" fontAlgn="auto">
              <a:spcBef>
                <a:spcPts val="600"/>
              </a:spcBef>
              <a:spcAft>
                <a:spcPts val="600"/>
              </a:spcAft>
              <a:buClr>
                <a:srgbClr val="00003E"/>
              </a:buClr>
            </a:pPr>
            <a:r>
              <a:rPr lang="tr-TR" altLang="tr-TR" dirty="0">
                <a:latin typeface="Calibri" pitchFamily="34" charset="0"/>
              </a:rPr>
              <a:t>Türkiye genelinde birden fazla tescilli çok tehlikeli sınıfta yer alan işyeri bulunan işverenin,  </a:t>
            </a:r>
            <a:endParaRPr lang="tr-TR" altLang="tr-TR" dirty="0" smtClean="0">
              <a:latin typeface="Calibri" pitchFamily="34" charset="0"/>
            </a:endParaRPr>
          </a:p>
          <a:p>
            <a:pPr lvl="0" fontAlgn="auto">
              <a:spcBef>
                <a:spcPts val="600"/>
              </a:spcBef>
              <a:spcAft>
                <a:spcPts val="600"/>
              </a:spcAft>
              <a:buClr>
                <a:srgbClr val="00003E"/>
              </a:buClr>
            </a:pPr>
            <a:r>
              <a:rPr lang="tr-TR" altLang="tr-TR" dirty="0" smtClean="0">
                <a:latin typeface="Calibri" pitchFamily="34" charset="0"/>
              </a:rPr>
              <a:t>4 </a:t>
            </a:r>
            <a:r>
              <a:rPr lang="tr-TR" altLang="tr-TR" dirty="0">
                <a:latin typeface="Calibri" pitchFamily="34" charset="0"/>
              </a:rPr>
              <a:t>(a) kapsamında çalıştırılan toplam çalışan sayısı esas alınacaktır</a:t>
            </a:r>
            <a:r>
              <a:rPr lang="tr-TR" altLang="tr-TR" dirty="0" smtClean="0">
                <a:latin typeface="Calibri" pitchFamily="34" charset="0"/>
              </a:rPr>
              <a:t>.</a:t>
            </a:r>
          </a:p>
          <a:p>
            <a:pPr lvl="0" fontAlgn="auto">
              <a:spcBef>
                <a:spcPts val="600"/>
              </a:spcBef>
              <a:spcAft>
                <a:spcPts val="600"/>
              </a:spcAft>
              <a:buClr>
                <a:srgbClr val="00003E"/>
              </a:buClr>
            </a:pPr>
            <a:endParaRPr lang="tr-TR" altLang="tr-TR" sz="1600" dirty="0">
              <a:latin typeface="Calibri" pitchFamily="34" charset="0"/>
            </a:endParaRPr>
          </a:p>
        </p:txBody>
      </p:sp>
    </p:spTree>
    <p:extLst>
      <p:ext uri="{BB962C8B-B14F-4D97-AF65-F5344CB8AC3E}">
        <p14:creationId xmlns:p14="http://schemas.microsoft.com/office/powerpoint/2010/main" val="39590226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274320" lvl="0" indent="-274320" eaLnBrk="1" fontAlgn="auto" hangingPunct="1">
              <a:lnSpc>
                <a:spcPct val="160000"/>
              </a:lnSpc>
              <a:spcBef>
                <a:spcPts val="0"/>
              </a:spcBef>
              <a:spcAft>
                <a:spcPts val="0"/>
              </a:spcAft>
            </a:pPr>
            <a:r>
              <a:rPr lang="tr-TR" altLang="tr-TR" b="1" kern="1200" dirty="0" smtClean="0">
                <a:ea typeface="+mn-ea"/>
                <a:cs typeface="+mn-cs"/>
              </a:rPr>
              <a:t/>
            </a:r>
            <a:br>
              <a:rPr lang="tr-TR" altLang="tr-TR" b="1" kern="1200" dirty="0" smtClean="0">
                <a:ea typeface="+mn-ea"/>
                <a:cs typeface="+mn-cs"/>
              </a:rPr>
            </a:br>
            <a:r>
              <a:rPr lang="tr-TR" altLang="tr-TR" sz="1800" b="1" kern="1200" dirty="0">
                <a:ea typeface="+mn-ea"/>
                <a:cs typeface="+mn-cs"/>
              </a:rPr>
              <a:t>İş Sağlığı ve Güvenliğinde İşsizlik Sigortası İşveren Prim Teşviki</a:t>
            </a:r>
            <a:r>
              <a:rPr lang="tr-TR" sz="1800" kern="1200" dirty="0">
                <a:solidFill>
                  <a:srgbClr val="FF0000"/>
                </a:solidFill>
                <a:latin typeface="Andalus" panose="02020603050405020304" pitchFamily="18" charset="-78"/>
                <a:ea typeface="+mn-ea"/>
                <a:cs typeface="Andalus" panose="02020603050405020304" pitchFamily="18" charset="-78"/>
              </a:rPr>
              <a:t/>
            </a:r>
            <a:br>
              <a:rPr lang="tr-TR" sz="1800" kern="1200" dirty="0">
                <a:solidFill>
                  <a:srgbClr val="FF0000"/>
                </a:solidFill>
                <a:latin typeface="Andalus" panose="02020603050405020304" pitchFamily="18" charset="-78"/>
                <a:ea typeface="+mn-ea"/>
                <a:cs typeface="Andalus" panose="02020603050405020304" pitchFamily="18" charset="-78"/>
              </a:rPr>
            </a:br>
            <a:endParaRPr lang="tr-TR" sz="2000" dirty="0"/>
          </a:p>
        </p:txBody>
      </p:sp>
      <p:sp>
        <p:nvSpPr>
          <p:cNvPr id="3" name="Slayt Numarası Yer Tutucusu 2"/>
          <p:cNvSpPr>
            <a:spLocks noGrp="1"/>
          </p:cNvSpPr>
          <p:nvPr>
            <p:ph type="sldNum" sz="quarter" idx="12"/>
          </p:nvPr>
        </p:nvSpPr>
        <p:spPr/>
        <p:txBody>
          <a:bodyPr/>
          <a:lstStyle/>
          <a:p>
            <a:pPr>
              <a:defRPr/>
            </a:pPr>
            <a:r>
              <a:rPr lang="tr-TR" dirty="0" smtClean="0"/>
              <a:t>22/34</a:t>
            </a:r>
            <a:endParaRPr lang="tr-TR" dirty="0"/>
          </a:p>
        </p:txBody>
      </p:sp>
      <p:sp>
        <p:nvSpPr>
          <p:cNvPr id="4" name="Dikdörtgen 3"/>
          <p:cNvSpPr/>
          <p:nvPr/>
        </p:nvSpPr>
        <p:spPr>
          <a:xfrm>
            <a:off x="179512" y="692696"/>
            <a:ext cx="8640960" cy="5229124"/>
          </a:xfrm>
          <a:prstGeom prst="rect">
            <a:avLst/>
          </a:prstGeom>
        </p:spPr>
        <p:txBody>
          <a:bodyPr wrap="square">
            <a:spAutoFit/>
          </a:bodyPr>
          <a:lstStyle/>
          <a:p>
            <a:pPr marL="285750" lvl="0" indent="-285750" algn="just" fontAlgn="auto">
              <a:lnSpc>
                <a:spcPct val="90000"/>
              </a:lnSpc>
              <a:spcBef>
                <a:spcPts val="600"/>
              </a:spcBef>
              <a:spcAft>
                <a:spcPts val="600"/>
              </a:spcAft>
              <a:buFont typeface="Wingdings" panose="05000000000000000000" pitchFamily="2" charset="2"/>
              <a:buChar char="ü"/>
              <a:tabLst>
                <a:tab pos="4848225" algn="l"/>
              </a:tabLst>
            </a:pPr>
            <a:endParaRPr lang="tr-TR" altLang="tr-TR" b="1" dirty="0" smtClean="0">
              <a:latin typeface="Calibri" pitchFamily="34" charset="0"/>
            </a:endParaRPr>
          </a:p>
          <a:p>
            <a:pPr marL="285750" lvl="0" indent="-285750" algn="just" fontAlgn="auto">
              <a:lnSpc>
                <a:spcPct val="90000"/>
              </a:lnSpc>
              <a:spcBef>
                <a:spcPts val="600"/>
              </a:spcBef>
              <a:spcAft>
                <a:spcPts val="600"/>
              </a:spcAft>
              <a:buFont typeface="Wingdings" panose="05000000000000000000" pitchFamily="2" charset="2"/>
              <a:buChar char="ü"/>
              <a:tabLst>
                <a:tab pos="4848225" algn="l"/>
              </a:tabLst>
            </a:pPr>
            <a:r>
              <a:rPr lang="tr-TR" altLang="tr-TR" dirty="0">
                <a:latin typeface="Calibri" pitchFamily="34" charset="0"/>
              </a:rPr>
              <a:t>Buna göre teşvikten yararlanan işverenlerden, </a:t>
            </a:r>
            <a:r>
              <a:rPr lang="tr-TR" altLang="tr-TR" b="1" dirty="0">
                <a:latin typeface="Calibri" pitchFamily="34" charset="0"/>
              </a:rPr>
              <a:t>belirtilen iş kazalarını bildirmeyenler</a:t>
            </a:r>
            <a:r>
              <a:rPr lang="tr-TR" altLang="tr-TR" dirty="0">
                <a:latin typeface="Calibri" pitchFamily="34" charset="0"/>
              </a:rPr>
              <a:t>, iş kazasının meydana geldiği tarihten itibaren </a:t>
            </a:r>
            <a:r>
              <a:rPr lang="tr-TR" altLang="tr-TR" dirty="0">
                <a:solidFill>
                  <a:srgbClr val="FF0000"/>
                </a:solidFill>
                <a:latin typeface="Calibri" pitchFamily="34" charset="0"/>
              </a:rPr>
              <a:t>yararlandıkları primleri yasal faizi ile birlikte geri öderler ve bu teşvikten beş yıl süre ile yasaklanırlar</a:t>
            </a:r>
            <a:r>
              <a:rPr lang="tr-TR" altLang="tr-TR" dirty="0">
                <a:latin typeface="Calibri" pitchFamily="34" charset="0"/>
              </a:rPr>
              <a:t>. </a:t>
            </a:r>
          </a:p>
          <a:p>
            <a:pPr marL="285750" lvl="0" indent="-285750" algn="just" fontAlgn="auto">
              <a:lnSpc>
                <a:spcPct val="90000"/>
              </a:lnSpc>
              <a:spcBef>
                <a:spcPts val="600"/>
              </a:spcBef>
              <a:spcAft>
                <a:spcPts val="600"/>
              </a:spcAft>
              <a:buFont typeface="Wingdings" panose="05000000000000000000" pitchFamily="2" charset="2"/>
              <a:buChar char="ü"/>
              <a:tabLst>
                <a:tab pos="4848225" algn="l"/>
              </a:tabLst>
            </a:pPr>
            <a:r>
              <a:rPr lang="tr-TR" altLang="tr-TR" dirty="0">
                <a:latin typeface="Calibri" pitchFamily="34" charset="0"/>
              </a:rPr>
              <a:t>Haklarında yasaklama kararı verilen tüzel kişilerin </a:t>
            </a:r>
            <a:r>
              <a:rPr lang="tr-TR" altLang="tr-TR" b="1" dirty="0">
                <a:latin typeface="Calibri" pitchFamily="34" charset="0"/>
              </a:rPr>
              <a:t>şahıs şirketi olması hâlinde, şirket ortaklarının tamamı hakkında</a:t>
            </a:r>
            <a:r>
              <a:rPr lang="tr-TR" altLang="tr-TR" dirty="0">
                <a:latin typeface="Calibri" pitchFamily="34" charset="0"/>
              </a:rPr>
              <a:t>; sermaye şirketi olması hâlinde ise </a:t>
            </a:r>
            <a:r>
              <a:rPr lang="tr-TR" altLang="tr-TR" b="1" dirty="0">
                <a:latin typeface="Calibri" pitchFamily="34" charset="0"/>
              </a:rPr>
              <a:t>sermayesinin yarısından fazlasına sahip olan gerçek veya tüzel kişi ortaklar hakkında </a:t>
            </a:r>
            <a:r>
              <a:rPr lang="tr-TR" altLang="tr-TR" dirty="0">
                <a:latin typeface="Calibri" pitchFamily="34" charset="0"/>
              </a:rPr>
              <a:t>yasaklama kararı verilecektir.</a:t>
            </a:r>
          </a:p>
          <a:p>
            <a:pPr marL="285750" lvl="0" indent="-285750" algn="just" fontAlgn="auto">
              <a:lnSpc>
                <a:spcPct val="90000"/>
              </a:lnSpc>
              <a:spcBef>
                <a:spcPts val="600"/>
              </a:spcBef>
              <a:spcAft>
                <a:spcPts val="600"/>
              </a:spcAft>
              <a:buFont typeface="Wingdings" panose="05000000000000000000" pitchFamily="2" charset="2"/>
              <a:buChar char="ü"/>
              <a:tabLst>
                <a:tab pos="4848225" algn="l"/>
              </a:tabLst>
            </a:pPr>
            <a:r>
              <a:rPr lang="tr-TR" altLang="tr-TR" dirty="0">
                <a:latin typeface="Calibri" pitchFamily="34" charset="0"/>
              </a:rPr>
              <a:t>Haklarında yasaklama kararı verilenlerin gerçek veya tüzel kişi olması durumuna göre; ayrıca bir şahıs şirketinde ortak olmaları hâlinde bu şahıs şirketi hakkında da, sermaye şirketinde ortak olmaları hâlinde ise sermayesinin yarısından fazlasına sahip olmaları kaydıyla bu sermaye şirketi hakkında da aynı şekilde yasaklama kararı verilecektir.</a:t>
            </a:r>
          </a:p>
          <a:p>
            <a:pPr lvl="0" algn="just" fontAlgn="auto">
              <a:spcBef>
                <a:spcPts val="600"/>
              </a:spcBef>
              <a:spcAft>
                <a:spcPts val="600"/>
              </a:spcAft>
              <a:defRPr/>
            </a:pPr>
            <a:endParaRPr lang="tr-TR" altLang="tr-TR" sz="1600" dirty="0">
              <a:latin typeface="Calibri"/>
            </a:endParaRPr>
          </a:p>
          <a:p>
            <a:pPr lvl="0" algn="just" fontAlgn="auto">
              <a:spcBef>
                <a:spcPts val="600"/>
              </a:spcBef>
              <a:spcAft>
                <a:spcPts val="600"/>
              </a:spcAft>
              <a:buFont typeface="Wingdings" pitchFamily="2" charset="2"/>
              <a:buChar char="v"/>
            </a:pPr>
            <a:endParaRPr lang="tr-TR" altLang="tr-TR" sz="1200" b="1" dirty="0">
              <a:latin typeface="Calibri" pitchFamily="34" charset="0"/>
            </a:endParaRPr>
          </a:p>
          <a:p>
            <a:pPr lvl="0" algn="just" fontAlgn="auto">
              <a:lnSpc>
                <a:spcPct val="115000"/>
              </a:lnSpc>
              <a:spcBef>
                <a:spcPts val="600"/>
              </a:spcBef>
              <a:spcAft>
                <a:spcPts val="600"/>
              </a:spcAft>
            </a:pPr>
            <a:endParaRPr lang="tr-TR" altLang="tr-TR" dirty="0">
              <a:latin typeface="Calibri" pitchFamily="34" charset="0"/>
            </a:endParaRPr>
          </a:p>
          <a:p>
            <a:pPr lvl="0" algn="just" fontAlgn="auto">
              <a:lnSpc>
                <a:spcPct val="115000"/>
              </a:lnSpc>
              <a:spcBef>
                <a:spcPts val="600"/>
              </a:spcBef>
              <a:spcAft>
                <a:spcPts val="600"/>
              </a:spcAft>
            </a:pPr>
            <a:r>
              <a:rPr lang="tr-TR" altLang="tr-TR" dirty="0">
                <a:latin typeface="Calibri" pitchFamily="34" charset="0"/>
              </a:rPr>
              <a:t> </a:t>
            </a:r>
            <a:endParaRPr lang="tr-TR" altLang="tr-TR" b="1" dirty="0">
              <a:latin typeface="Calibri"/>
              <a:cs typeface="Arial" pitchFamily="34" charset="0"/>
            </a:endParaRPr>
          </a:p>
        </p:txBody>
      </p:sp>
    </p:spTree>
    <p:extLst>
      <p:ext uri="{BB962C8B-B14F-4D97-AF65-F5344CB8AC3E}">
        <p14:creationId xmlns:p14="http://schemas.microsoft.com/office/powerpoint/2010/main" val="21706679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1800" b="1" kern="1200" dirty="0">
                <a:solidFill>
                  <a:srgbClr val="FFFFFF"/>
                </a:solidFill>
                <a:cs typeface="Arial" pitchFamily="34" charset="0"/>
              </a:rPr>
              <a:t>6111 Teşviklerinden Yersiz Yararlanan İşverenler Hakkında Uygulanacak Gecikme Zammının Kaldırılması</a:t>
            </a:r>
          </a:p>
        </p:txBody>
      </p:sp>
      <p:sp>
        <p:nvSpPr>
          <p:cNvPr id="3" name="Slayt Numarası Yer Tutucusu 2"/>
          <p:cNvSpPr>
            <a:spLocks noGrp="1"/>
          </p:cNvSpPr>
          <p:nvPr>
            <p:ph type="sldNum" sz="quarter" idx="12"/>
          </p:nvPr>
        </p:nvSpPr>
        <p:spPr/>
        <p:txBody>
          <a:bodyPr/>
          <a:lstStyle/>
          <a:p>
            <a:pPr>
              <a:defRPr/>
            </a:pPr>
            <a:r>
              <a:rPr lang="tr-TR" dirty="0" smtClean="0"/>
              <a:t>23/34</a:t>
            </a:r>
            <a:endParaRPr lang="tr-TR" dirty="0"/>
          </a:p>
        </p:txBody>
      </p:sp>
      <p:sp>
        <p:nvSpPr>
          <p:cNvPr id="4" name="Dikdörtgen 3"/>
          <p:cNvSpPr/>
          <p:nvPr/>
        </p:nvSpPr>
        <p:spPr>
          <a:xfrm>
            <a:off x="107504" y="836712"/>
            <a:ext cx="8712968" cy="5053691"/>
          </a:xfrm>
          <a:prstGeom prst="rect">
            <a:avLst/>
          </a:prstGeom>
        </p:spPr>
        <p:txBody>
          <a:bodyPr wrap="square">
            <a:spAutoFit/>
          </a:bodyPr>
          <a:lstStyle/>
          <a:p>
            <a:pPr marR="0" lvl="0" defTabSz="914400" eaLnBrk="1" fontAlgn="auto" latinLnBrk="0" hangingPunct="1">
              <a:lnSpc>
                <a:spcPct val="100000"/>
              </a:lnSpc>
              <a:spcBef>
                <a:spcPct val="20000"/>
              </a:spcBef>
              <a:spcAft>
                <a:spcPts val="0"/>
              </a:spcAft>
              <a:buClr>
                <a:srgbClr val="046CA6"/>
              </a:buClr>
              <a:buSzPct val="100000"/>
              <a:tabLst/>
              <a:defRPr/>
            </a:pPr>
            <a:r>
              <a:rPr kumimoji="0" lang="tr-TR" sz="2000" b="1" i="0" u="sng" strike="noStrike" kern="0" cap="none" spc="0" normalizeH="0" baseline="0" noProof="0" dirty="0" smtClean="0">
                <a:ln>
                  <a:noFill/>
                </a:ln>
                <a:effectLst/>
                <a:uLnTx/>
                <a:uFillTx/>
                <a:latin typeface="Calibri" pitchFamily="34" charset="0"/>
              </a:rPr>
              <a:t>YASAL DAYANAK</a:t>
            </a:r>
            <a:endParaRPr kumimoji="0" lang="tr-TR" sz="2000" b="0" i="0" u="none" strike="noStrike" kern="0" cap="none" spc="0" normalizeH="0" baseline="0" noProof="0" dirty="0" smtClean="0">
              <a:ln>
                <a:noFill/>
              </a:ln>
              <a:effectLst/>
              <a:uLnTx/>
              <a:uFillTx/>
              <a:latin typeface="Calibri" pitchFamily="34" charset="0"/>
            </a:endParaRPr>
          </a:p>
          <a:p>
            <a:pPr marL="342900" marR="0" lvl="0" indent="-342900" defTabSz="914400" eaLnBrk="1" fontAlgn="auto" latinLnBrk="0" hangingPunct="1">
              <a:lnSpc>
                <a:spcPct val="100000"/>
              </a:lnSpc>
              <a:spcBef>
                <a:spcPct val="20000"/>
              </a:spcBef>
              <a:spcAft>
                <a:spcPts val="0"/>
              </a:spcAft>
              <a:buSzPct val="100000"/>
              <a:buFont typeface="Wingdings" pitchFamily="2" charset="2"/>
              <a:buChar char="v"/>
              <a:tabLst/>
              <a:defRPr/>
            </a:pPr>
            <a:r>
              <a:rPr lang="tr-TR" sz="1600" b="1" kern="0" dirty="0">
                <a:latin typeface="Calibri" pitchFamily="34" charset="0"/>
              </a:rPr>
              <a:t>6645 sayılı Kanunun </a:t>
            </a:r>
            <a:r>
              <a:rPr lang="tr-TR" sz="1600" b="1" kern="0" dirty="0" smtClean="0">
                <a:latin typeface="Calibri" pitchFamily="34" charset="0"/>
              </a:rPr>
              <a:t>27. </a:t>
            </a:r>
            <a:r>
              <a:rPr lang="tr-TR" sz="1600" b="1" kern="0" dirty="0">
                <a:latin typeface="Calibri" pitchFamily="34" charset="0"/>
              </a:rPr>
              <a:t>maddesi</a:t>
            </a:r>
          </a:p>
          <a:p>
            <a:pPr marL="342900" marR="0" lvl="0" indent="-342900" defTabSz="914400" eaLnBrk="1" fontAlgn="auto" latinLnBrk="0" hangingPunct="1">
              <a:lnSpc>
                <a:spcPct val="100000"/>
              </a:lnSpc>
              <a:spcBef>
                <a:spcPct val="20000"/>
              </a:spcBef>
              <a:spcAft>
                <a:spcPts val="0"/>
              </a:spcAft>
              <a:buSzPct val="100000"/>
              <a:buFont typeface="Wingdings" pitchFamily="2" charset="2"/>
              <a:buChar char="v"/>
              <a:tabLst/>
              <a:defRPr/>
            </a:pPr>
            <a:r>
              <a:rPr lang="tr-TR" sz="1600" b="1" kern="0" dirty="0">
                <a:latin typeface="Calibri" pitchFamily="34" charset="0"/>
              </a:rPr>
              <a:t>Değişiklik </a:t>
            </a:r>
            <a:r>
              <a:rPr lang="tr-TR" sz="1600" b="1" kern="0" dirty="0" smtClean="0">
                <a:latin typeface="Calibri" pitchFamily="34" charset="0"/>
              </a:rPr>
              <a:t>4447/G14m</a:t>
            </a:r>
            <a:endParaRPr lang="tr-TR" sz="1600" b="1" kern="0" dirty="0">
              <a:latin typeface="Calibri" pitchFamily="34" charset="0"/>
            </a:endParaRPr>
          </a:p>
          <a:p>
            <a:pPr marR="0" lvl="0" algn="just" defTabSz="914400" eaLnBrk="1" fontAlgn="auto" latinLnBrk="0" hangingPunct="1">
              <a:lnSpc>
                <a:spcPct val="100000"/>
              </a:lnSpc>
              <a:spcBef>
                <a:spcPct val="20000"/>
              </a:spcBef>
              <a:spcAft>
                <a:spcPts val="0"/>
              </a:spcAft>
              <a:buSzPct val="100000"/>
              <a:tabLst/>
              <a:defRPr/>
            </a:pPr>
            <a:endParaRPr lang="tr-TR" sz="2000" kern="0" dirty="0" smtClean="0">
              <a:latin typeface="Calibri" pitchFamily="34" charset="0"/>
            </a:endParaRPr>
          </a:p>
          <a:p>
            <a:pPr marR="0" lvl="0" algn="just" defTabSz="914400" eaLnBrk="1" fontAlgn="auto" latinLnBrk="0" hangingPunct="1">
              <a:lnSpc>
                <a:spcPct val="100000"/>
              </a:lnSpc>
              <a:spcBef>
                <a:spcPct val="20000"/>
              </a:spcBef>
              <a:spcAft>
                <a:spcPts val="0"/>
              </a:spcAft>
              <a:buSzPct val="100000"/>
              <a:tabLst/>
              <a:defRPr/>
            </a:pPr>
            <a:r>
              <a:rPr lang="tr-TR" sz="2000" kern="0" dirty="0" smtClean="0">
                <a:latin typeface="Calibri" pitchFamily="34" charset="0"/>
              </a:rPr>
              <a:t>4447 </a:t>
            </a:r>
            <a:r>
              <a:rPr lang="tr-TR" sz="2000" kern="0" dirty="0">
                <a:latin typeface="Calibri" pitchFamily="34" charset="0"/>
              </a:rPr>
              <a:t>sayılı Kanunun geçici 10 uncu maddesi ile sağlanan sigorta primi desteğinden maddenin </a:t>
            </a:r>
            <a:r>
              <a:rPr lang="tr-TR" sz="2000" b="1" kern="0" dirty="0">
                <a:latin typeface="Calibri" pitchFamily="34" charset="0"/>
              </a:rPr>
              <a:t>yayımlandığı ay ve öncesine ilişkin olmak üzere ortalama sigortalı sayısının yanlış hesaplanması </a:t>
            </a:r>
            <a:r>
              <a:rPr lang="tr-TR" sz="2000" kern="0" dirty="0">
                <a:latin typeface="Calibri" pitchFamily="34" charset="0"/>
              </a:rPr>
              <a:t>sebebiyle yersiz yararlandığı tespit  edilen işverenlerin yersiz yararlanılan teşvik tutarlarına </a:t>
            </a:r>
            <a:r>
              <a:rPr lang="tr-TR" sz="2000" kern="0" dirty="0" smtClean="0">
                <a:latin typeface="Calibri" pitchFamily="34" charset="0"/>
              </a:rPr>
              <a:t>ilişkin 5510/89-2 f (</a:t>
            </a:r>
            <a:r>
              <a:rPr lang="tr-TR" sz="2000" b="1" kern="0" dirty="0" smtClean="0">
                <a:latin typeface="Calibri" pitchFamily="34" charset="0"/>
              </a:rPr>
              <a:t>gecikme </a:t>
            </a:r>
            <a:r>
              <a:rPr lang="tr-TR" sz="2000" b="1" kern="0" dirty="0">
                <a:latin typeface="Calibri" pitchFamily="34" charset="0"/>
              </a:rPr>
              <a:t>cezası ve gecikme </a:t>
            </a:r>
            <a:r>
              <a:rPr lang="tr-TR" sz="2000" b="1" kern="0" dirty="0" smtClean="0">
                <a:latin typeface="Calibri" pitchFamily="34" charset="0"/>
              </a:rPr>
              <a:t>zammı</a:t>
            </a:r>
            <a:r>
              <a:rPr lang="tr-TR" sz="2000" kern="0" dirty="0" smtClean="0">
                <a:latin typeface="Calibri" pitchFamily="34" charset="0"/>
              </a:rPr>
              <a:t>) hükümleri </a:t>
            </a:r>
            <a:r>
              <a:rPr lang="tr-TR" sz="2000" kern="0" dirty="0">
                <a:latin typeface="Calibri" pitchFamily="34" charset="0"/>
              </a:rPr>
              <a:t>uygulanmaz. </a:t>
            </a:r>
            <a:endParaRPr lang="tr-TR" sz="2000" kern="0" dirty="0" smtClean="0">
              <a:latin typeface="Calibri" pitchFamily="34" charset="0"/>
            </a:endParaRPr>
          </a:p>
          <a:p>
            <a:pPr marR="0" lvl="0" algn="just" defTabSz="914400" eaLnBrk="1" fontAlgn="auto" latinLnBrk="0" hangingPunct="1">
              <a:lnSpc>
                <a:spcPct val="100000"/>
              </a:lnSpc>
              <a:spcBef>
                <a:spcPct val="20000"/>
              </a:spcBef>
              <a:spcAft>
                <a:spcPts val="0"/>
              </a:spcAft>
              <a:buSzPct val="100000"/>
              <a:tabLst/>
              <a:defRPr/>
            </a:pPr>
            <a:r>
              <a:rPr lang="tr-TR" sz="2000" kern="0" dirty="0" smtClean="0">
                <a:latin typeface="Calibri" pitchFamily="34" charset="0"/>
              </a:rPr>
              <a:t>Bu </a:t>
            </a:r>
            <a:r>
              <a:rPr lang="tr-TR" sz="2000" kern="0" dirty="0">
                <a:latin typeface="Calibri" pitchFamily="34" charset="0"/>
              </a:rPr>
              <a:t>maddenin yürürlüğe girdiği tarihten önce sigorta primi teşvikinden yersiz yararlandığı tespit edilip tahsil edilen primlere ait gecikme cezası ve gecikme zamları iade ve mahsup edilmez.</a:t>
            </a:r>
          </a:p>
          <a:p>
            <a:pPr marR="0" lvl="0" algn="just" defTabSz="914400" eaLnBrk="1" fontAlgn="auto" latinLnBrk="0" hangingPunct="1">
              <a:lnSpc>
                <a:spcPct val="100000"/>
              </a:lnSpc>
              <a:spcBef>
                <a:spcPct val="20000"/>
              </a:spcBef>
              <a:spcAft>
                <a:spcPts val="0"/>
              </a:spcAft>
              <a:buSzPct val="100000"/>
              <a:tabLst/>
              <a:defRPr/>
            </a:pPr>
            <a:r>
              <a:rPr lang="tr-TR" sz="2000" kern="0" dirty="0" smtClean="0">
                <a:latin typeface="Calibri" pitchFamily="34" charset="0"/>
              </a:rPr>
              <a:t>.</a:t>
            </a:r>
            <a:endParaRPr lang="tr-TR" sz="2000" kern="0" dirty="0">
              <a:latin typeface="Calibri" pitchFamily="34" charset="0"/>
            </a:endParaRPr>
          </a:p>
          <a:p>
            <a:pPr marR="0" lvl="0" algn="just" defTabSz="914400" eaLnBrk="1" fontAlgn="auto" latinLnBrk="0" hangingPunct="1">
              <a:lnSpc>
                <a:spcPct val="100000"/>
              </a:lnSpc>
              <a:spcBef>
                <a:spcPct val="20000"/>
              </a:spcBef>
              <a:spcAft>
                <a:spcPts val="0"/>
              </a:spcAft>
              <a:buClr>
                <a:srgbClr val="046CA6"/>
              </a:buClr>
              <a:buSzPct val="100000"/>
              <a:tabLst/>
              <a:defRPr/>
            </a:pPr>
            <a:endParaRPr kumimoji="0" lang="tr-TR" sz="2000" b="0" i="0" u="none" strike="noStrike" kern="0" cap="none" spc="0" normalizeH="0" baseline="0" noProof="0" dirty="0" smtClean="0">
              <a:ln>
                <a:noFill/>
              </a:ln>
              <a:effectLst/>
              <a:uLnTx/>
              <a:uFillTx/>
              <a:latin typeface="Calibri" pitchFamily="34" charset="0"/>
            </a:endParaRPr>
          </a:p>
          <a:p>
            <a:pPr marL="342900" marR="0" lvl="0" indent="-342900" defTabSz="914400" eaLnBrk="1" fontAlgn="auto" latinLnBrk="0" hangingPunct="1">
              <a:lnSpc>
                <a:spcPct val="100000"/>
              </a:lnSpc>
              <a:spcBef>
                <a:spcPct val="20000"/>
              </a:spcBef>
              <a:spcAft>
                <a:spcPts val="0"/>
              </a:spcAft>
              <a:buClr>
                <a:srgbClr val="046CA6"/>
              </a:buClr>
              <a:buSzPct val="100000"/>
              <a:buFont typeface="Wingdings" pitchFamily="2" charset="2"/>
              <a:buChar char="v"/>
              <a:tabLst/>
              <a:defRPr/>
            </a:pPr>
            <a:endParaRPr lang="tr-TR" sz="2000" kern="0" dirty="0">
              <a:latin typeface="Calibri" pitchFamily="34" charset="0"/>
            </a:endParaRPr>
          </a:p>
        </p:txBody>
      </p:sp>
    </p:spTree>
    <p:extLst>
      <p:ext uri="{BB962C8B-B14F-4D97-AF65-F5344CB8AC3E}">
        <p14:creationId xmlns:p14="http://schemas.microsoft.com/office/powerpoint/2010/main" val="6781198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eaLnBrk="1" fontAlgn="auto" hangingPunct="1">
              <a:spcBef>
                <a:spcPts val="0"/>
              </a:spcBef>
              <a:spcAft>
                <a:spcPts val="0"/>
              </a:spcAft>
            </a:pPr>
            <a:r>
              <a:rPr lang="tr-TR" altLang="tr-TR" b="1" kern="1200" dirty="0" smtClean="0">
                <a:ea typeface="+mn-ea"/>
                <a:cs typeface="Arial" pitchFamily="34" charset="0"/>
              </a:rPr>
              <a:t/>
            </a:r>
            <a:br>
              <a:rPr lang="tr-TR" altLang="tr-TR" b="1" kern="1200" dirty="0" smtClean="0">
                <a:ea typeface="+mn-ea"/>
                <a:cs typeface="Arial" pitchFamily="34" charset="0"/>
              </a:rPr>
            </a:br>
            <a:r>
              <a:rPr lang="tr-TR" altLang="tr-TR" b="1" kern="1200" dirty="0">
                <a:ea typeface="+mn-ea"/>
                <a:cs typeface="Arial" pitchFamily="34" charset="0"/>
              </a:rPr>
              <a:t>İşbaşı Eğitim Programları Teşvikleri</a:t>
            </a:r>
            <a:r>
              <a:rPr lang="tr-TR" altLang="tr-TR" sz="2000" b="1" kern="1200" dirty="0">
                <a:solidFill>
                  <a:prstClr val="black"/>
                </a:solidFill>
                <a:ea typeface="+mn-ea"/>
                <a:cs typeface="+mn-cs"/>
              </a:rPr>
              <a:t/>
            </a:r>
            <a:br>
              <a:rPr lang="tr-TR" altLang="tr-TR" sz="2000" b="1" kern="1200" dirty="0">
                <a:solidFill>
                  <a:prstClr val="black"/>
                </a:solidFill>
                <a:ea typeface="+mn-ea"/>
                <a:cs typeface="+mn-cs"/>
              </a:rPr>
            </a:br>
            <a:endParaRPr lang="tr-TR" dirty="0"/>
          </a:p>
        </p:txBody>
      </p:sp>
      <p:sp>
        <p:nvSpPr>
          <p:cNvPr id="3" name="Slayt Numarası Yer Tutucusu 2"/>
          <p:cNvSpPr>
            <a:spLocks noGrp="1"/>
          </p:cNvSpPr>
          <p:nvPr>
            <p:ph type="sldNum" sz="quarter" idx="12"/>
          </p:nvPr>
        </p:nvSpPr>
        <p:spPr/>
        <p:txBody>
          <a:bodyPr/>
          <a:lstStyle/>
          <a:p>
            <a:pPr>
              <a:defRPr/>
            </a:pPr>
            <a:r>
              <a:rPr lang="tr-TR" dirty="0" smtClean="0"/>
              <a:t>24/34</a:t>
            </a:r>
            <a:endParaRPr lang="tr-TR" dirty="0"/>
          </a:p>
        </p:txBody>
      </p:sp>
      <p:sp>
        <p:nvSpPr>
          <p:cNvPr id="4" name="Dikdörtgen 3"/>
          <p:cNvSpPr/>
          <p:nvPr/>
        </p:nvSpPr>
        <p:spPr>
          <a:xfrm>
            <a:off x="251520" y="836712"/>
            <a:ext cx="8640960" cy="6809556"/>
          </a:xfrm>
          <a:prstGeom prst="rect">
            <a:avLst/>
          </a:prstGeom>
        </p:spPr>
        <p:txBody>
          <a:bodyPr wrap="square">
            <a:spAutoFit/>
          </a:bodyPr>
          <a:lstStyle/>
          <a:p>
            <a:pPr lvl="0" algn="just" fontAlgn="auto">
              <a:spcBef>
                <a:spcPts val="1200"/>
              </a:spcBef>
              <a:spcAft>
                <a:spcPts val="0"/>
              </a:spcAft>
              <a:buClr>
                <a:schemeClr val="tx2"/>
              </a:buClr>
              <a:defRPr/>
            </a:pPr>
            <a:r>
              <a:rPr lang="tr-TR" sz="1600" b="1" dirty="0">
                <a:latin typeface="Calibri"/>
                <a:cs typeface="Times New Roman" pitchFamily="18" charset="0"/>
              </a:rPr>
              <a:t>YASAL DAYANAK</a:t>
            </a:r>
          </a:p>
          <a:p>
            <a:pPr lvl="0" algn="just" fontAlgn="auto">
              <a:spcBef>
                <a:spcPts val="1200"/>
              </a:spcBef>
              <a:spcAft>
                <a:spcPts val="0"/>
              </a:spcAft>
              <a:buClr>
                <a:schemeClr val="tx2"/>
              </a:buClr>
              <a:defRPr/>
            </a:pPr>
            <a:r>
              <a:rPr lang="tr-TR" sz="1600" b="1" dirty="0">
                <a:latin typeface="Calibri"/>
                <a:cs typeface="Times New Roman" pitchFamily="18" charset="0"/>
              </a:rPr>
              <a:t>4447 sayılı İşsizlik Sigortası Kanununun geçici </a:t>
            </a:r>
            <a:r>
              <a:rPr lang="tr-TR" sz="1600" b="1" dirty="0" smtClean="0">
                <a:latin typeface="Calibri"/>
                <a:cs typeface="Times New Roman" pitchFamily="18" charset="0"/>
              </a:rPr>
              <a:t>15. </a:t>
            </a:r>
            <a:r>
              <a:rPr lang="tr-TR" sz="1600" b="1" dirty="0">
                <a:latin typeface="Calibri"/>
                <a:cs typeface="Times New Roman" pitchFamily="18" charset="0"/>
              </a:rPr>
              <a:t>maddesi</a:t>
            </a:r>
          </a:p>
          <a:p>
            <a:pPr lvl="0" algn="just" fontAlgn="auto">
              <a:spcBef>
                <a:spcPts val="300"/>
              </a:spcBef>
              <a:spcAft>
                <a:spcPts val="0"/>
              </a:spcAft>
              <a:buClr>
                <a:schemeClr val="tx1"/>
              </a:buClr>
              <a:defRPr/>
            </a:pPr>
            <a:endParaRPr lang="tr-TR" sz="2000" b="1" u="sng" dirty="0">
              <a:latin typeface="Calibri"/>
              <a:cs typeface="Times New Roman" pitchFamily="18" charset="0"/>
            </a:endParaRPr>
          </a:p>
          <a:p>
            <a:pPr lvl="0" algn="just" fontAlgn="auto">
              <a:spcBef>
                <a:spcPts val="300"/>
              </a:spcBef>
              <a:spcAft>
                <a:spcPts val="0"/>
              </a:spcAft>
              <a:buClr>
                <a:schemeClr val="tx1"/>
              </a:buClr>
              <a:defRPr/>
            </a:pPr>
            <a:r>
              <a:rPr lang="tr-TR" u="sng" dirty="0">
                <a:latin typeface="Calibri"/>
                <a:cs typeface="Times New Roman" pitchFamily="18" charset="0"/>
              </a:rPr>
              <a:t>18 yaşından büyük, 29 yaşından küçük olanlardan </a:t>
            </a:r>
            <a:r>
              <a:rPr lang="tr-TR" dirty="0">
                <a:latin typeface="Calibri"/>
                <a:cs typeface="Times New Roman" pitchFamily="18" charset="0"/>
              </a:rPr>
              <a:t>Türkiye İş Kurumu tarafından </a:t>
            </a:r>
            <a:r>
              <a:rPr lang="tr-TR" u="sng" dirty="0">
                <a:latin typeface="Calibri"/>
                <a:cs typeface="Times New Roman" pitchFamily="18" charset="0"/>
              </a:rPr>
              <a:t>31/ 12/ 2016 tarihine kadar başlatılan işbaşı eğitim programlarını tamamlayanların</a:t>
            </a:r>
            <a:r>
              <a:rPr lang="tr-TR" u="sng" dirty="0" smtClean="0">
                <a:latin typeface="Calibri"/>
                <a:cs typeface="Times New Roman" pitchFamily="18" charset="0"/>
              </a:rPr>
              <a:t>;</a:t>
            </a:r>
          </a:p>
          <a:p>
            <a:pPr lvl="0" algn="just" fontAlgn="auto">
              <a:spcBef>
                <a:spcPts val="300"/>
              </a:spcBef>
              <a:spcAft>
                <a:spcPts val="0"/>
              </a:spcAft>
              <a:buClr>
                <a:schemeClr val="tx1"/>
              </a:buClr>
              <a:defRPr/>
            </a:pPr>
            <a:endParaRPr lang="tr-TR" dirty="0" smtClean="0">
              <a:latin typeface="Calibri"/>
              <a:cs typeface="Times New Roman" pitchFamily="18" charset="0"/>
            </a:endParaRPr>
          </a:p>
          <a:p>
            <a:pPr marL="285750" lvl="0" indent="-285750" algn="just" fontAlgn="auto">
              <a:spcBef>
                <a:spcPts val="300"/>
              </a:spcBef>
              <a:spcAft>
                <a:spcPts val="0"/>
              </a:spcAft>
              <a:buClr>
                <a:schemeClr val="tx1"/>
              </a:buClr>
              <a:buFont typeface="Wingdings" panose="05000000000000000000" pitchFamily="2" charset="2"/>
              <a:buChar char="ü"/>
              <a:defRPr/>
            </a:pPr>
            <a:r>
              <a:rPr lang="tr-TR" b="1" dirty="0">
                <a:latin typeface="Calibri"/>
                <a:cs typeface="Times New Roman" pitchFamily="18" charset="0"/>
              </a:rPr>
              <a:t>Programın bitimini müteakip en geç üç ay içinde</a:t>
            </a:r>
            <a:r>
              <a:rPr lang="tr-TR" dirty="0">
                <a:latin typeface="Calibri"/>
                <a:cs typeface="Times New Roman" pitchFamily="18" charset="0"/>
              </a:rPr>
              <a:t> programı tamamladıkları meslek alanında özel sektör işverenleri tarafından 4 (a) kapsamında işe alınması ve</a:t>
            </a:r>
            <a:r>
              <a:rPr lang="tr-TR" dirty="0" smtClean="0">
                <a:latin typeface="Calibri"/>
                <a:cs typeface="Times New Roman" pitchFamily="18" charset="0"/>
              </a:rPr>
              <a:t>,</a:t>
            </a:r>
          </a:p>
          <a:p>
            <a:pPr marL="285750" lvl="0" indent="-285750" algn="just" fontAlgn="auto">
              <a:spcBef>
                <a:spcPts val="300"/>
              </a:spcBef>
              <a:spcAft>
                <a:spcPts val="0"/>
              </a:spcAft>
              <a:buClr>
                <a:schemeClr val="tx1"/>
              </a:buClr>
              <a:buFont typeface="Wingdings" panose="05000000000000000000" pitchFamily="2" charset="2"/>
              <a:buChar char="ü"/>
              <a:defRPr/>
            </a:pPr>
            <a:r>
              <a:rPr lang="tr-TR" b="1" dirty="0" smtClean="0">
                <a:latin typeface="Calibri"/>
                <a:cs typeface="Times New Roman" pitchFamily="18" charset="0"/>
              </a:rPr>
              <a:t>İşe </a:t>
            </a:r>
            <a:r>
              <a:rPr lang="tr-TR" b="1" dirty="0">
                <a:latin typeface="Calibri"/>
                <a:cs typeface="Times New Roman" pitchFamily="18" charset="0"/>
              </a:rPr>
              <a:t>alındıkları yıldan bir önceki takvim yılında</a:t>
            </a:r>
            <a:r>
              <a:rPr lang="tr-TR" dirty="0">
                <a:latin typeface="Calibri"/>
                <a:cs typeface="Times New Roman" pitchFamily="18" charset="0"/>
              </a:rPr>
              <a:t> işyerinden bildirilen aylık prim ve hizmet belgelerindeki </a:t>
            </a:r>
            <a:r>
              <a:rPr lang="tr-TR" b="1" dirty="0">
                <a:latin typeface="Calibri"/>
                <a:cs typeface="Times New Roman" pitchFamily="18" charset="0"/>
              </a:rPr>
              <a:t>sigortalı sayısının ortalamasına ilave </a:t>
            </a:r>
            <a:r>
              <a:rPr lang="tr-TR" b="1" dirty="0" smtClean="0">
                <a:latin typeface="Calibri"/>
                <a:cs typeface="Times New Roman" pitchFamily="18" charset="0"/>
              </a:rPr>
              <a:t>olması</a:t>
            </a:r>
            <a:r>
              <a:rPr lang="tr-TR" dirty="0" smtClean="0">
                <a:latin typeface="Calibri"/>
                <a:cs typeface="Times New Roman" pitchFamily="18" charset="0"/>
              </a:rPr>
              <a:t> kaydıyla</a:t>
            </a:r>
            <a:endParaRPr lang="tr-TR" dirty="0">
              <a:latin typeface="Calibri"/>
              <a:cs typeface="Times New Roman" pitchFamily="18" charset="0"/>
            </a:endParaRPr>
          </a:p>
          <a:p>
            <a:pPr lvl="0" algn="just" fontAlgn="auto">
              <a:spcBef>
                <a:spcPts val="300"/>
              </a:spcBef>
              <a:spcAft>
                <a:spcPts val="0"/>
              </a:spcAft>
              <a:buClr>
                <a:schemeClr val="tx1"/>
              </a:buClr>
              <a:defRPr/>
            </a:pPr>
            <a:r>
              <a:rPr lang="tr-TR" dirty="0" smtClean="0">
                <a:latin typeface="Calibri"/>
                <a:cs typeface="Times New Roman" pitchFamily="18" charset="0"/>
              </a:rPr>
              <a:t> </a:t>
            </a:r>
            <a:r>
              <a:rPr lang="tr-TR" dirty="0">
                <a:latin typeface="Calibri"/>
                <a:cs typeface="Times New Roman" pitchFamily="18" charset="0"/>
              </a:rPr>
              <a:t>işyerinin imalat sanayi sektöründe faaliyet göstermesi hâlinde </a:t>
            </a:r>
            <a:r>
              <a:rPr lang="tr-TR" u="sng" dirty="0">
                <a:latin typeface="Calibri"/>
                <a:cs typeface="Times New Roman" pitchFamily="18" charset="0"/>
              </a:rPr>
              <a:t>42 ay</a:t>
            </a:r>
            <a:r>
              <a:rPr lang="tr-TR" dirty="0">
                <a:latin typeface="Calibri"/>
                <a:cs typeface="Times New Roman" pitchFamily="18" charset="0"/>
              </a:rPr>
              <a:t>, diğer sektörlerde ise </a:t>
            </a:r>
            <a:r>
              <a:rPr lang="tr-TR" u="sng" dirty="0">
                <a:latin typeface="Calibri"/>
                <a:cs typeface="Times New Roman" pitchFamily="18" charset="0"/>
              </a:rPr>
              <a:t>30 ay </a:t>
            </a:r>
            <a:r>
              <a:rPr lang="tr-TR" dirty="0" smtClean="0">
                <a:latin typeface="Calibri"/>
                <a:cs typeface="Times New Roman" pitchFamily="18" charset="0"/>
              </a:rPr>
              <a:t>süre ile</a:t>
            </a:r>
          </a:p>
          <a:p>
            <a:pPr marL="285750" lvl="0" indent="-285750" algn="just" fontAlgn="auto">
              <a:spcBef>
                <a:spcPts val="300"/>
              </a:spcBef>
              <a:spcAft>
                <a:spcPts val="0"/>
              </a:spcAft>
              <a:buClr>
                <a:schemeClr val="tx1"/>
              </a:buClr>
              <a:buFont typeface="Wingdings" panose="05000000000000000000" pitchFamily="2" charset="2"/>
              <a:buChar char="ü"/>
              <a:defRPr/>
            </a:pPr>
            <a:r>
              <a:rPr lang="tr-TR" dirty="0" smtClean="0">
                <a:latin typeface="Calibri"/>
                <a:cs typeface="Times New Roman" pitchFamily="18" charset="0"/>
              </a:rPr>
              <a:t>5 </a:t>
            </a:r>
            <a:r>
              <a:rPr lang="tr-TR" dirty="0">
                <a:latin typeface="Calibri"/>
                <a:cs typeface="Times New Roman" pitchFamily="18" charset="0"/>
              </a:rPr>
              <a:t>puanlık işveren teşviki uygulandıktan sonra </a:t>
            </a:r>
            <a:r>
              <a:rPr lang="tr-TR" b="1" dirty="0">
                <a:latin typeface="Calibri"/>
                <a:cs typeface="Times New Roman" pitchFamily="18" charset="0"/>
              </a:rPr>
              <a:t>kalan sigorta primlerinin işveren hisselerine ait oranına göre </a:t>
            </a:r>
            <a:r>
              <a:rPr lang="tr-TR" dirty="0">
                <a:latin typeface="Calibri"/>
                <a:cs typeface="Times New Roman" pitchFamily="18" charset="0"/>
              </a:rPr>
              <a:t>ve </a:t>
            </a:r>
            <a:r>
              <a:rPr lang="tr-TR" b="1" dirty="0">
                <a:latin typeface="Calibri"/>
                <a:cs typeface="Times New Roman" pitchFamily="18" charset="0"/>
              </a:rPr>
              <a:t>prime esas kazanç alt sınırı üzerinden</a:t>
            </a:r>
            <a:r>
              <a:rPr lang="tr-TR" dirty="0">
                <a:latin typeface="Calibri"/>
                <a:cs typeface="Times New Roman" pitchFamily="18" charset="0"/>
              </a:rPr>
              <a:t> hesaplanan tutar Fondan karşılanır. </a:t>
            </a:r>
            <a:endParaRPr lang="tr-TR" dirty="0" smtClean="0">
              <a:latin typeface="Calibri"/>
              <a:cs typeface="Times New Roman" pitchFamily="18" charset="0"/>
            </a:endParaRPr>
          </a:p>
          <a:p>
            <a:pPr lvl="0" algn="just" fontAlgn="auto">
              <a:spcBef>
                <a:spcPts val="300"/>
              </a:spcBef>
              <a:spcAft>
                <a:spcPts val="0"/>
              </a:spcAft>
              <a:buClr>
                <a:schemeClr val="tx1"/>
              </a:buClr>
              <a:defRPr/>
            </a:pPr>
            <a:r>
              <a:rPr lang="tr-TR" dirty="0" smtClean="0">
                <a:latin typeface="Calibri"/>
                <a:cs typeface="Times New Roman" pitchFamily="18" charset="0"/>
              </a:rPr>
              <a:t>30</a:t>
            </a:r>
            <a:r>
              <a:rPr lang="tr-TR" dirty="0">
                <a:latin typeface="Calibri"/>
                <a:cs typeface="Times New Roman" pitchFamily="18" charset="0"/>
              </a:rPr>
              <a:t>/ 06/ 2015 tarihine kadar başlayan işbaşı eğitim programlarının katılımcıları için bu fıkradaki süreler 6 ay artırımlı uygulanır.</a:t>
            </a:r>
          </a:p>
          <a:p>
            <a:pPr lvl="0" algn="just" fontAlgn="auto">
              <a:spcBef>
                <a:spcPts val="300"/>
              </a:spcBef>
              <a:spcAft>
                <a:spcPts val="0"/>
              </a:spcAft>
              <a:buClr>
                <a:schemeClr val="tx1"/>
              </a:buClr>
              <a:defRPr/>
            </a:pPr>
            <a:endParaRPr lang="tr-TR" dirty="0" smtClean="0">
              <a:latin typeface="Calibri"/>
              <a:cs typeface="Times New Roman" pitchFamily="18" charset="0"/>
            </a:endParaRPr>
          </a:p>
          <a:p>
            <a:pPr lvl="0" algn="just" fontAlgn="auto">
              <a:spcBef>
                <a:spcPts val="300"/>
              </a:spcBef>
              <a:spcAft>
                <a:spcPts val="0"/>
              </a:spcAft>
              <a:buClr>
                <a:schemeClr val="tx1"/>
              </a:buClr>
              <a:defRPr/>
            </a:pPr>
            <a:endParaRPr lang="tr-TR" dirty="0">
              <a:latin typeface="Calibri"/>
              <a:cs typeface="Times New Roman" pitchFamily="18" charset="0"/>
            </a:endParaRPr>
          </a:p>
          <a:p>
            <a:pPr lvl="0" algn="just" fontAlgn="auto">
              <a:spcBef>
                <a:spcPts val="300"/>
              </a:spcBef>
              <a:spcAft>
                <a:spcPts val="0"/>
              </a:spcAft>
              <a:buClr>
                <a:schemeClr val="tx1"/>
              </a:buClr>
              <a:defRPr/>
            </a:pPr>
            <a:endParaRPr lang="tr-TR" dirty="0" smtClean="0">
              <a:latin typeface="Calibri"/>
              <a:cs typeface="Times New Roman" pitchFamily="18" charset="0"/>
            </a:endParaRPr>
          </a:p>
          <a:p>
            <a:pPr lvl="0" algn="just" fontAlgn="auto">
              <a:spcBef>
                <a:spcPts val="300"/>
              </a:spcBef>
              <a:spcAft>
                <a:spcPts val="0"/>
              </a:spcAft>
              <a:buClr>
                <a:schemeClr val="tx1"/>
              </a:buClr>
              <a:defRPr/>
            </a:pPr>
            <a:endParaRPr lang="tr-TR" dirty="0">
              <a:latin typeface="Calibri"/>
              <a:cs typeface="Times New Roman" pitchFamily="18" charset="0"/>
            </a:endParaRPr>
          </a:p>
          <a:p>
            <a:pPr lvl="0" algn="just" fontAlgn="auto">
              <a:spcBef>
                <a:spcPts val="300"/>
              </a:spcBef>
              <a:spcAft>
                <a:spcPts val="0"/>
              </a:spcAft>
              <a:buClr>
                <a:schemeClr val="tx1"/>
              </a:buClr>
              <a:defRPr/>
            </a:pPr>
            <a:endParaRPr lang="tr-TR" dirty="0">
              <a:latin typeface="Calibri"/>
              <a:cs typeface="Times New Roman" pitchFamily="18" charset="0"/>
            </a:endParaRPr>
          </a:p>
        </p:txBody>
      </p:sp>
    </p:spTree>
    <p:extLst>
      <p:ext uri="{BB962C8B-B14F-4D97-AF65-F5344CB8AC3E}">
        <p14:creationId xmlns:p14="http://schemas.microsoft.com/office/powerpoint/2010/main" val="40698917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eaLnBrk="1" fontAlgn="auto" hangingPunct="1">
              <a:lnSpc>
                <a:spcPct val="90000"/>
              </a:lnSpc>
              <a:spcBef>
                <a:spcPts val="0"/>
              </a:spcBef>
              <a:spcAft>
                <a:spcPts val="0"/>
              </a:spcAft>
              <a:defRPr/>
            </a:pPr>
            <a:r>
              <a:rPr lang="tr-TR" altLang="tr-TR" sz="2000" b="1" kern="1200" dirty="0" smtClean="0">
                <a:solidFill>
                  <a:srgbClr val="000000"/>
                </a:solidFill>
                <a:ea typeface="+mn-ea"/>
                <a:cs typeface="Times New Roman" pitchFamily="18" charset="0"/>
              </a:rPr>
              <a:t/>
            </a:r>
            <a:br>
              <a:rPr lang="tr-TR" altLang="tr-TR" sz="2000" b="1" kern="1200" dirty="0" smtClean="0">
                <a:solidFill>
                  <a:srgbClr val="000000"/>
                </a:solidFill>
                <a:ea typeface="+mn-ea"/>
                <a:cs typeface="Times New Roman" pitchFamily="18" charset="0"/>
              </a:rPr>
            </a:br>
            <a:r>
              <a:rPr lang="tr-TR" altLang="tr-TR" sz="2000" b="1" kern="1200" dirty="0">
                <a:ea typeface="+mn-ea"/>
                <a:cs typeface="Times New Roman" pitchFamily="18" charset="0"/>
              </a:rPr>
              <a:t>İşbaşı Eğitim Programları Teşvikleri</a:t>
            </a:r>
            <a:endParaRPr lang="tr-TR" sz="2000" b="1" kern="1200" dirty="0">
              <a:ea typeface="+mn-ea"/>
              <a:cs typeface="Times New Roman" pitchFamily="18" charset="0"/>
            </a:endParaRPr>
          </a:p>
        </p:txBody>
      </p:sp>
      <p:sp>
        <p:nvSpPr>
          <p:cNvPr id="3" name="Slayt Numarası Yer Tutucusu 2"/>
          <p:cNvSpPr>
            <a:spLocks noGrp="1"/>
          </p:cNvSpPr>
          <p:nvPr>
            <p:ph type="sldNum" sz="quarter" idx="12"/>
          </p:nvPr>
        </p:nvSpPr>
        <p:spPr/>
        <p:txBody>
          <a:bodyPr/>
          <a:lstStyle/>
          <a:p>
            <a:pPr>
              <a:defRPr/>
            </a:pPr>
            <a:r>
              <a:rPr lang="tr-TR" dirty="0" smtClean="0"/>
              <a:t>25/34</a:t>
            </a:r>
            <a:endParaRPr lang="tr-TR" dirty="0"/>
          </a:p>
        </p:txBody>
      </p:sp>
      <p:sp>
        <p:nvSpPr>
          <p:cNvPr id="4" name="Dikdörtgen 3"/>
          <p:cNvSpPr/>
          <p:nvPr/>
        </p:nvSpPr>
        <p:spPr>
          <a:xfrm>
            <a:off x="323528" y="908720"/>
            <a:ext cx="8424936" cy="5909310"/>
          </a:xfrm>
          <a:prstGeom prst="rect">
            <a:avLst/>
          </a:prstGeom>
        </p:spPr>
        <p:txBody>
          <a:bodyPr wrap="square">
            <a:spAutoFit/>
          </a:bodyPr>
          <a:lstStyle/>
          <a:p>
            <a:pPr algn="just" eaLnBrk="0" fontAlgn="auto" hangingPunct="0">
              <a:spcBef>
                <a:spcPts val="0"/>
              </a:spcBef>
              <a:spcAft>
                <a:spcPts val="0"/>
              </a:spcAft>
            </a:pPr>
            <a:r>
              <a:rPr lang="tr-TR" dirty="0">
                <a:latin typeface="Calibri" pitchFamily="34" charset="0"/>
                <a:cs typeface="Times New Roman" pitchFamily="18" charset="0"/>
              </a:rPr>
              <a:t>İşveren hissesine ait primlerin Fondan karşılanabilmesi için işverenlerin çalıştırdıkları sigortalılarla ilgili olarak; </a:t>
            </a:r>
            <a:endParaRPr lang="tr-TR" dirty="0" smtClean="0">
              <a:latin typeface="Calibri" pitchFamily="34" charset="0"/>
              <a:cs typeface="Times New Roman" pitchFamily="18" charset="0"/>
            </a:endParaRPr>
          </a:p>
          <a:p>
            <a:pPr algn="just" eaLnBrk="0" fontAlgn="auto" hangingPunct="0">
              <a:spcBef>
                <a:spcPts val="0"/>
              </a:spcBef>
              <a:spcAft>
                <a:spcPts val="0"/>
              </a:spcAft>
            </a:pPr>
            <a:endParaRPr lang="tr-TR" dirty="0">
              <a:latin typeface="Calibri" pitchFamily="34" charset="0"/>
              <a:cs typeface="Times New Roman" pitchFamily="18" charset="0"/>
            </a:endParaRPr>
          </a:p>
          <a:p>
            <a:pPr marL="285750" indent="-285750" algn="just" eaLnBrk="0" fontAlgn="auto" hangingPunct="0">
              <a:spcBef>
                <a:spcPts val="0"/>
              </a:spcBef>
              <a:spcAft>
                <a:spcPts val="0"/>
              </a:spcAft>
              <a:buFont typeface="Wingdings" panose="05000000000000000000" pitchFamily="2" charset="2"/>
              <a:buChar char="ü"/>
            </a:pPr>
            <a:r>
              <a:rPr lang="tr-TR" dirty="0">
                <a:latin typeface="Calibri" pitchFamily="34" charset="0"/>
                <a:cs typeface="Times New Roman" pitchFamily="18" charset="0"/>
              </a:rPr>
              <a:t>5510 sayılı Kanun uyarınca aylık prim ve hizmet belgelerini yasal süresi içinde Sosyal Güvenlik Kurumuna vermesi, </a:t>
            </a:r>
          </a:p>
          <a:p>
            <a:pPr marL="285750" indent="-285750" algn="just" eaLnBrk="0" fontAlgn="auto" hangingPunct="0">
              <a:spcBef>
                <a:spcPts val="0"/>
              </a:spcBef>
              <a:spcAft>
                <a:spcPts val="0"/>
              </a:spcAft>
              <a:buFont typeface="Wingdings" panose="05000000000000000000" pitchFamily="2" charset="2"/>
              <a:buChar char="ü"/>
            </a:pPr>
            <a:r>
              <a:rPr lang="tr-TR" dirty="0">
                <a:latin typeface="Calibri" pitchFamily="34" charset="0"/>
                <a:cs typeface="Times New Roman" pitchFamily="18" charset="0"/>
              </a:rPr>
              <a:t>Sigortalıların tamamına ait sigorta primlerinin sigortalı hissesine isabet eden tutarı ile Hazine ve Fon tarafından karşılanmayan işveren hissesine ait tutarı yasal süresi içinde ödemesi </a:t>
            </a:r>
          </a:p>
          <a:p>
            <a:pPr marL="285750" indent="-285750" algn="just" eaLnBrk="0" fontAlgn="auto" hangingPunct="0">
              <a:spcBef>
                <a:spcPts val="0"/>
              </a:spcBef>
              <a:spcAft>
                <a:spcPts val="0"/>
              </a:spcAft>
              <a:buFont typeface="Wingdings" panose="05000000000000000000" pitchFamily="2" charset="2"/>
              <a:buChar char="ü"/>
            </a:pPr>
            <a:r>
              <a:rPr lang="tr-TR" dirty="0">
                <a:latin typeface="Calibri" pitchFamily="34" charset="0"/>
                <a:cs typeface="Times New Roman" pitchFamily="18" charset="0"/>
              </a:rPr>
              <a:t>Kapsama giren sigortalının işe alındığı işyerinden dolayı Sosyal Güvenlik Kurumuna prim, idari para cezası ve bunlara ilişkin gecikme cezası ve gecikme zammı borcu bulunmaması </a:t>
            </a:r>
            <a:r>
              <a:rPr lang="tr-TR" dirty="0" smtClean="0">
                <a:latin typeface="Calibri" pitchFamily="34" charset="0"/>
                <a:cs typeface="Times New Roman" pitchFamily="18" charset="0"/>
              </a:rPr>
              <a:t>şarttır.</a:t>
            </a:r>
          </a:p>
          <a:p>
            <a:pPr algn="just" eaLnBrk="0" fontAlgn="auto" hangingPunct="0">
              <a:spcBef>
                <a:spcPts val="0"/>
              </a:spcBef>
              <a:spcAft>
                <a:spcPts val="0"/>
              </a:spcAft>
            </a:pPr>
            <a:r>
              <a:rPr lang="tr-TR" dirty="0" smtClean="0">
                <a:latin typeface="Calibri" pitchFamily="34" charset="0"/>
                <a:cs typeface="Times New Roman" pitchFamily="18" charset="0"/>
              </a:rPr>
              <a:t>*Resmi işyerleri </a:t>
            </a:r>
            <a:r>
              <a:rPr lang="tr-TR" dirty="0">
                <a:latin typeface="Calibri" pitchFamily="34" charset="0"/>
                <a:cs typeface="Times New Roman" pitchFamily="18" charset="0"/>
              </a:rPr>
              <a:t>ile 2886 sayılı Kanun ile 4734 sayılı Kanun kapsamındaki alım ve yapım işi </a:t>
            </a:r>
            <a:r>
              <a:rPr lang="tr-TR" dirty="0" smtClean="0">
                <a:latin typeface="Calibri" pitchFamily="34" charset="0"/>
                <a:cs typeface="Times New Roman" pitchFamily="18" charset="0"/>
              </a:rPr>
              <a:t>işyerleri yararlanamaz.</a:t>
            </a:r>
          </a:p>
          <a:p>
            <a:pPr algn="just" eaLnBrk="0" fontAlgn="auto" hangingPunct="0">
              <a:spcBef>
                <a:spcPts val="0"/>
              </a:spcBef>
              <a:spcAft>
                <a:spcPts val="0"/>
              </a:spcAft>
            </a:pPr>
            <a:r>
              <a:rPr lang="tr-TR" dirty="0" smtClean="0">
                <a:latin typeface="Calibri" pitchFamily="34" charset="0"/>
                <a:cs typeface="Times New Roman" pitchFamily="18" charset="0"/>
              </a:rPr>
              <a:t>-Sosyal </a:t>
            </a:r>
            <a:r>
              <a:rPr lang="tr-TR" dirty="0">
                <a:latin typeface="Calibri" pitchFamily="34" charset="0"/>
                <a:cs typeface="Times New Roman" pitchFamily="18" charset="0"/>
              </a:rPr>
              <a:t>güvenlik destek primine tabi çalışanlar ve yurt dışında çalışan sigortalılar hakkında uygulanmaz. </a:t>
            </a:r>
            <a:endParaRPr lang="tr-TR" dirty="0" smtClean="0">
              <a:latin typeface="Calibri" pitchFamily="34" charset="0"/>
              <a:cs typeface="Times New Roman" pitchFamily="18" charset="0"/>
            </a:endParaRPr>
          </a:p>
          <a:p>
            <a:pPr algn="just" eaLnBrk="0" fontAlgn="auto" hangingPunct="0">
              <a:spcBef>
                <a:spcPts val="0"/>
              </a:spcBef>
              <a:spcAft>
                <a:spcPts val="0"/>
              </a:spcAft>
            </a:pPr>
            <a:r>
              <a:rPr lang="tr-TR" dirty="0" smtClean="0">
                <a:latin typeface="Calibri" pitchFamily="34" charset="0"/>
                <a:cs typeface="Times New Roman" pitchFamily="18" charset="0"/>
              </a:rPr>
              <a:t>-Yapılan </a:t>
            </a:r>
            <a:r>
              <a:rPr lang="tr-TR" dirty="0">
                <a:latin typeface="Calibri" pitchFamily="34" charset="0"/>
                <a:cs typeface="Times New Roman" pitchFamily="18" charset="0"/>
              </a:rPr>
              <a:t>kontrol ve denetimlerde, çalıştırdığı kişileri sigortalı olarak bildirmediği tespit edilen işverenler bir yıl süreyle bu maddeyle sağlanan destek unsurlarından yararlanamaz</a:t>
            </a:r>
            <a:r>
              <a:rPr lang="tr-TR" dirty="0" smtClean="0">
                <a:latin typeface="Calibri" pitchFamily="34" charset="0"/>
                <a:cs typeface="Times New Roman" pitchFamily="18" charset="0"/>
              </a:rPr>
              <a:t>.</a:t>
            </a:r>
            <a:endParaRPr lang="tr-TR" dirty="0">
              <a:latin typeface="Calibri" pitchFamily="34" charset="0"/>
              <a:cs typeface="Times New Roman" pitchFamily="18" charset="0"/>
            </a:endParaRPr>
          </a:p>
          <a:p>
            <a:pPr algn="just" eaLnBrk="0" fontAlgn="auto" hangingPunct="0">
              <a:spcBef>
                <a:spcPts val="0"/>
              </a:spcBef>
              <a:spcAft>
                <a:spcPts val="0"/>
              </a:spcAft>
            </a:pPr>
            <a:r>
              <a:rPr lang="tr-TR" dirty="0" smtClean="0">
                <a:latin typeface="Calibri" pitchFamily="34" charset="0"/>
                <a:cs typeface="Times New Roman" pitchFamily="18" charset="0"/>
              </a:rPr>
              <a:t>-Bakanlar </a:t>
            </a:r>
            <a:r>
              <a:rPr lang="tr-TR" dirty="0">
                <a:latin typeface="Calibri" pitchFamily="34" charset="0"/>
                <a:cs typeface="Times New Roman" pitchFamily="18" charset="0"/>
              </a:rPr>
              <a:t>Kurulu, </a:t>
            </a:r>
            <a:r>
              <a:rPr lang="tr-TR" dirty="0" smtClean="0">
                <a:latin typeface="Calibri" pitchFamily="34" charset="0"/>
                <a:cs typeface="Times New Roman" pitchFamily="18" charset="0"/>
              </a:rPr>
              <a:t>belirtilen </a:t>
            </a:r>
            <a:r>
              <a:rPr lang="tr-TR" dirty="0">
                <a:latin typeface="Calibri" pitchFamily="34" charset="0"/>
                <a:cs typeface="Times New Roman" pitchFamily="18" charset="0"/>
              </a:rPr>
              <a:t>tarihi birer yıl süreyle ve en çok 31/12/2018’e kadar ertelemeye yetkilidir.</a:t>
            </a:r>
          </a:p>
          <a:p>
            <a:pPr algn="just" eaLnBrk="0" fontAlgn="auto" hangingPunct="0">
              <a:spcBef>
                <a:spcPts val="0"/>
              </a:spcBef>
              <a:spcAft>
                <a:spcPts val="0"/>
              </a:spcAft>
            </a:pPr>
            <a:endParaRPr lang="tr-TR" dirty="0">
              <a:latin typeface="Calibri" pitchFamily="34" charset="0"/>
              <a:cs typeface="Times New Roman" pitchFamily="18" charset="0"/>
            </a:endParaRPr>
          </a:p>
        </p:txBody>
      </p:sp>
    </p:spTree>
    <p:extLst>
      <p:ext uri="{BB962C8B-B14F-4D97-AF65-F5344CB8AC3E}">
        <p14:creationId xmlns:p14="http://schemas.microsoft.com/office/powerpoint/2010/main" val="11860705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79712" y="0"/>
            <a:ext cx="7164288" cy="706419"/>
          </a:xfrm>
        </p:spPr>
        <p:txBody>
          <a:bodyPr/>
          <a:lstStyle/>
          <a:p>
            <a:pPr lvl="0" eaLnBrk="1" fontAlgn="auto" hangingPunct="1">
              <a:spcBef>
                <a:spcPts val="0"/>
              </a:spcBef>
              <a:spcAft>
                <a:spcPts val="0"/>
              </a:spcAft>
            </a:pPr>
            <a:r>
              <a:rPr lang="tr-TR" altLang="tr-TR" sz="1600" b="1" kern="1200" dirty="0" smtClean="0">
                <a:solidFill>
                  <a:srgbClr val="000000"/>
                </a:solidFill>
                <a:ea typeface="+mn-ea"/>
                <a:cs typeface="Times New Roman" pitchFamily="18" charset="0"/>
              </a:rPr>
              <a:t/>
            </a:r>
            <a:br>
              <a:rPr lang="tr-TR" altLang="tr-TR" sz="1600" b="1" kern="1200" dirty="0" smtClean="0">
                <a:solidFill>
                  <a:srgbClr val="000000"/>
                </a:solidFill>
                <a:ea typeface="+mn-ea"/>
                <a:cs typeface="Times New Roman" pitchFamily="18" charset="0"/>
              </a:rPr>
            </a:br>
            <a:r>
              <a:rPr lang="tr-TR" altLang="tr-TR" sz="1600" b="1" kern="1200" dirty="0" smtClean="0">
                <a:solidFill>
                  <a:srgbClr val="000000"/>
                </a:solidFill>
                <a:ea typeface="+mn-ea"/>
                <a:cs typeface="Times New Roman" pitchFamily="18" charset="0"/>
              </a:rPr>
              <a:t/>
            </a:r>
            <a:br>
              <a:rPr lang="tr-TR" altLang="tr-TR" sz="1600" b="1" kern="1200" dirty="0" smtClean="0">
                <a:solidFill>
                  <a:srgbClr val="000000"/>
                </a:solidFill>
                <a:ea typeface="+mn-ea"/>
                <a:cs typeface="Times New Roman" pitchFamily="18" charset="0"/>
              </a:rPr>
            </a:br>
            <a:r>
              <a:rPr lang="tr-TR" altLang="tr-TR" sz="1600" b="1" kern="1200" dirty="0" smtClean="0">
                <a:solidFill>
                  <a:srgbClr val="000000"/>
                </a:solidFill>
                <a:ea typeface="+mn-ea"/>
                <a:cs typeface="Times New Roman" pitchFamily="18" charset="0"/>
              </a:rPr>
              <a:t/>
            </a:r>
            <a:br>
              <a:rPr lang="tr-TR" altLang="tr-TR" sz="1600" b="1" kern="1200" dirty="0" smtClean="0">
                <a:solidFill>
                  <a:srgbClr val="000000"/>
                </a:solidFill>
                <a:ea typeface="+mn-ea"/>
                <a:cs typeface="Times New Roman" pitchFamily="18" charset="0"/>
              </a:rPr>
            </a:br>
            <a:r>
              <a:rPr lang="tr-TR" sz="1600" b="1" kern="1200" dirty="0" smtClean="0">
                <a:ea typeface="+mn-ea"/>
                <a:cs typeface="+mn-cs"/>
              </a:rPr>
              <a:t/>
            </a:r>
            <a:br>
              <a:rPr lang="tr-TR" sz="1600" b="1" kern="1200" dirty="0" smtClean="0">
                <a:ea typeface="+mn-ea"/>
                <a:cs typeface="+mn-cs"/>
              </a:rPr>
            </a:br>
            <a:r>
              <a:rPr lang="tr-TR" altLang="tr-TR" sz="2000" b="1" kern="1200" dirty="0">
                <a:ea typeface="+mn-ea"/>
                <a:cs typeface="Times New Roman" pitchFamily="18" charset="0"/>
              </a:rPr>
              <a:t/>
            </a:r>
            <a:br>
              <a:rPr lang="tr-TR" altLang="tr-TR" sz="2000" b="1" kern="1200" dirty="0">
                <a:ea typeface="+mn-ea"/>
                <a:cs typeface="Times New Roman" pitchFamily="18" charset="0"/>
              </a:rPr>
            </a:br>
            <a:endParaRPr lang="tr-TR" dirty="0"/>
          </a:p>
        </p:txBody>
      </p:sp>
      <p:sp>
        <p:nvSpPr>
          <p:cNvPr id="3" name="Slayt Numarası Yer Tutucusu 2"/>
          <p:cNvSpPr>
            <a:spLocks noGrp="1"/>
          </p:cNvSpPr>
          <p:nvPr>
            <p:ph type="sldNum" sz="quarter" idx="12"/>
          </p:nvPr>
        </p:nvSpPr>
        <p:spPr/>
        <p:txBody>
          <a:bodyPr/>
          <a:lstStyle/>
          <a:p>
            <a:pPr>
              <a:defRPr/>
            </a:pPr>
            <a:endParaRPr lang="tr-TR" dirty="0"/>
          </a:p>
        </p:txBody>
      </p:sp>
      <p:sp>
        <p:nvSpPr>
          <p:cNvPr id="4" name="Dikdörtgen 3"/>
          <p:cNvSpPr/>
          <p:nvPr/>
        </p:nvSpPr>
        <p:spPr>
          <a:xfrm>
            <a:off x="251520" y="620688"/>
            <a:ext cx="8496944" cy="3157788"/>
          </a:xfrm>
          <a:prstGeom prst="rect">
            <a:avLst/>
          </a:prstGeom>
        </p:spPr>
        <p:txBody>
          <a:bodyPr wrap="square">
            <a:spAutoFit/>
          </a:bodyPr>
          <a:lstStyle/>
          <a:p>
            <a:pPr lvl="0" algn="just" fontAlgn="auto">
              <a:spcBef>
                <a:spcPct val="20000"/>
              </a:spcBef>
              <a:spcAft>
                <a:spcPts val="0"/>
              </a:spcAft>
              <a:buClr>
                <a:srgbClr val="046CA6"/>
              </a:buClr>
              <a:defRPr/>
            </a:pPr>
            <a:endParaRPr lang="tr-TR" altLang="tr-TR" sz="1200" dirty="0" smtClean="0">
              <a:solidFill>
                <a:prstClr val="black"/>
              </a:solidFill>
              <a:latin typeface="Calibri" pitchFamily="34" charset="0"/>
            </a:endParaRPr>
          </a:p>
          <a:p>
            <a:pPr lvl="0" algn="just" fontAlgn="auto">
              <a:spcBef>
                <a:spcPct val="20000"/>
              </a:spcBef>
              <a:spcAft>
                <a:spcPts val="0"/>
              </a:spcAft>
              <a:buClr>
                <a:srgbClr val="046CA6"/>
              </a:buClr>
              <a:defRPr/>
            </a:pPr>
            <a:endParaRPr lang="tr-TR" altLang="tr-TR" sz="1200" dirty="0">
              <a:solidFill>
                <a:prstClr val="black"/>
              </a:solidFill>
              <a:latin typeface="Calibri" pitchFamily="34" charset="0"/>
            </a:endParaRPr>
          </a:p>
          <a:p>
            <a:pPr lvl="0" algn="just" fontAlgn="auto">
              <a:spcBef>
                <a:spcPct val="20000"/>
              </a:spcBef>
              <a:spcAft>
                <a:spcPts val="0"/>
              </a:spcAft>
              <a:buClr>
                <a:srgbClr val="046CA6"/>
              </a:buClr>
              <a:defRPr/>
            </a:pPr>
            <a:endParaRPr lang="tr-TR" altLang="tr-TR" sz="1200" dirty="0" smtClean="0">
              <a:solidFill>
                <a:prstClr val="black"/>
              </a:solidFill>
              <a:latin typeface="Calibri" pitchFamily="34" charset="0"/>
            </a:endParaRPr>
          </a:p>
          <a:p>
            <a:pPr lvl="0" algn="just" fontAlgn="auto">
              <a:spcBef>
                <a:spcPct val="20000"/>
              </a:spcBef>
              <a:spcAft>
                <a:spcPts val="0"/>
              </a:spcAft>
              <a:buClr>
                <a:srgbClr val="046CA6"/>
              </a:buClr>
              <a:defRPr/>
            </a:pPr>
            <a:endParaRPr lang="tr-TR" altLang="tr-TR" sz="1200" dirty="0">
              <a:solidFill>
                <a:prstClr val="black"/>
              </a:solidFill>
              <a:latin typeface="Calibri" pitchFamily="34" charset="0"/>
            </a:endParaRPr>
          </a:p>
          <a:p>
            <a:pPr lvl="0" algn="ctr" fontAlgn="auto">
              <a:spcBef>
                <a:spcPct val="20000"/>
              </a:spcBef>
              <a:spcAft>
                <a:spcPts val="0"/>
              </a:spcAft>
              <a:buClr>
                <a:srgbClr val="046CA6"/>
              </a:buClr>
              <a:defRPr/>
            </a:pPr>
            <a:endParaRPr lang="tr-TR" altLang="tr-TR" sz="6000" b="1" dirty="0">
              <a:latin typeface="Calibri" pitchFamily="34" charset="0"/>
            </a:endParaRPr>
          </a:p>
          <a:p>
            <a:pPr lvl="0" algn="ctr" fontAlgn="auto">
              <a:spcBef>
                <a:spcPct val="20000"/>
              </a:spcBef>
              <a:spcAft>
                <a:spcPts val="0"/>
              </a:spcAft>
              <a:buClr>
                <a:srgbClr val="046CA6"/>
              </a:buClr>
              <a:defRPr/>
            </a:pPr>
            <a:r>
              <a:rPr lang="tr-TR" altLang="tr-TR" sz="6000" b="1" dirty="0" smtClean="0">
                <a:latin typeface="Calibri" pitchFamily="34" charset="0"/>
              </a:rPr>
              <a:t>TEŞEKKÜRLER.</a:t>
            </a:r>
          </a:p>
        </p:txBody>
      </p:sp>
    </p:spTree>
    <p:extLst>
      <p:ext uri="{BB962C8B-B14F-4D97-AF65-F5344CB8AC3E}">
        <p14:creationId xmlns:p14="http://schemas.microsoft.com/office/powerpoint/2010/main" val="3653223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71750" y="-24"/>
            <a:ext cx="6572250" cy="908744"/>
          </a:xfrm>
        </p:spPr>
        <p:txBody>
          <a:bodyPr/>
          <a:lstStyle/>
          <a:p>
            <a:r>
              <a:rPr lang="tr-TR" dirty="0"/>
              <a:t>5510 </a:t>
            </a:r>
            <a:r>
              <a:rPr lang="tr-TR" dirty="0" err="1"/>
              <a:t>SayılıSağlık</a:t>
            </a:r>
            <a:r>
              <a:rPr lang="tr-TR" dirty="0"/>
              <a:t> Sigortası ve Sosyal Sigortalar Kanununda Yapılan Değişiklikler</a:t>
            </a:r>
            <a:br>
              <a:rPr lang="tr-TR" dirty="0"/>
            </a:br>
            <a:endParaRPr lang="tr-TR" dirty="0"/>
          </a:p>
        </p:txBody>
      </p:sp>
      <p:sp>
        <p:nvSpPr>
          <p:cNvPr id="3" name="Slayt Numarası Yer Tutucusu 2"/>
          <p:cNvSpPr>
            <a:spLocks noGrp="1"/>
          </p:cNvSpPr>
          <p:nvPr>
            <p:ph type="sldNum" sz="quarter" idx="12"/>
          </p:nvPr>
        </p:nvSpPr>
        <p:spPr/>
        <p:txBody>
          <a:bodyPr/>
          <a:lstStyle/>
          <a:p>
            <a:pPr>
              <a:defRPr/>
            </a:pPr>
            <a:r>
              <a:rPr lang="tr-TR" smtClean="0"/>
              <a:t>2/21</a:t>
            </a:r>
          </a:p>
          <a:p>
            <a:pPr>
              <a:defRPr/>
            </a:pPr>
            <a:endParaRPr lang="tr-TR"/>
          </a:p>
        </p:txBody>
      </p:sp>
      <p:sp>
        <p:nvSpPr>
          <p:cNvPr id="4" name="Dikdörtgen 3"/>
          <p:cNvSpPr/>
          <p:nvPr/>
        </p:nvSpPr>
        <p:spPr>
          <a:xfrm>
            <a:off x="531371" y="751344"/>
            <a:ext cx="8352928" cy="5262979"/>
          </a:xfrm>
          <a:prstGeom prst="rect">
            <a:avLst/>
          </a:prstGeom>
        </p:spPr>
        <p:txBody>
          <a:bodyPr wrap="square">
            <a:spAutoFit/>
          </a:bodyPr>
          <a:lstStyle/>
          <a:p>
            <a:r>
              <a:rPr lang="tr-TR" sz="1600" dirty="0" smtClean="0"/>
              <a:t>1.Türkiye </a:t>
            </a:r>
            <a:r>
              <a:rPr lang="tr-TR" sz="1600" dirty="0"/>
              <a:t>İş Kurumu </a:t>
            </a:r>
            <a:r>
              <a:rPr lang="tr-TR" sz="1600" dirty="0" smtClean="0"/>
              <a:t>Kursiyerlerinin Genel Sağlık </a:t>
            </a:r>
            <a:r>
              <a:rPr lang="tr-TR" sz="1600" dirty="0"/>
              <a:t>Sigortalılığı ve </a:t>
            </a:r>
            <a:r>
              <a:rPr lang="tr-TR" sz="1600" dirty="0" smtClean="0"/>
              <a:t>uygulanacak </a:t>
            </a:r>
            <a:r>
              <a:rPr lang="tr-TR" sz="1600" dirty="0"/>
              <a:t>prim oranı</a:t>
            </a:r>
            <a:endParaRPr lang="tr-TR" sz="1600" dirty="0" smtClean="0"/>
          </a:p>
          <a:p>
            <a:endParaRPr lang="tr-TR" sz="1600" dirty="0"/>
          </a:p>
          <a:p>
            <a:r>
              <a:rPr lang="tr-TR" sz="1600" dirty="0" smtClean="0"/>
              <a:t>2.4/b </a:t>
            </a:r>
            <a:r>
              <a:rPr lang="tr-TR" sz="1600" dirty="0"/>
              <a:t>Sigortalıların Sosyal Güvenlik Destek Primi </a:t>
            </a:r>
            <a:r>
              <a:rPr lang="tr-TR" sz="1600" dirty="0" smtClean="0"/>
              <a:t>Oranı</a:t>
            </a:r>
          </a:p>
          <a:p>
            <a:endParaRPr lang="tr-TR" sz="1600" dirty="0"/>
          </a:p>
          <a:p>
            <a:r>
              <a:rPr lang="tr-TR" sz="1600" dirty="0"/>
              <a:t>3. 4 (b) Kapsamındaki Sigortalıların Prime Esas Kazanç </a:t>
            </a:r>
            <a:r>
              <a:rPr lang="tr-TR" sz="1600" dirty="0" smtClean="0"/>
              <a:t>Beyanı</a:t>
            </a:r>
          </a:p>
          <a:p>
            <a:endParaRPr lang="tr-TR" sz="1600" dirty="0" smtClean="0"/>
          </a:p>
          <a:p>
            <a:r>
              <a:rPr lang="tr-TR" sz="1600" dirty="0" smtClean="0"/>
              <a:t>4. 4/1- c kapsamındaki sigortalıların hizmet bilgilerinin bildirilmemesi veya geç bildirilmesinde uygulanacak İPC</a:t>
            </a:r>
          </a:p>
          <a:p>
            <a:pPr algn="just"/>
            <a:endParaRPr lang="tr-TR" sz="1600" dirty="0" smtClean="0"/>
          </a:p>
          <a:p>
            <a:pPr algn="just"/>
            <a:r>
              <a:rPr lang="tr-TR" sz="1600" dirty="0"/>
              <a:t>5</a:t>
            </a:r>
            <a:r>
              <a:rPr lang="tr-TR" sz="1600" dirty="0" smtClean="0"/>
              <a:t>. </a:t>
            </a:r>
            <a:r>
              <a:rPr lang="tr-TR" sz="1600" dirty="0"/>
              <a:t>Kurumla Sözleşmeli Özel Sağlık Hizmeti Sunucuları Tarafından Kuruma Bildirilen </a:t>
            </a:r>
            <a:r>
              <a:rPr lang="tr-TR" sz="1600" dirty="0" smtClean="0"/>
              <a:t>Hekimlerden fatura karşılığı </a:t>
            </a:r>
            <a:r>
              <a:rPr lang="tr-TR" sz="1600" dirty="0"/>
              <a:t>Hizmet Satın </a:t>
            </a:r>
            <a:r>
              <a:rPr lang="tr-TR" sz="1600" dirty="0" smtClean="0"/>
              <a:t>Alınması ile Şirket ortağı, mesleğini serbest icra eden hekimler ile uzman hekimlerin özel veya vakıf hastanelerine hizmet vermelerindeki sigortalılık hali</a:t>
            </a:r>
          </a:p>
          <a:p>
            <a:pPr algn="just"/>
            <a:endParaRPr lang="tr-TR" sz="1600" dirty="0" smtClean="0"/>
          </a:p>
          <a:p>
            <a:r>
              <a:rPr lang="tr-TR" sz="1600" dirty="0" smtClean="0"/>
              <a:t>6. </a:t>
            </a:r>
            <a:r>
              <a:rPr lang="tr-TR" sz="1600" dirty="0"/>
              <a:t>506 Sayılı Kanunun Geçici 20 </a:t>
            </a:r>
            <a:r>
              <a:rPr lang="tr-TR" sz="1600" dirty="0" err="1"/>
              <a:t>n</a:t>
            </a:r>
            <a:r>
              <a:rPr lang="tr-TR" sz="1600" dirty="0" err="1" smtClean="0"/>
              <a:t>ci</a:t>
            </a:r>
            <a:r>
              <a:rPr lang="tr-TR" sz="1600" dirty="0" smtClean="0"/>
              <a:t> </a:t>
            </a:r>
            <a:r>
              <a:rPr lang="tr-TR" sz="1600" dirty="0"/>
              <a:t>Maddesi Kapsamındaki </a:t>
            </a:r>
            <a:r>
              <a:rPr lang="tr-TR" sz="1600" dirty="0" smtClean="0"/>
              <a:t>Sandıkların Devri</a:t>
            </a:r>
          </a:p>
          <a:p>
            <a:endParaRPr lang="tr-TR" sz="1600" dirty="0" smtClean="0"/>
          </a:p>
          <a:p>
            <a:r>
              <a:rPr lang="tr-TR" sz="1600" dirty="0"/>
              <a:t>7</a:t>
            </a:r>
            <a:r>
              <a:rPr lang="tr-TR" sz="1600" dirty="0" smtClean="0"/>
              <a:t>. </a:t>
            </a:r>
            <a:r>
              <a:rPr lang="tr-TR" sz="1600" dirty="0"/>
              <a:t>4/1- c kapsamındaki </a:t>
            </a:r>
            <a:r>
              <a:rPr lang="tr-TR" sz="1600" dirty="0" smtClean="0"/>
              <a:t>sigortalılardan </a:t>
            </a:r>
            <a:r>
              <a:rPr lang="tr-TR" sz="1600" dirty="0"/>
              <a:t>Yurtdışında Öğrenim </a:t>
            </a:r>
            <a:r>
              <a:rPr lang="tr-TR" sz="1600" dirty="0" smtClean="0"/>
              <a:t>Görenlerin öğrenim gördükleri süreyi Borçlanmalarındaki üç aylık sürenin kaldırılması</a:t>
            </a:r>
          </a:p>
          <a:p>
            <a:endParaRPr lang="tr-TR" sz="1600" dirty="0" smtClean="0"/>
          </a:p>
          <a:p>
            <a:r>
              <a:rPr lang="tr-TR" sz="1600" dirty="0" smtClean="0"/>
              <a:t>8.</a:t>
            </a:r>
            <a:r>
              <a:rPr lang="tr-TR" sz="1600" dirty="0"/>
              <a:t> </a:t>
            </a:r>
            <a:r>
              <a:rPr lang="tr-TR" sz="1600" dirty="0" smtClean="0"/>
              <a:t>13/05/2014 </a:t>
            </a:r>
            <a:r>
              <a:rPr lang="tr-TR" sz="1600" dirty="0"/>
              <a:t>ile 28/10/2014 </a:t>
            </a:r>
            <a:r>
              <a:rPr lang="tr-TR" sz="1600" dirty="0" smtClean="0"/>
              <a:t>tarihleri </a:t>
            </a:r>
            <a:r>
              <a:rPr lang="tr-TR" sz="1600" dirty="0"/>
              <a:t>arasında maden ocaklarının yer altında  meydana gelen iş </a:t>
            </a:r>
            <a:r>
              <a:rPr lang="tr-TR" sz="1600" dirty="0" smtClean="0"/>
              <a:t>kazalarına ilişkin Hükümler</a:t>
            </a:r>
          </a:p>
        </p:txBody>
      </p:sp>
    </p:spTree>
    <p:extLst>
      <p:ext uri="{BB962C8B-B14F-4D97-AF65-F5344CB8AC3E}">
        <p14:creationId xmlns:p14="http://schemas.microsoft.com/office/powerpoint/2010/main" val="428782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71750" y="259713"/>
            <a:ext cx="6572250" cy="548704"/>
          </a:xfrm>
        </p:spPr>
        <p:txBody>
          <a:bodyPr/>
          <a:lstStyle/>
          <a:p>
            <a:r>
              <a:rPr lang="tr-TR" dirty="0"/>
              <a:t>5510 </a:t>
            </a:r>
            <a:r>
              <a:rPr lang="tr-TR" dirty="0" err="1"/>
              <a:t>SayılıSağlık</a:t>
            </a:r>
            <a:r>
              <a:rPr lang="tr-TR" dirty="0"/>
              <a:t> Sigortası ve Sosyal Sigortalar Kanununda Yapılan Değişiklikler</a:t>
            </a:r>
            <a:br>
              <a:rPr lang="tr-TR" dirty="0"/>
            </a:br>
            <a:endParaRPr lang="tr-TR" dirty="0"/>
          </a:p>
        </p:txBody>
      </p:sp>
      <p:sp>
        <p:nvSpPr>
          <p:cNvPr id="3" name="Slayt Numarası Yer Tutucusu 2"/>
          <p:cNvSpPr>
            <a:spLocks noGrp="1"/>
          </p:cNvSpPr>
          <p:nvPr>
            <p:ph type="sldNum" sz="quarter" idx="12"/>
          </p:nvPr>
        </p:nvSpPr>
        <p:spPr/>
        <p:txBody>
          <a:bodyPr/>
          <a:lstStyle/>
          <a:p>
            <a:pPr>
              <a:defRPr/>
            </a:pPr>
            <a:r>
              <a:rPr lang="tr-TR" smtClean="0"/>
              <a:t>2/21</a:t>
            </a:r>
          </a:p>
          <a:p>
            <a:pPr>
              <a:defRPr/>
            </a:pPr>
            <a:endParaRPr lang="tr-TR"/>
          </a:p>
        </p:txBody>
      </p:sp>
      <p:sp>
        <p:nvSpPr>
          <p:cNvPr id="4" name="Dikdörtgen 3"/>
          <p:cNvSpPr/>
          <p:nvPr/>
        </p:nvSpPr>
        <p:spPr>
          <a:xfrm>
            <a:off x="384487" y="836712"/>
            <a:ext cx="8424936" cy="4985980"/>
          </a:xfrm>
          <a:prstGeom prst="rect">
            <a:avLst/>
          </a:prstGeom>
        </p:spPr>
        <p:txBody>
          <a:bodyPr wrap="square">
            <a:spAutoFit/>
          </a:bodyPr>
          <a:lstStyle/>
          <a:p>
            <a:pPr algn="just"/>
            <a:endParaRPr lang="tr-TR" sz="1500" dirty="0"/>
          </a:p>
          <a:p>
            <a:pPr algn="just"/>
            <a:r>
              <a:rPr lang="tr-TR" sz="1500" dirty="0"/>
              <a:t>9</a:t>
            </a:r>
            <a:r>
              <a:rPr lang="tr-TR" sz="1500" dirty="0" smtClean="0"/>
              <a:t>. </a:t>
            </a:r>
            <a:r>
              <a:rPr lang="tr-TR" sz="1500" dirty="0" err="1"/>
              <a:t>TMSF’ye</a:t>
            </a:r>
            <a:r>
              <a:rPr lang="tr-TR" sz="1500" dirty="0"/>
              <a:t> Devredilen Ya </a:t>
            </a:r>
            <a:r>
              <a:rPr lang="tr-TR" sz="1500" dirty="0" smtClean="0"/>
              <a:t>Da </a:t>
            </a:r>
            <a:r>
              <a:rPr lang="tr-TR" sz="1500" dirty="0"/>
              <a:t>Doğrudan İflasına Karar Verilen Bankalar Ve İştiraklerinde Şirket Yönetim Organlarında Görev Almayan Veya Sermaye Sahibi Olmayan Kanuni Temsilciler  ve üst düzey yöneticiler veya yetkililerinin Kurum alacaklarından </a:t>
            </a:r>
            <a:r>
              <a:rPr lang="tr-TR" sz="1500" dirty="0" smtClean="0"/>
              <a:t>sorumlulukları</a:t>
            </a:r>
          </a:p>
          <a:p>
            <a:pPr algn="just"/>
            <a:endParaRPr lang="tr-TR" sz="1500" dirty="0"/>
          </a:p>
          <a:p>
            <a:pPr algn="just"/>
            <a:r>
              <a:rPr lang="tr-TR" sz="1500" dirty="0" smtClean="0"/>
              <a:t>10.Eczanelerce Muayene </a:t>
            </a:r>
            <a:r>
              <a:rPr lang="tr-TR" sz="1500" dirty="0"/>
              <a:t>Katkı Paylarının Usulünce Tahsil Edilmemesi Halinde Uygulanacak İdari Para </a:t>
            </a:r>
            <a:r>
              <a:rPr lang="tr-TR" sz="1500" dirty="0" smtClean="0"/>
              <a:t>Cezası</a:t>
            </a:r>
          </a:p>
          <a:p>
            <a:pPr algn="just"/>
            <a:endParaRPr lang="tr-TR" sz="1500" dirty="0"/>
          </a:p>
          <a:p>
            <a:pPr algn="just"/>
            <a:r>
              <a:rPr lang="tr-TR" sz="1500" dirty="0" smtClean="0"/>
              <a:t>11.4/b Sigortalılarının </a:t>
            </a:r>
            <a:r>
              <a:rPr lang="tr-TR" sz="1500" dirty="0"/>
              <a:t>12 Ayı Aşan Süreye İlişkin Borçları Bulunanların Sigortalıklarının </a:t>
            </a:r>
            <a:r>
              <a:rPr lang="tr-TR" sz="1500" dirty="0" smtClean="0"/>
              <a:t>Durdurulması</a:t>
            </a:r>
          </a:p>
          <a:p>
            <a:pPr algn="just"/>
            <a:endParaRPr lang="tr-TR" sz="1500" dirty="0" smtClean="0"/>
          </a:p>
          <a:p>
            <a:pPr algn="just"/>
            <a:r>
              <a:rPr lang="tr-TR" sz="1500" dirty="0" smtClean="0"/>
              <a:t>12. </a:t>
            </a:r>
            <a:r>
              <a:rPr lang="tr-TR" sz="1500" dirty="0"/>
              <a:t>İş Kazası, Meslek Hastalığı, Hastalık, Malullük, Vazife Malullüğü Ve Ölüm Hallerinden Dolayı İşveren ya da Üçüncü Kişiler Adına Tahakkuk Eden Borçların </a:t>
            </a:r>
            <a:r>
              <a:rPr lang="tr-TR" sz="1500" dirty="0" smtClean="0"/>
              <a:t>Yapılandırılması</a:t>
            </a:r>
          </a:p>
          <a:p>
            <a:pPr algn="just"/>
            <a:endParaRPr lang="tr-TR" sz="1500" dirty="0" smtClean="0"/>
          </a:p>
          <a:p>
            <a:pPr algn="just"/>
            <a:r>
              <a:rPr lang="tr-TR" sz="1500" dirty="0" smtClean="0"/>
              <a:t>13. </a:t>
            </a:r>
            <a:r>
              <a:rPr lang="tr-TR" sz="1500" dirty="0"/>
              <a:t>Emekli Aylıklarına Seyyanen Yapılan Zam </a:t>
            </a:r>
            <a:r>
              <a:rPr lang="tr-TR" sz="1500" dirty="0" smtClean="0"/>
              <a:t>Tutarları</a:t>
            </a:r>
          </a:p>
          <a:p>
            <a:pPr algn="just"/>
            <a:endParaRPr lang="tr-TR" sz="1500" dirty="0" smtClean="0"/>
          </a:p>
          <a:p>
            <a:pPr algn="just"/>
            <a:r>
              <a:rPr lang="tr-TR" sz="1500" dirty="0" smtClean="0"/>
              <a:t>14. </a:t>
            </a:r>
            <a:r>
              <a:rPr lang="tr-TR" sz="1500" dirty="0"/>
              <a:t>10/ 06/ 2003 (Dâhil) Tarihi İle 13/ 05/ 2014 Tarihi Arasında Kömür Ve Linyit Madenlerinin Yer Altı İşlerinde Meydana Gelen İş Kazası Sonucunda Ölen Sigortalının Hak Sahiplerine Aylık </a:t>
            </a:r>
            <a:r>
              <a:rPr lang="tr-TR" sz="1500" dirty="0" smtClean="0"/>
              <a:t>Bağlanması</a:t>
            </a:r>
          </a:p>
          <a:p>
            <a:pPr algn="just"/>
            <a:endParaRPr lang="tr-TR" sz="1500" dirty="0" smtClean="0"/>
          </a:p>
          <a:p>
            <a:pPr algn="just"/>
            <a:endParaRPr lang="tr-TR" dirty="0"/>
          </a:p>
        </p:txBody>
      </p:sp>
    </p:spTree>
    <p:extLst>
      <p:ext uri="{BB962C8B-B14F-4D97-AF65-F5344CB8AC3E}">
        <p14:creationId xmlns:p14="http://schemas.microsoft.com/office/powerpoint/2010/main" val="2204084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2699792" y="260648"/>
            <a:ext cx="6264696" cy="288032"/>
          </a:xfrm>
        </p:spPr>
        <p:txBody>
          <a:bodyPr/>
          <a:lstStyle/>
          <a:p>
            <a:pPr eaLnBrk="1" hangingPunct="1"/>
            <a:r>
              <a:rPr lang="tr-TR" altLang="tr-TR" b="1" dirty="0"/>
              <a:t>Türkiye İş Kurumu Kursiyerlerinin </a:t>
            </a:r>
            <a:r>
              <a:rPr lang="tr-TR" altLang="tr-TR" b="1" dirty="0" smtClean="0"/>
              <a:t>Genel Sağlık Sigortalılığı ve Uygulanacak Prim oranı</a:t>
            </a:r>
            <a:r>
              <a:rPr lang="tr-TR" altLang="tr-TR" b="1" dirty="0"/>
              <a:t/>
            </a:r>
            <a:br>
              <a:rPr lang="tr-TR" altLang="tr-TR" b="1" dirty="0"/>
            </a:br>
            <a:endParaRPr lang="tr-TR" altLang="tr-TR" b="1" dirty="0" smtClean="0">
              <a:cs typeface="Arial" charset="0"/>
            </a:endParaRPr>
          </a:p>
        </p:txBody>
      </p:sp>
      <p:sp>
        <p:nvSpPr>
          <p:cNvPr id="13314" name="Slayt Numarası Yer Tutucusu 1"/>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2/34</a:t>
            </a:r>
          </a:p>
        </p:txBody>
      </p:sp>
      <p:sp>
        <p:nvSpPr>
          <p:cNvPr id="13315" name="İçerik Yer Tutucusu 2"/>
          <p:cNvSpPr>
            <a:spLocks noGrp="1"/>
          </p:cNvSpPr>
          <p:nvPr>
            <p:ph idx="4294967295"/>
          </p:nvPr>
        </p:nvSpPr>
        <p:spPr bwMode="auto">
          <a:xfrm>
            <a:off x="179512" y="692150"/>
            <a:ext cx="8856984" cy="5833194"/>
          </a:xfrm>
          <a:prstGeom prst="rect">
            <a:avLst/>
          </a:prstGeom>
          <a:noFill/>
          <a:ln>
            <a:miter lim="800000"/>
            <a:headEnd/>
            <a:tailEnd/>
          </a:ln>
        </p:spPr>
        <p:txBody>
          <a:bodyPr/>
          <a:lstStyle/>
          <a:p>
            <a:pPr algn="just">
              <a:buClr>
                <a:srgbClr val="046CA6"/>
              </a:buClr>
              <a:buNone/>
            </a:pPr>
            <a:r>
              <a:rPr lang="tr-TR" sz="2000" u="sng" dirty="0" smtClean="0"/>
              <a:t>YASAL DAYANAK</a:t>
            </a:r>
            <a:endParaRPr lang="tr-TR" sz="2000" u="sng" dirty="0"/>
          </a:p>
          <a:p>
            <a:pPr algn="just">
              <a:buClrTx/>
              <a:buFont typeface="Wingdings" pitchFamily="2" charset="2"/>
              <a:buChar char="v"/>
            </a:pPr>
            <a:r>
              <a:rPr lang="tr-TR" sz="1800" b="0" dirty="0" smtClean="0"/>
              <a:t>6645 sayılı Kanunun 45 inci ve 47. maddesi</a:t>
            </a:r>
            <a:endParaRPr lang="tr-TR" sz="1800" b="0" dirty="0"/>
          </a:p>
          <a:p>
            <a:pPr algn="just">
              <a:buClrTx/>
              <a:buFont typeface="Wingdings" pitchFamily="2" charset="2"/>
              <a:buChar char="v"/>
            </a:pPr>
            <a:r>
              <a:rPr lang="tr-TR" sz="1800" b="0" dirty="0" smtClean="0"/>
              <a:t>Değişiklik 5510/5m-1f-e bendi </a:t>
            </a:r>
            <a:r>
              <a:rPr lang="tr-TR" sz="1800" b="0" dirty="0"/>
              <a:t>ve Değişiklik </a:t>
            </a:r>
            <a:r>
              <a:rPr lang="tr-TR" sz="1800" b="0" dirty="0" smtClean="0"/>
              <a:t>5510/81m-1f-d </a:t>
            </a:r>
            <a:r>
              <a:rPr lang="tr-TR" sz="1800" b="0" dirty="0"/>
              <a:t>bendi </a:t>
            </a:r>
            <a:endParaRPr lang="tr-TR" sz="1800" b="0" dirty="0" smtClean="0"/>
          </a:p>
          <a:p>
            <a:pPr algn="just">
              <a:buClrTx/>
              <a:buFont typeface="Wingdings" pitchFamily="2" charset="2"/>
              <a:buChar char="v"/>
            </a:pPr>
            <a:endParaRPr lang="tr-TR" sz="2000" u="sng" dirty="0" smtClean="0">
              <a:sym typeface="Wingdings" pitchFamily="2" charset="2"/>
            </a:endParaRPr>
          </a:p>
          <a:p>
            <a:pPr marL="0" indent="0" algn="just">
              <a:buClrTx/>
              <a:buNone/>
            </a:pPr>
            <a:r>
              <a:rPr lang="tr-TR" sz="1800" dirty="0">
                <a:sym typeface="Wingdings" pitchFamily="2" charset="2"/>
              </a:rPr>
              <a:t>5 inci maddesinin birinci fıkrasının (e) bendinde yer alan “</a:t>
            </a:r>
            <a:r>
              <a:rPr lang="tr-TR" sz="1800" u="sng" dirty="0">
                <a:sym typeface="Wingdings" pitchFamily="2" charset="2"/>
              </a:rPr>
              <a:t>bunlardan bakmakla yükümlü olunan kişi durumunda olmayanlar hakkında ayrıca</a:t>
            </a:r>
            <a:r>
              <a:rPr lang="tr-TR" sz="1800" dirty="0">
                <a:sym typeface="Wingdings" pitchFamily="2" charset="2"/>
              </a:rPr>
              <a:t>” ibaresi madde metninden çıkarılmıştır</a:t>
            </a:r>
            <a:r>
              <a:rPr lang="tr-TR" sz="1800" u="sng" dirty="0" smtClean="0">
                <a:sym typeface="Wingdings" pitchFamily="2" charset="2"/>
              </a:rPr>
              <a:t>.</a:t>
            </a:r>
          </a:p>
          <a:p>
            <a:pPr marL="0" indent="0" algn="just">
              <a:buClrTx/>
              <a:buNone/>
            </a:pPr>
            <a:r>
              <a:rPr lang="tr-TR" sz="1800" b="0" dirty="0" smtClean="0">
                <a:sym typeface="Wingdings" pitchFamily="2" charset="2"/>
              </a:rPr>
              <a:t>Türkiye </a:t>
            </a:r>
            <a:r>
              <a:rPr lang="tr-TR" sz="1800" b="0" dirty="0">
                <a:sym typeface="Wingdings" pitchFamily="2" charset="2"/>
              </a:rPr>
              <a:t>İş Kurumu tarafından düzenlenen meslek edindirme, geliştirme ve değiştirme eğitimine katılan kursiyerler, 4 (a) kapsamında sigortalı sayılırlar ve bunlar hakkında iş kazası ve meslek hastalığı sigortası ile genel sağlık sigortası hükümleri uygulanacaktır</a:t>
            </a:r>
            <a:r>
              <a:rPr lang="tr-TR" sz="1800" b="0" dirty="0" smtClean="0">
                <a:sym typeface="Wingdings" pitchFamily="2" charset="2"/>
              </a:rPr>
              <a:t>.</a:t>
            </a:r>
          </a:p>
          <a:p>
            <a:pPr marL="0" indent="0" algn="just">
              <a:buClrTx/>
              <a:buNone/>
            </a:pPr>
            <a:endParaRPr lang="tr-TR" sz="1800" b="0" dirty="0">
              <a:sym typeface="Wingdings" pitchFamily="2" charset="2"/>
            </a:endParaRPr>
          </a:p>
          <a:p>
            <a:pPr marL="0" lvl="0" indent="0" algn="just" eaLnBrk="1" fontAlgn="auto" hangingPunct="1">
              <a:lnSpc>
                <a:spcPct val="90000"/>
              </a:lnSpc>
              <a:spcBef>
                <a:spcPts val="0"/>
              </a:spcBef>
              <a:spcAft>
                <a:spcPts val="0"/>
              </a:spcAft>
              <a:buClrTx/>
              <a:buNone/>
            </a:pPr>
            <a:r>
              <a:rPr lang="tr-TR" sz="1800" kern="1200" dirty="0"/>
              <a:t>Önceki Uygulama</a:t>
            </a:r>
            <a:r>
              <a:rPr lang="tr-TR" sz="1800" kern="1200" dirty="0" smtClean="0"/>
              <a:t>:</a:t>
            </a:r>
            <a:endParaRPr lang="tr-TR" sz="1800" kern="1200" dirty="0"/>
          </a:p>
          <a:p>
            <a:pPr marL="0" lvl="0" indent="0" algn="just" eaLnBrk="1" fontAlgn="auto" hangingPunct="1">
              <a:lnSpc>
                <a:spcPct val="90000"/>
              </a:lnSpc>
              <a:spcBef>
                <a:spcPts val="0"/>
              </a:spcBef>
              <a:spcAft>
                <a:spcPts val="0"/>
              </a:spcAft>
              <a:buClrTx/>
              <a:buNone/>
            </a:pPr>
            <a:r>
              <a:rPr lang="tr-TR" sz="1800" b="0" kern="1200" dirty="0"/>
              <a:t>Türkiye İş Kurumu tarafından düzenlenen meslek edindirme, geliştirme ve değiştirme eğitimine katılan kursiyerler için prim oranı, prime esas kazançlarının </a:t>
            </a:r>
            <a:r>
              <a:rPr lang="tr-TR" sz="1800" kern="1200" dirty="0"/>
              <a:t>% 13,5’idir</a:t>
            </a:r>
            <a:r>
              <a:rPr lang="tr-TR" sz="1800" b="0" kern="1200" dirty="0"/>
              <a:t>. Bu prim oranının % 1’i kısa vadeli sigorta kolları, </a:t>
            </a:r>
            <a:r>
              <a:rPr lang="tr-TR" sz="1800" kern="1200" dirty="0"/>
              <a:t>% 12,5’i </a:t>
            </a:r>
            <a:r>
              <a:rPr lang="tr-TR" sz="1800" b="0" kern="1200" dirty="0"/>
              <a:t>genel sağlık sigortası primidir</a:t>
            </a:r>
            <a:r>
              <a:rPr lang="tr-TR" sz="1800" kern="1200" dirty="0"/>
              <a:t>. </a:t>
            </a:r>
            <a:endParaRPr lang="tr-TR" sz="1800" kern="1200" dirty="0" smtClean="0"/>
          </a:p>
          <a:p>
            <a:pPr marL="0" lvl="0" indent="0" algn="just" eaLnBrk="1" fontAlgn="auto" hangingPunct="1">
              <a:lnSpc>
                <a:spcPct val="90000"/>
              </a:lnSpc>
              <a:spcBef>
                <a:spcPts val="0"/>
              </a:spcBef>
              <a:spcAft>
                <a:spcPts val="0"/>
              </a:spcAft>
              <a:buClrTx/>
              <a:buNone/>
            </a:pPr>
            <a:endParaRPr lang="tr-TR" sz="1800" kern="1200" dirty="0"/>
          </a:p>
          <a:p>
            <a:pPr marL="0" lvl="0" indent="0" algn="just" eaLnBrk="1" fontAlgn="auto" hangingPunct="1">
              <a:lnSpc>
                <a:spcPct val="90000"/>
              </a:lnSpc>
              <a:spcBef>
                <a:spcPts val="0"/>
              </a:spcBef>
              <a:spcAft>
                <a:spcPts val="0"/>
              </a:spcAft>
              <a:buClrTx/>
              <a:buNone/>
            </a:pPr>
            <a:r>
              <a:rPr lang="tr-TR" sz="1800" kern="1200" dirty="0"/>
              <a:t>Yeni Uygulama :</a:t>
            </a:r>
          </a:p>
          <a:p>
            <a:pPr marL="0" lvl="0" indent="0" algn="just" eaLnBrk="1" fontAlgn="auto" hangingPunct="1">
              <a:lnSpc>
                <a:spcPct val="90000"/>
              </a:lnSpc>
              <a:spcBef>
                <a:spcPts val="0"/>
              </a:spcBef>
              <a:spcAft>
                <a:spcPts val="0"/>
              </a:spcAft>
              <a:buClrTx/>
              <a:buNone/>
            </a:pPr>
            <a:r>
              <a:rPr lang="tr-TR" sz="1800" b="0" kern="1200" dirty="0"/>
              <a:t>Türkiye İş Kurumu tarafından düzenlenen meslek edindirme, geliştirme ve değiştirme eğitimine katılan kursiyerler için prim oranı, prime esas kazançlarının </a:t>
            </a:r>
            <a:r>
              <a:rPr lang="tr-TR" sz="1800" kern="1200" dirty="0"/>
              <a:t>% 5.5’ </a:t>
            </a:r>
            <a:r>
              <a:rPr lang="tr-TR" sz="1800" b="0" kern="1200" dirty="0" err="1"/>
              <a:t>idir</a:t>
            </a:r>
            <a:r>
              <a:rPr lang="tr-TR" sz="1800" b="0" kern="1200" dirty="0"/>
              <a:t>. Bu prim oranının % 1’i kısa vadeli sigorta kolları, </a:t>
            </a:r>
            <a:r>
              <a:rPr lang="tr-TR" sz="1800" kern="1200" dirty="0"/>
              <a:t>% 4,5’i </a:t>
            </a:r>
            <a:r>
              <a:rPr lang="tr-TR" sz="1800" b="0" kern="1200" dirty="0"/>
              <a:t>genel sağlık sigortası primidir</a:t>
            </a:r>
            <a:r>
              <a:rPr lang="tr-TR" sz="2200" b="0" kern="1200" dirty="0"/>
              <a:t>.</a:t>
            </a:r>
          </a:p>
          <a:p>
            <a:pPr marL="0" lvl="0" indent="0" algn="just" eaLnBrk="1" fontAlgn="auto" hangingPunct="1">
              <a:lnSpc>
                <a:spcPct val="90000"/>
              </a:lnSpc>
              <a:spcBef>
                <a:spcPts val="0"/>
              </a:spcBef>
              <a:spcAft>
                <a:spcPts val="0"/>
              </a:spcAft>
              <a:buClrTx/>
              <a:buNone/>
            </a:pPr>
            <a:endParaRPr lang="tr-TR" sz="2200" kern="1200" dirty="0"/>
          </a:p>
          <a:p>
            <a:pPr marL="0" lvl="0" indent="0" algn="just" eaLnBrk="1" fontAlgn="auto" hangingPunct="1">
              <a:lnSpc>
                <a:spcPct val="90000"/>
              </a:lnSpc>
              <a:spcBef>
                <a:spcPts val="0"/>
              </a:spcBef>
              <a:spcAft>
                <a:spcPts val="0"/>
              </a:spcAft>
              <a:buClrTx/>
              <a:buNone/>
            </a:pPr>
            <a:endParaRPr lang="tr-TR" sz="2200" kern="1200" dirty="0"/>
          </a:p>
          <a:p>
            <a:pPr marL="0" lvl="0" indent="0" algn="just" eaLnBrk="1" fontAlgn="auto" hangingPunct="1">
              <a:lnSpc>
                <a:spcPct val="90000"/>
              </a:lnSpc>
              <a:spcBef>
                <a:spcPts val="0"/>
              </a:spcBef>
              <a:spcAft>
                <a:spcPts val="0"/>
              </a:spcAft>
              <a:buClrTx/>
              <a:buNone/>
            </a:pPr>
            <a:endParaRPr lang="tr-TR" sz="2200" kern="1200" dirty="0"/>
          </a:p>
          <a:p>
            <a:pPr marL="0" lvl="0" indent="0" algn="just" eaLnBrk="1" fontAlgn="auto" hangingPunct="1">
              <a:spcAft>
                <a:spcPts val="0"/>
              </a:spcAft>
              <a:buClr>
                <a:srgbClr val="00003E"/>
              </a:buClr>
              <a:buNone/>
            </a:pPr>
            <a:endParaRPr lang="tr-TR" sz="1200" kern="1200" dirty="0"/>
          </a:p>
          <a:p>
            <a:pPr marL="3175" lvl="0" indent="-3175" algn="just" eaLnBrk="1" fontAlgn="auto" hangingPunct="1">
              <a:spcBef>
                <a:spcPts val="0"/>
              </a:spcBef>
              <a:spcAft>
                <a:spcPts val="0"/>
              </a:spcAft>
              <a:buClrTx/>
              <a:buNone/>
              <a:defRPr/>
            </a:pPr>
            <a:endParaRPr lang="tr-TR" altLang="tr-TR" sz="1200" kern="1200" dirty="0">
              <a:latin typeface="Times New Roman" pitchFamily="18" charset="0"/>
              <a:cs typeface="Times New Roman" pitchFamily="18" charset="0"/>
            </a:endParaRPr>
          </a:p>
          <a:p>
            <a:pPr marL="171450" lvl="0" indent="-171450" algn="just" eaLnBrk="1" fontAlgn="auto" hangingPunct="1">
              <a:spcBef>
                <a:spcPts val="0"/>
              </a:spcBef>
              <a:spcAft>
                <a:spcPts val="0"/>
              </a:spcAft>
              <a:buClrTx/>
              <a:buFont typeface="Arial" panose="020B0604020202020204" pitchFamily="34" charset="0"/>
              <a:buChar char="•"/>
              <a:tabLst>
                <a:tab pos="228600" algn="l"/>
              </a:tabLst>
            </a:pPr>
            <a:endParaRPr lang="tr-TR" sz="1200" b="0" kern="1200" dirty="0">
              <a:latin typeface="Tahoma"/>
              <a:ea typeface="Times New Roman"/>
            </a:endParaRPr>
          </a:p>
          <a:p>
            <a:pPr marL="171450" lvl="0" indent="-171450" algn="just" eaLnBrk="1" fontAlgn="auto" hangingPunct="1">
              <a:spcBef>
                <a:spcPts val="0"/>
              </a:spcBef>
              <a:spcAft>
                <a:spcPts val="0"/>
              </a:spcAft>
              <a:buClrTx/>
              <a:buFont typeface="Arial" panose="020B0604020202020204" pitchFamily="34" charset="0"/>
              <a:buChar char="•"/>
              <a:tabLst>
                <a:tab pos="228600" algn="l"/>
              </a:tabLst>
            </a:pPr>
            <a:endParaRPr lang="tr-TR" sz="1200" b="0" kern="1200" dirty="0">
              <a:latin typeface="Tahoma"/>
              <a:ea typeface="Times New Roman"/>
            </a:endParaRPr>
          </a:p>
          <a:p>
            <a:pPr marL="171450" lvl="0" indent="-171450" algn="just" eaLnBrk="1" fontAlgn="auto" hangingPunct="1">
              <a:spcBef>
                <a:spcPts val="0"/>
              </a:spcBef>
              <a:spcAft>
                <a:spcPts val="0"/>
              </a:spcAft>
              <a:buClrTx/>
              <a:buFont typeface="Arial" panose="020B0604020202020204" pitchFamily="34" charset="0"/>
              <a:buChar char="•"/>
              <a:tabLst>
                <a:tab pos="228600" algn="l"/>
              </a:tabLst>
            </a:pPr>
            <a:endParaRPr lang="tr-TR" sz="1200" b="0" kern="1200" dirty="0">
              <a:latin typeface="Tahoma"/>
              <a:ea typeface="Times New Roman"/>
            </a:endParaRPr>
          </a:p>
          <a:p>
            <a:pPr algn="just">
              <a:buClrTx/>
              <a:buFont typeface="Wingdings" pitchFamily="2" charset="2"/>
              <a:buChar char="v"/>
            </a:pPr>
            <a:endParaRPr lang="tr-TR" sz="2000" b="0" dirty="0"/>
          </a:p>
          <a:p>
            <a:pPr marL="0" indent="0" algn="just">
              <a:buClrTx/>
              <a:buNone/>
            </a:pPr>
            <a:endParaRPr lang="tr-TR" sz="2000" b="0" dirty="0" smtClean="0"/>
          </a:p>
          <a:p>
            <a:pPr algn="just">
              <a:buClrTx/>
              <a:buFont typeface="Wingdings" pitchFamily="2" charset="2"/>
              <a:buChar char="v"/>
            </a:pPr>
            <a:endParaRPr lang="tr-TR" sz="2000" b="0" dirty="0"/>
          </a:p>
          <a:p>
            <a:pPr marL="0" indent="0" algn="just">
              <a:buClrTx/>
              <a:buNone/>
            </a:pPr>
            <a:endParaRPr lang="tr-TR" sz="2000" b="0" dirty="0"/>
          </a:p>
          <a:p>
            <a:pPr marL="457200" lvl="1" indent="0" algn="just">
              <a:spcBef>
                <a:spcPct val="0"/>
              </a:spcBef>
              <a:buFont typeface="Wingdings" pitchFamily="2" charset="2"/>
              <a:buNone/>
            </a:pPr>
            <a:endParaRPr lang="tr-TR" sz="1600" dirty="0" smtClean="0">
              <a:sym typeface="Wingdings" pitchFamily="2" charset="2"/>
            </a:endParaRPr>
          </a:p>
          <a:p>
            <a:pPr marL="457200" lvl="1" indent="0" algn="just">
              <a:spcBef>
                <a:spcPct val="0"/>
              </a:spcBef>
              <a:buFont typeface="Wingdings" pitchFamily="2" charset="2"/>
              <a:buNone/>
            </a:pPr>
            <a:r>
              <a:rPr lang="tr-TR" sz="1600" dirty="0" smtClean="0">
                <a:sym typeface="Wingdings" pitchFamily="2" charset="2"/>
              </a:rPr>
              <a:t>					</a:t>
            </a:r>
            <a:endParaRPr lang="tr-TR" sz="1600" dirty="0" smtClean="0">
              <a:cs typeface="Arial" charset="0"/>
            </a:endParaRPr>
          </a:p>
          <a:p>
            <a:pPr algn="just"/>
            <a:endParaRPr lang="tr-TR"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nn-NO" b="1" dirty="0" smtClean="0"/>
              <a:t>4/b </a:t>
            </a:r>
            <a:r>
              <a:rPr lang="nn-NO" b="1" dirty="0"/>
              <a:t>Sigortalıların Sosyal Güvenlik Destek Primi Oranı</a:t>
            </a:r>
          </a:p>
        </p:txBody>
      </p:sp>
      <p:sp>
        <p:nvSpPr>
          <p:cNvPr id="3" name="Slayt Numarası Yer Tutucusu 2"/>
          <p:cNvSpPr>
            <a:spLocks noGrp="1"/>
          </p:cNvSpPr>
          <p:nvPr>
            <p:ph type="sldNum" sz="quarter" idx="12"/>
          </p:nvPr>
        </p:nvSpPr>
        <p:spPr/>
        <p:txBody>
          <a:bodyPr/>
          <a:lstStyle/>
          <a:p>
            <a:pPr>
              <a:defRPr/>
            </a:pPr>
            <a:r>
              <a:rPr lang="tr-TR" dirty="0" smtClean="0"/>
              <a:t>3/34</a:t>
            </a:r>
            <a:endParaRPr lang="tr-TR" dirty="0"/>
          </a:p>
        </p:txBody>
      </p:sp>
      <p:sp>
        <p:nvSpPr>
          <p:cNvPr id="4" name="Dikdörtgen 3"/>
          <p:cNvSpPr/>
          <p:nvPr/>
        </p:nvSpPr>
        <p:spPr>
          <a:xfrm>
            <a:off x="179512" y="764705"/>
            <a:ext cx="8784976" cy="5333768"/>
          </a:xfrm>
          <a:prstGeom prst="rect">
            <a:avLst/>
          </a:prstGeom>
        </p:spPr>
        <p:txBody>
          <a:bodyPr wrap="square">
            <a:spAutoFit/>
          </a:bodyPr>
          <a:lstStyle/>
          <a:p>
            <a:pPr marL="342900" lvl="0" indent="-342900" algn="just" eaLnBrk="0" hangingPunct="0">
              <a:spcBef>
                <a:spcPct val="20000"/>
              </a:spcBef>
              <a:buClr>
                <a:srgbClr val="046CA6"/>
              </a:buClr>
            </a:pPr>
            <a:r>
              <a:rPr lang="tr-TR" sz="2000" b="1" u="sng" kern="0" dirty="0">
                <a:solidFill>
                  <a:srgbClr val="046CA6"/>
                </a:solidFill>
                <a:latin typeface="Calibri" pitchFamily="34" charset="0"/>
              </a:rPr>
              <a:t>YASAL DAYANAK</a:t>
            </a:r>
          </a:p>
          <a:p>
            <a:pPr marL="342900" lvl="0" indent="-342900" algn="just" eaLnBrk="0" hangingPunct="0">
              <a:spcBef>
                <a:spcPct val="20000"/>
              </a:spcBef>
              <a:buFont typeface="Wingdings" pitchFamily="2" charset="2"/>
              <a:buChar char="v"/>
            </a:pPr>
            <a:r>
              <a:rPr lang="tr-TR" kern="0" dirty="0">
                <a:solidFill>
                  <a:srgbClr val="046CA6"/>
                </a:solidFill>
                <a:latin typeface="Calibri" pitchFamily="34" charset="0"/>
              </a:rPr>
              <a:t>6645 sayılı Kanunun 45 inci </a:t>
            </a:r>
            <a:r>
              <a:rPr lang="tr-TR" kern="0" dirty="0" smtClean="0">
                <a:solidFill>
                  <a:srgbClr val="046CA6"/>
                </a:solidFill>
                <a:latin typeface="Calibri" pitchFamily="34" charset="0"/>
              </a:rPr>
              <a:t> ve 50 </a:t>
            </a:r>
            <a:r>
              <a:rPr lang="tr-TR" kern="0" dirty="0" err="1" smtClean="0">
                <a:solidFill>
                  <a:srgbClr val="046CA6"/>
                </a:solidFill>
                <a:latin typeface="Calibri" pitchFamily="34" charset="0"/>
              </a:rPr>
              <a:t>nci</a:t>
            </a:r>
            <a:r>
              <a:rPr lang="tr-TR" kern="0" dirty="0" smtClean="0">
                <a:solidFill>
                  <a:srgbClr val="046CA6"/>
                </a:solidFill>
                <a:latin typeface="Calibri" pitchFamily="34" charset="0"/>
              </a:rPr>
              <a:t> maddesi</a:t>
            </a:r>
            <a:endParaRPr lang="tr-TR" kern="0" dirty="0">
              <a:solidFill>
                <a:srgbClr val="046CA6"/>
              </a:solidFill>
              <a:latin typeface="Calibri" pitchFamily="34" charset="0"/>
            </a:endParaRPr>
          </a:p>
          <a:p>
            <a:pPr marL="342900" lvl="0" indent="-342900" algn="just" eaLnBrk="0" hangingPunct="0">
              <a:spcBef>
                <a:spcPct val="20000"/>
              </a:spcBef>
              <a:buFont typeface="Wingdings" pitchFamily="2" charset="2"/>
              <a:buChar char="v"/>
            </a:pPr>
            <a:r>
              <a:rPr lang="tr-TR" kern="0" dirty="0">
                <a:solidFill>
                  <a:srgbClr val="046CA6"/>
                </a:solidFill>
                <a:latin typeface="Calibri" pitchFamily="34" charset="0"/>
              </a:rPr>
              <a:t>Değişiklik </a:t>
            </a:r>
            <a:r>
              <a:rPr lang="tr-TR" kern="0" dirty="0" smtClean="0">
                <a:solidFill>
                  <a:srgbClr val="046CA6"/>
                </a:solidFill>
                <a:latin typeface="Calibri" pitchFamily="34" charset="0"/>
              </a:rPr>
              <a:t>5510/30m-3f-b bendi ve </a:t>
            </a:r>
            <a:r>
              <a:rPr lang="tr-TR" kern="0" dirty="0">
                <a:solidFill>
                  <a:srgbClr val="046CA6"/>
                </a:solidFill>
                <a:latin typeface="Calibri" pitchFamily="34" charset="0"/>
              </a:rPr>
              <a:t>Değişiklik </a:t>
            </a:r>
            <a:r>
              <a:rPr lang="tr-TR" kern="0" dirty="0" smtClean="0">
                <a:solidFill>
                  <a:srgbClr val="046CA6"/>
                </a:solidFill>
                <a:latin typeface="Calibri" pitchFamily="34" charset="0"/>
              </a:rPr>
              <a:t>5510/G14m-ek f </a:t>
            </a:r>
            <a:endParaRPr lang="tr-TR" kern="0" dirty="0">
              <a:solidFill>
                <a:srgbClr val="046CA6"/>
              </a:solidFill>
              <a:latin typeface="Calibri" pitchFamily="34" charset="0"/>
            </a:endParaRPr>
          </a:p>
          <a:p>
            <a:pPr lvl="0" algn="just" fontAlgn="auto">
              <a:lnSpc>
                <a:spcPct val="90000"/>
              </a:lnSpc>
              <a:spcBef>
                <a:spcPts val="600"/>
              </a:spcBef>
              <a:spcAft>
                <a:spcPts val="600"/>
              </a:spcAft>
              <a:tabLst>
                <a:tab pos="4848225" algn="l"/>
              </a:tabLst>
            </a:pPr>
            <a:endParaRPr lang="tr-TR" b="1" u="sng" dirty="0" smtClean="0">
              <a:latin typeface="Calibri" pitchFamily="34" charset="0"/>
            </a:endParaRPr>
          </a:p>
          <a:p>
            <a:pPr lvl="0" algn="just" fontAlgn="auto">
              <a:lnSpc>
                <a:spcPct val="90000"/>
              </a:lnSpc>
              <a:spcBef>
                <a:spcPts val="600"/>
              </a:spcBef>
              <a:spcAft>
                <a:spcPts val="600"/>
              </a:spcAft>
              <a:tabLst>
                <a:tab pos="4848225" algn="l"/>
              </a:tabLst>
            </a:pPr>
            <a:r>
              <a:rPr lang="tr-TR" sz="2000" dirty="0">
                <a:latin typeface="Calibri" panose="020F0502020204030204" pitchFamily="34" charset="0"/>
              </a:rPr>
              <a:t>4 (b) kapsamında sigortalılardan - </a:t>
            </a:r>
            <a:r>
              <a:rPr lang="tr-TR" sz="2000" i="1" dirty="0">
                <a:latin typeface="Calibri" panose="020F0502020204030204" pitchFamily="34" charset="0"/>
              </a:rPr>
              <a:t>Tarımsal Faaliyette Bulunanlar Hariç- </a:t>
            </a:r>
            <a:r>
              <a:rPr lang="tr-TR" sz="2000" dirty="0">
                <a:latin typeface="Calibri" panose="020F0502020204030204" pitchFamily="34" charset="0"/>
              </a:rPr>
              <a:t>diğer alt bentlerine tabi çalışmaya başlayanlardan aylıklarının kesilmemesi için yazılı istekte bulunanların yaşlılık aylıklarının ödenmesine devam edilir. Bunlardan, almakta oldukları aylıklarının </a:t>
            </a:r>
            <a:r>
              <a:rPr lang="tr-TR" sz="2000" b="1" dirty="0">
                <a:latin typeface="Calibri" panose="020F0502020204030204" pitchFamily="34" charset="0"/>
              </a:rPr>
              <a:t>% 10’i oranında </a:t>
            </a:r>
            <a:r>
              <a:rPr lang="tr-TR" sz="2000" dirty="0">
                <a:latin typeface="Calibri" panose="020F0502020204030204" pitchFamily="34" charset="0"/>
              </a:rPr>
              <a:t>sosyal güvenlik destek primi </a:t>
            </a:r>
            <a:r>
              <a:rPr lang="tr-TR" sz="2000" dirty="0" smtClean="0">
                <a:latin typeface="Calibri" panose="020F0502020204030204" pitchFamily="34" charset="0"/>
              </a:rPr>
              <a:t>kesilecektir.</a:t>
            </a:r>
          </a:p>
          <a:p>
            <a:pPr lvl="0" algn="just" fontAlgn="auto">
              <a:lnSpc>
                <a:spcPct val="90000"/>
              </a:lnSpc>
              <a:spcBef>
                <a:spcPts val="600"/>
              </a:spcBef>
              <a:spcAft>
                <a:spcPts val="600"/>
              </a:spcAft>
              <a:tabLst>
                <a:tab pos="4848225" algn="l"/>
              </a:tabLst>
            </a:pPr>
            <a:endParaRPr lang="tr-TR" sz="2000" dirty="0">
              <a:latin typeface="Calibri" pitchFamily="34" charset="0"/>
            </a:endParaRPr>
          </a:p>
          <a:p>
            <a:pPr lvl="0" algn="just" fontAlgn="auto">
              <a:lnSpc>
                <a:spcPct val="90000"/>
              </a:lnSpc>
              <a:spcBef>
                <a:spcPts val="600"/>
              </a:spcBef>
              <a:spcAft>
                <a:spcPts val="600"/>
              </a:spcAft>
              <a:tabLst>
                <a:tab pos="4848225" algn="l"/>
              </a:tabLst>
            </a:pPr>
            <a:r>
              <a:rPr lang="tr-TR" sz="2000" dirty="0" smtClean="0">
                <a:latin typeface="Calibri" pitchFamily="34" charset="0"/>
              </a:rPr>
              <a:t>5510 geçici 14. md birinci </a:t>
            </a:r>
            <a:r>
              <a:rPr lang="tr-TR" sz="2000" dirty="0">
                <a:latin typeface="Calibri" pitchFamily="34" charset="0"/>
              </a:rPr>
              <a:t>fıkranın (b) bendinde belirtilen %15 oranı, 2015 yılı Temmuz ve takip eden ödeme dönemlerine ilişkin olmak üzere </a:t>
            </a:r>
            <a:r>
              <a:rPr lang="tr-TR" sz="2000" b="1" dirty="0">
                <a:latin typeface="Calibri" pitchFamily="34" charset="0"/>
              </a:rPr>
              <a:t>%10 olarak </a:t>
            </a:r>
            <a:r>
              <a:rPr lang="tr-TR" sz="2000" dirty="0" smtClean="0">
                <a:latin typeface="Calibri" pitchFamily="34" charset="0"/>
              </a:rPr>
              <a:t>uygulanır.</a:t>
            </a:r>
          </a:p>
          <a:p>
            <a:pPr lvl="0" algn="just" fontAlgn="auto">
              <a:lnSpc>
                <a:spcPct val="90000"/>
              </a:lnSpc>
              <a:spcBef>
                <a:spcPts val="600"/>
              </a:spcBef>
              <a:spcAft>
                <a:spcPts val="600"/>
              </a:spcAft>
              <a:tabLst>
                <a:tab pos="4848225" algn="l"/>
              </a:tabLst>
            </a:pPr>
            <a:endParaRPr lang="tr-TR" sz="2000" dirty="0">
              <a:latin typeface="Calibri" pitchFamily="34" charset="0"/>
            </a:endParaRPr>
          </a:p>
          <a:p>
            <a:pPr lvl="0" algn="just" fontAlgn="auto">
              <a:lnSpc>
                <a:spcPct val="90000"/>
              </a:lnSpc>
              <a:spcBef>
                <a:spcPts val="600"/>
              </a:spcBef>
              <a:spcAft>
                <a:spcPts val="600"/>
              </a:spcAft>
              <a:tabLst>
                <a:tab pos="4848225" algn="l"/>
              </a:tabLst>
            </a:pPr>
            <a:endParaRPr lang="tr-TR" sz="2000" dirty="0" smtClean="0">
              <a:latin typeface="Calibri" pitchFamily="34" charset="0"/>
            </a:endParaRPr>
          </a:p>
          <a:p>
            <a:pPr lvl="0" algn="just" fontAlgn="auto">
              <a:lnSpc>
                <a:spcPct val="90000"/>
              </a:lnSpc>
              <a:spcBef>
                <a:spcPts val="600"/>
              </a:spcBef>
              <a:spcAft>
                <a:spcPts val="600"/>
              </a:spcAft>
              <a:tabLst>
                <a:tab pos="4848225" algn="l"/>
              </a:tabLst>
            </a:pPr>
            <a:endParaRPr lang="tr-TR" dirty="0">
              <a:latin typeface="Calibri" pitchFamily="34" charset="0"/>
            </a:endParaRPr>
          </a:p>
        </p:txBody>
      </p:sp>
    </p:spTree>
    <p:extLst>
      <p:ext uri="{BB962C8B-B14F-4D97-AF65-F5344CB8AC3E}">
        <p14:creationId xmlns:p14="http://schemas.microsoft.com/office/powerpoint/2010/main" val="3903327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Başlık 5"/>
          <p:cNvSpPr>
            <a:spLocks noGrp="1"/>
          </p:cNvSpPr>
          <p:nvPr>
            <p:ph type="title"/>
          </p:nvPr>
        </p:nvSpPr>
        <p:spPr>
          <a:xfrm>
            <a:off x="2571750" y="0"/>
            <a:ext cx="6572250" cy="706438"/>
          </a:xfrm>
        </p:spPr>
        <p:txBody>
          <a:bodyPr/>
          <a:lstStyle/>
          <a:p>
            <a:pPr lvl="0"/>
            <a:r>
              <a:rPr lang="tr-TR" kern="1200" dirty="0" smtClean="0"/>
              <a:t/>
            </a:r>
            <a:br>
              <a:rPr lang="tr-TR" kern="1200" dirty="0" smtClean="0"/>
            </a:br>
            <a:r>
              <a:rPr lang="tr-TR" b="1" kern="1200" dirty="0"/>
              <a:t>4 (b) Kapsamındaki Sigortalıların Prime Esas Kazanç Beyanı</a:t>
            </a:r>
            <a:r>
              <a:rPr lang="tr-TR" kern="1200" dirty="0">
                <a:solidFill>
                  <a:prstClr val="black"/>
                </a:solidFill>
              </a:rPr>
              <a:t/>
            </a:r>
            <a:br>
              <a:rPr lang="tr-TR" kern="1200" dirty="0">
                <a:solidFill>
                  <a:prstClr val="black"/>
                </a:solidFill>
              </a:rPr>
            </a:br>
            <a:endParaRPr lang="tr-TR" b="1" dirty="0" smtClean="0"/>
          </a:p>
        </p:txBody>
      </p:sp>
      <p:sp>
        <p:nvSpPr>
          <p:cNvPr id="15362" name="Slayt Numarası Yer Tutucusu 1"/>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4/34</a:t>
            </a:r>
          </a:p>
        </p:txBody>
      </p:sp>
      <p:sp>
        <p:nvSpPr>
          <p:cNvPr id="15363" name="İçerik Yer Tutucusu 6"/>
          <p:cNvSpPr>
            <a:spLocks noGrp="1"/>
          </p:cNvSpPr>
          <p:nvPr>
            <p:ph idx="4294967295"/>
          </p:nvPr>
        </p:nvSpPr>
        <p:spPr bwMode="auto">
          <a:xfrm>
            <a:off x="179512" y="764704"/>
            <a:ext cx="8784976" cy="5904656"/>
          </a:xfrm>
          <a:prstGeom prst="rect">
            <a:avLst/>
          </a:prstGeom>
          <a:ln>
            <a:miter lim="800000"/>
            <a:headEnd/>
            <a:tailEnd/>
          </a:ln>
        </p:spPr>
        <p:txBody>
          <a:bodyPr/>
          <a:lstStyle/>
          <a:p>
            <a:pPr lvl="0" algn="just">
              <a:buClr>
                <a:srgbClr val="046CA6"/>
              </a:buClr>
              <a:buNone/>
            </a:pPr>
            <a:r>
              <a:rPr lang="tr-TR" sz="2000" u="sng" dirty="0">
                <a:solidFill>
                  <a:srgbClr val="046CA6"/>
                </a:solidFill>
              </a:rPr>
              <a:t>YASAL DAYANAK</a:t>
            </a:r>
          </a:p>
          <a:p>
            <a:pPr lvl="0" algn="just">
              <a:buClrTx/>
              <a:buFont typeface="Wingdings" pitchFamily="2" charset="2"/>
              <a:buChar char="v"/>
            </a:pPr>
            <a:r>
              <a:rPr lang="tr-TR" sz="1800" b="0" dirty="0">
                <a:solidFill>
                  <a:srgbClr val="046CA6"/>
                </a:solidFill>
              </a:rPr>
              <a:t>6645 sayılı Kanunun </a:t>
            </a:r>
            <a:r>
              <a:rPr lang="tr-TR" sz="1800" b="0" dirty="0" smtClean="0">
                <a:solidFill>
                  <a:srgbClr val="046CA6"/>
                </a:solidFill>
              </a:rPr>
              <a:t>46 </a:t>
            </a:r>
            <a:r>
              <a:rPr lang="tr-TR" sz="1800" b="0" dirty="0" err="1" smtClean="0">
                <a:solidFill>
                  <a:srgbClr val="046CA6"/>
                </a:solidFill>
              </a:rPr>
              <a:t>ncı</a:t>
            </a:r>
            <a:r>
              <a:rPr lang="tr-TR" sz="1800" b="0" dirty="0" smtClean="0">
                <a:solidFill>
                  <a:srgbClr val="046CA6"/>
                </a:solidFill>
              </a:rPr>
              <a:t> </a:t>
            </a:r>
            <a:r>
              <a:rPr lang="tr-TR" sz="1800" b="0" dirty="0">
                <a:solidFill>
                  <a:srgbClr val="046CA6"/>
                </a:solidFill>
              </a:rPr>
              <a:t>maddesi</a:t>
            </a:r>
          </a:p>
          <a:p>
            <a:pPr lvl="0" algn="just">
              <a:buClrTx/>
              <a:buFont typeface="Wingdings" pitchFamily="2" charset="2"/>
              <a:buChar char="v"/>
            </a:pPr>
            <a:r>
              <a:rPr lang="tr-TR" sz="1800" b="0" dirty="0">
                <a:solidFill>
                  <a:srgbClr val="046CA6"/>
                </a:solidFill>
              </a:rPr>
              <a:t>Değişiklik </a:t>
            </a:r>
            <a:r>
              <a:rPr lang="tr-TR" sz="1800" b="0" dirty="0" smtClean="0">
                <a:solidFill>
                  <a:srgbClr val="046CA6"/>
                </a:solidFill>
              </a:rPr>
              <a:t>5510/80m-2f-b </a:t>
            </a:r>
            <a:r>
              <a:rPr lang="tr-TR" sz="1800" b="0" dirty="0">
                <a:solidFill>
                  <a:srgbClr val="046CA6"/>
                </a:solidFill>
              </a:rPr>
              <a:t>bendi </a:t>
            </a:r>
            <a:r>
              <a:rPr lang="tr-TR" sz="1800" b="0" dirty="0" smtClean="0">
                <a:solidFill>
                  <a:srgbClr val="046CA6"/>
                </a:solidFill>
              </a:rPr>
              <a:t>yürürlükten kaldırıldı </a:t>
            </a:r>
            <a:endParaRPr lang="tr-TR" sz="1800" b="0" dirty="0">
              <a:solidFill>
                <a:srgbClr val="046CA6"/>
              </a:solidFill>
            </a:endParaRPr>
          </a:p>
          <a:p>
            <a:pPr marL="0" lvl="0" indent="0" algn="just" eaLnBrk="1" fontAlgn="auto" hangingPunct="1">
              <a:spcBef>
                <a:spcPts val="0"/>
              </a:spcBef>
              <a:spcAft>
                <a:spcPts val="0"/>
              </a:spcAft>
              <a:buClrTx/>
              <a:buNone/>
            </a:pPr>
            <a:endParaRPr lang="tr-TR" altLang="tr-TR" sz="2000" u="sng" kern="1200" dirty="0" smtClean="0">
              <a:cs typeface="Times New Roman" pitchFamily="18" charset="0"/>
            </a:endParaRPr>
          </a:p>
          <a:p>
            <a:pPr marL="0" lvl="0" indent="0" algn="just" eaLnBrk="1" fontAlgn="auto" hangingPunct="1">
              <a:spcBef>
                <a:spcPts val="0"/>
              </a:spcBef>
              <a:spcAft>
                <a:spcPts val="0"/>
              </a:spcAft>
              <a:buClrTx/>
              <a:buNone/>
            </a:pPr>
            <a:endParaRPr lang="tr-TR" altLang="tr-TR" sz="2000" u="sng" kern="1200" dirty="0">
              <a:cs typeface="Times New Roman" pitchFamily="18" charset="0"/>
            </a:endParaRPr>
          </a:p>
          <a:p>
            <a:pPr marL="0" lvl="0" indent="0" algn="just" eaLnBrk="1" fontAlgn="auto" hangingPunct="1">
              <a:spcBef>
                <a:spcPts val="0"/>
              </a:spcBef>
              <a:spcAft>
                <a:spcPts val="0"/>
              </a:spcAft>
              <a:buClrTx/>
              <a:buNone/>
            </a:pPr>
            <a:endParaRPr lang="tr-TR" altLang="tr-TR" sz="2000" u="sng" kern="1200" dirty="0" smtClean="0">
              <a:cs typeface="Times New Roman" pitchFamily="18" charset="0"/>
            </a:endParaRPr>
          </a:p>
          <a:p>
            <a:pPr marL="0" lvl="0" indent="0" algn="just" eaLnBrk="1" fontAlgn="auto" hangingPunct="1">
              <a:spcBef>
                <a:spcPts val="0"/>
              </a:spcBef>
              <a:spcAft>
                <a:spcPts val="0"/>
              </a:spcAft>
              <a:buClrTx/>
              <a:buNone/>
            </a:pPr>
            <a:r>
              <a:rPr lang="tr-TR" altLang="tr-TR" sz="2000" u="sng" kern="1200" dirty="0" smtClean="0">
                <a:cs typeface="Times New Roman" pitchFamily="18" charset="0"/>
              </a:rPr>
              <a:t>“</a:t>
            </a:r>
            <a:r>
              <a:rPr lang="tr-TR" altLang="tr-TR" sz="2000" u="sng" kern="1200" dirty="0">
                <a:cs typeface="Times New Roman" pitchFamily="18" charset="0"/>
              </a:rPr>
              <a:t>Sigortalı aynı zamanda işveren ise aylık prime esas kazancı, çalıştırdığı sigortalıların prime esas günlük kazancının en yükseğinin otuz katından az olamaz. </a:t>
            </a:r>
            <a:r>
              <a:rPr lang="tr-TR" altLang="tr-TR" sz="2000" b="0" kern="1200" dirty="0">
                <a:cs typeface="Times New Roman" pitchFamily="18" charset="0"/>
              </a:rPr>
              <a:t>Aylık prime esas kazancı, çalıştırdığı sigortalının otuz günlük prime esas kazancından düşük olduğu tespit edilen sigortalıların aylık prime esas kazançları, tespit edilen kazanç düzeyine çıkartılarak aradaki farkın primi, 89 uncu madde hükümlerine göre gecikme cezası ve gecikme zammı uygulanmak suretiyle tahsil edilir</a:t>
            </a:r>
            <a:r>
              <a:rPr lang="tr-TR" altLang="tr-TR" sz="2000" u="sng" kern="1200" dirty="0">
                <a:cs typeface="Times New Roman" pitchFamily="18" charset="0"/>
              </a:rPr>
              <a:t>” hükmü 01.10.2008 tarihinden geçerli olmak üzere yürürlükten kaldırılmıştır</a:t>
            </a:r>
            <a:r>
              <a:rPr lang="tr-TR" altLang="tr-TR" sz="2000" u="sng" kern="1200" dirty="0" smtClean="0">
                <a:cs typeface="Times New Roman" pitchFamily="18" charset="0"/>
              </a:rPr>
              <a:t>.</a:t>
            </a:r>
          </a:p>
          <a:p>
            <a:pPr marL="0" lvl="0" indent="0" algn="just" eaLnBrk="1" fontAlgn="auto" hangingPunct="1">
              <a:spcBef>
                <a:spcPts val="0"/>
              </a:spcBef>
              <a:spcAft>
                <a:spcPts val="0"/>
              </a:spcAft>
              <a:buClrTx/>
              <a:buNone/>
            </a:pPr>
            <a:endParaRPr lang="tr-TR" altLang="tr-TR" sz="2000" u="sng" kern="1200" dirty="0">
              <a:cs typeface="Times New Roman" pitchFamily="18" charset="0"/>
            </a:endParaRPr>
          </a:p>
          <a:p>
            <a:pPr marL="0" lvl="0" indent="0" algn="just" eaLnBrk="1" fontAlgn="auto" hangingPunct="1">
              <a:spcBef>
                <a:spcPts val="0"/>
              </a:spcBef>
              <a:spcAft>
                <a:spcPts val="0"/>
              </a:spcAft>
              <a:buClrTx/>
              <a:buNone/>
            </a:pPr>
            <a:endParaRPr lang="tr-TR" altLang="tr-TR" sz="2000" u="sng" kern="1200" dirty="0">
              <a:cs typeface="Times New Roman" pitchFamily="18" charset="0"/>
            </a:endParaRPr>
          </a:p>
          <a:p>
            <a:pPr marL="0" lvl="0" indent="0" algn="just" eaLnBrk="1" fontAlgn="auto" hangingPunct="1">
              <a:spcAft>
                <a:spcPts val="0"/>
              </a:spcAft>
              <a:buClr>
                <a:srgbClr val="00003E"/>
              </a:buClr>
              <a:buNone/>
            </a:pPr>
            <a:endParaRPr lang="tr-TR" sz="1800" b="0" kern="1200" dirty="0">
              <a:cs typeface="Times New Roman" pitchFamily="18" charset="0"/>
            </a:endParaRPr>
          </a:p>
          <a:p>
            <a:pPr marL="0" lvl="0" indent="0" algn="just" eaLnBrk="1" fontAlgn="auto" hangingPunct="1">
              <a:spcBef>
                <a:spcPts val="600"/>
              </a:spcBef>
              <a:spcAft>
                <a:spcPts val="600"/>
              </a:spcAft>
              <a:buClr>
                <a:schemeClr val="tx2"/>
              </a:buClr>
              <a:buNone/>
              <a:defRPr/>
            </a:pPr>
            <a:endParaRPr lang="tr-TR" altLang="tr-TR" sz="1800" b="0" kern="1200" dirty="0" smtClean="0">
              <a:cs typeface="Times New Roman" pitchFamily="18" charset="0"/>
            </a:endParaRPr>
          </a:p>
          <a:p>
            <a:pPr marL="0" indent="0" algn="just">
              <a:buFont typeface="Wingdings" pitchFamily="2" charset="2"/>
              <a:buNone/>
              <a:defRPr/>
            </a:pPr>
            <a:endParaRPr lang="tr-T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Başlık"/>
          <p:cNvSpPr>
            <a:spLocks noGrp="1"/>
          </p:cNvSpPr>
          <p:nvPr>
            <p:ph type="title"/>
          </p:nvPr>
        </p:nvSpPr>
        <p:spPr>
          <a:xfrm>
            <a:off x="2571750" y="0"/>
            <a:ext cx="6572250" cy="706438"/>
          </a:xfrm>
        </p:spPr>
        <p:txBody>
          <a:bodyPr/>
          <a:lstStyle/>
          <a:p>
            <a:r>
              <a:rPr lang="tr-TR" altLang="tr-TR" sz="2000" b="1" kern="1200" dirty="0">
                <a:solidFill>
                  <a:srgbClr val="FFFFFF"/>
                </a:solidFill>
                <a:cs typeface="Arial" pitchFamily="34" charset="0"/>
              </a:rPr>
              <a:t>4/1- c kapsamındaki sigortalıların hizmet bilgilerinin bildirilmemesi veya geç bildirilmesinde uygulanacak İPC</a:t>
            </a:r>
          </a:p>
        </p:txBody>
      </p:sp>
      <p:sp>
        <p:nvSpPr>
          <p:cNvPr id="18434" name="2 Slayt Numarası Yer Tutucusu"/>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5/34</a:t>
            </a:r>
          </a:p>
        </p:txBody>
      </p:sp>
      <p:sp>
        <p:nvSpPr>
          <p:cNvPr id="18435" name="3 Dikdörtgen"/>
          <p:cNvSpPr>
            <a:spLocks noChangeArrowheads="1"/>
          </p:cNvSpPr>
          <p:nvPr/>
        </p:nvSpPr>
        <p:spPr bwMode="auto">
          <a:xfrm>
            <a:off x="323850" y="1052513"/>
            <a:ext cx="8280400" cy="707886"/>
          </a:xfrm>
          <a:prstGeom prst="rect">
            <a:avLst/>
          </a:prstGeom>
          <a:noFill/>
          <a:ln w="9525">
            <a:noFill/>
            <a:miter lim="800000"/>
            <a:headEnd/>
            <a:tailEnd/>
          </a:ln>
        </p:spPr>
        <p:txBody>
          <a:bodyPr>
            <a:spAutoFit/>
          </a:bodyPr>
          <a:lstStyle/>
          <a:p>
            <a:pPr algn="just"/>
            <a:endParaRPr lang="tr-TR" sz="2000" dirty="0">
              <a:latin typeface="Verdana" pitchFamily="34" charset="0"/>
            </a:endParaRPr>
          </a:p>
          <a:p>
            <a:pPr algn="just"/>
            <a:endParaRPr lang="tr-TR" sz="2000" dirty="0">
              <a:latin typeface="Verdana" pitchFamily="34" charset="0"/>
            </a:endParaRPr>
          </a:p>
        </p:txBody>
      </p:sp>
      <p:sp>
        <p:nvSpPr>
          <p:cNvPr id="3" name="Dikdörtgen 2"/>
          <p:cNvSpPr/>
          <p:nvPr/>
        </p:nvSpPr>
        <p:spPr>
          <a:xfrm>
            <a:off x="323850" y="908720"/>
            <a:ext cx="8496622" cy="1009507"/>
          </a:xfrm>
          <a:prstGeom prst="rect">
            <a:avLst/>
          </a:prstGeom>
        </p:spPr>
        <p:txBody>
          <a:bodyPr wrap="square">
            <a:spAutoFit/>
          </a:bodyPr>
          <a:lstStyle/>
          <a:p>
            <a:pPr marL="274320" lvl="0" indent="-274320" algn="just" fontAlgn="auto">
              <a:spcBef>
                <a:spcPct val="20000"/>
              </a:spcBef>
              <a:spcAft>
                <a:spcPts val="0"/>
              </a:spcAft>
              <a:buClr>
                <a:srgbClr val="046CA6"/>
              </a:buClr>
              <a:buSzPct val="100000"/>
            </a:pPr>
            <a:r>
              <a:rPr lang="tr-TR" sz="2000" b="1" u="sng" dirty="0">
                <a:latin typeface="Calibri" pitchFamily="34" charset="0"/>
              </a:rPr>
              <a:t>YASAL </a:t>
            </a:r>
            <a:r>
              <a:rPr lang="tr-TR" sz="2000" b="1" u="sng" dirty="0" smtClean="0">
                <a:latin typeface="Calibri" pitchFamily="34" charset="0"/>
              </a:rPr>
              <a:t>DAYANAK</a:t>
            </a:r>
            <a:endParaRPr lang="tr-TR" sz="2400" b="1" u="sng" dirty="0">
              <a:latin typeface="Calibri" pitchFamily="34" charset="0"/>
            </a:endParaRPr>
          </a:p>
          <a:p>
            <a:pPr marL="342900" lvl="0" indent="-342900" algn="just" fontAlgn="auto">
              <a:lnSpc>
                <a:spcPct val="90000"/>
              </a:lnSpc>
              <a:spcBef>
                <a:spcPct val="20000"/>
              </a:spcBef>
              <a:spcAft>
                <a:spcPts val="0"/>
              </a:spcAft>
              <a:buSzPct val="100000"/>
              <a:buFont typeface="Wingdings" pitchFamily="2" charset="2"/>
              <a:buChar char="v"/>
            </a:pPr>
            <a:r>
              <a:rPr lang="tr-TR" altLang="tr-TR" dirty="0">
                <a:latin typeface="Calibri" pitchFamily="34" charset="0"/>
              </a:rPr>
              <a:t>6645 sayılı Kanunun </a:t>
            </a:r>
            <a:r>
              <a:rPr lang="tr-TR" altLang="tr-TR" dirty="0" smtClean="0">
                <a:latin typeface="Calibri" pitchFamily="34" charset="0"/>
              </a:rPr>
              <a:t>48 </a:t>
            </a:r>
            <a:r>
              <a:rPr lang="tr-TR" altLang="tr-TR" dirty="0" err="1" smtClean="0">
                <a:latin typeface="Calibri" pitchFamily="34" charset="0"/>
              </a:rPr>
              <a:t>incı</a:t>
            </a:r>
            <a:r>
              <a:rPr lang="tr-TR" altLang="tr-TR" dirty="0" smtClean="0">
                <a:latin typeface="Calibri" pitchFamily="34" charset="0"/>
              </a:rPr>
              <a:t> </a:t>
            </a:r>
            <a:r>
              <a:rPr lang="tr-TR" altLang="tr-TR" dirty="0">
                <a:latin typeface="Calibri" pitchFamily="34" charset="0"/>
              </a:rPr>
              <a:t>maddesi</a:t>
            </a:r>
          </a:p>
          <a:p>
            <a:pPr marL="342900" lvl="0" indent="-342900" algn="just" fontAlgn="auto">
              <a:lnSpc>
                <a:spcPct val="90000"/>
              </a:lnSpc>
              <a:spcBef>
                <a:spcPct val="20000"/>
              </a:spcBef>
              <a:spcAft>
                <a:spcPts val="0"/>
              </a:spcAft>
              <a:buSzPct val="100000"/>
              <a:buFont typeface="Wingdings" pitchFamily="2" charset="2"/>
              <a:buChar char="v"/>
            </a:pPr>
            <a:r>
              <a:rPr lang="tr-TR" altLang="tr-TR" dirty="0">
                <a:latin typeface="Calibri" pitchFamily="34" charset="0"/>
              </a:rPr>
              <a:t>Değişiklik </a:t>
            </a:r>
            <a:r>
              <a:rPr lang="tr-TR" altLang="tr-TR" dirty="0" smtClean="0">
                <a:latin typeface="Calibri" pitchFamily="34" charset="0"/>
              </a:rPr>
              <a:t>5510/102m-1f-i bendi ek p. </a:t>
            </a:r>
            <a:endParaRPr lang="tr-TR" altLang="tr-TR" dirty="0">
              <a:latin typeface="Calibri" pitchFamily="34" charset="0"/>
            </a:endParaRPr>
          </a:p>
        </p:txBody>
      </p:sp>
      <p:sp>
        <p:nvSpPr>
          <p:cNvPr id="2" name="Dikdörtgen 1"/>
          <p:cNvSpPr/>
          <p:nvPr/>
        </p:nvSpPr>
        <p:spPr>
          <a:xfrm>
            <a:off x="210634" y="2348880"/>
            <a:ext cx="8723053" cy="3668697"/>
          </a:xfrm>
          <a:prstGeom prst="rect">
            <a:avLst/>
          </a:prstGeom>
        </p:spPr>
        <p:txBody>
          <a:bodyPr wrap="square">
            <a:spAutoFit/>
          </a:bodyPr>
          <a:lstStyle/>
          <a:p>
            <a:pPr marL="3175" lvl="0" indent="-3175" algn="just" fontAlgn="auto">
              <a:spcBef>
                <a:spcPts val="0"/>
              </a:spcBef>
              <a:spcAft>
                <a:spcPts val="0"/>
              </a:spcAft>
              <a:defRPr/>
            </a:pPr>
            <a:endParaRPr lang="tr-TR" altLang="tr-TR" sz="1600" b="1" dirty="0" smtClean="0">
              <a:latin typeface="Calibri" pitchFamily="34" charset="0"/>
              <a:cs typeface="Times New Roman" pitchFamily="18" charset="0"/>
            </a:endParaRPr>
          </a:p>
          <a:p>
            <a:pPr algn="just"/>
            <a:r>
              <a:rPr lang="tr-TR" sz="1600" b="1" dirty="0" smtClean="0"/>
              <a:t>4 </a:t>
            </a:r>
            <a:r>
              <a:rPr lang="tr-TR" sz="1600" b="1" dirty="0"/>
              <a:t>(c) kapsamında bulunan sigortalıların, hizmet bilgilerinin SGK tarafından oluşturulan yazılım programına bilgi girişi yapması gereken işyerlerince, SGK tarafından belirlenen süre içinde elektronik ortamda hiç gönderilmemesi hâlinde sigortalı başına </a:t>
            </a:r>
            <a:r>
              <a:rPr lang="tr-TR" sz="1600" b="1" dirty="0">
                <a:solidFill>
                  <a:srgbClr val="C00000"/>
                </a:solidFill>
              </a:rPr>
              <a:t>Aylık Brüt Asgari Ücretin Beşte Biri</a:t>
            </a:r>
            <a:r>
              <a:rPr lang="tr-TR" sz="1600" b="1" dirty="0"/>
              <a:t>, </a:t>
            </a:r>
            <a:endParaRPr lang="tr-TR" sz="1600" b="1" dirty="0" smtClean="0"/>
          </a:p>
          <a:p>
            <a:pPr algn="just"/>
            <a:endParaRPr lang="tr-TR" sz="1600" b="1" dirty="0"/>
          </a:p>
          <a:p>
            <a:pPr algn="just"/>
            <a:r>
              <a:rPr lang="tr-TR" sz="1600" b="1" dirty="0"/>
              <a:t>Geç gönderilmesi hâlinde ise sigortalı başına </a:t>
            </a:r>
            <a:r>
              <a:rPr lang="tr-TR" sz="1600" b="1" dirty="0">
                <a:solidFill>
                  <a:srgbClr val="C00000"/>
                </a:solidFill>
              </a:rPr>
              <a:t>Aylık Brüt Asgari Ücretin Onda Biri Tutarında</a:t>
            </a:r>
            <a:r>
              <a:rPr lang="tr-TR" sz="1600" b="1" dirty="0"/>
              <a:t>, idari para cezası uygulanır. </a:t>
            </a:r>
            <a:endParaRPr lang="tr-TR" sz="1600" b="1" dirty="0" smtClean="0"/>
          </a:p>
          <a:p>
            <a:pPr algn="just"/>
            <a:endParaRPr lang="tr-TR" sz="1600" b="1" dirty="0"/>
          </a:p>
          <a:p>
            <a:pPr algn="just"/>
            <a:r>
              <a:rPr lang="tr-TR" sz="1600" b="1" dirty="0"/>
              <a:t>Ancak, idari para cezası ilgili yılın aralık ayında geçerli olan </a:t>
            </a:r>
            <a:r>
              <a:rPr lang="tr-TR" sz="1600" b="1" dirty="0">
                <a:solidFill>
                  <a:srgbClr val="C00000"/>
                </a:solidFill>
              </a:rPr>
              <a:t>Brüt Asgari Ücretin Yirmi Dört Katını</a:t>
            </a:r>
            <a:r>
              <a:rPr lang="tr-TR" sz="1600" b="1" dirty="0"/>
              <a:t> geçemez.</a:t>
            </a:r>
          </a:p>
          <a:p>
            <a:pPr lvl="0" algn="just" fontAlgn="auto">
              <a:lnSpc>
                <a:spcPct val="90000"/>
              </a:lnSpc>
              <a:spcBef>
                <a:spcPts val="0"/>
              </a:spcBef>
              <a:spcAft>
                <a:spcPts val="0"/>
              </a:spcAft>
            </a:pPr>
            <a:endParaRPr lang="tr-TR" sz="1200" b="1" dirty="0">
              <a:latin typeface="Calibri" pitchFamily="34" charset="0"/>
            </a:endParaRPr>
          </a:p>
          <a:p>
            <a:pPr lvl="0" algn="just" fontAlgn="auto">
              <a:spcBef>
                <a:spcPct val="20000"/>
              </a:spcBef>
              <a:spcAft>
                <a:spcPts val="0"/>
              </a:spcAft>
              <a:buClr>
                <a:srgbClr val="00003E"/>
              </a:buClr>
            </a:pPr>
            <a:endParaRPr lang="tr-TR" sz="800" b="1" dirty="0">
              <a:latin typeface="Calibri" pitchFamily="34" charset="0"/>
            </a:endParaRPr>
          </a:p>
          <a:p>
            <a:pPr lvl="0" algn="just" fontAlgn="auto">
              <a:spcBef>
                <a:spcPts val="0"/>
              </a:spcBef>
              <a:spcAft>
                <a:spcPts val="0"/>
              </a:spcAft>
              <a:buClr>
                <a:srgbClr val="0F6FC6"/>
              </a:buClr>
              <a:buSzPct val="95000"/>
            </a:pPr>
            <a:r>
              <a:rPr lang="tr-TR" altLang="tr-TR" sz="1200" dirty="0">
                <a:latin typeface="Calibri"/>
              </a:rPr>
              <a:t>                                              </a:t>
            </a:r>
          </a:p>
          <a:p>
            <a:pPr marL="3175" lvl="0" indent="-3175" algn="just" fontAlgn="auto">
              <a:spcBef>
                <a:spcPts val="0"/>
              </a:spcBef>
              <a:spcAft>
                <a:spcPts val="0"/>
              </a:spcAft>
              <a:defRPr/>
            </a:pPr>
            <a:endParaRPr lang="tr-TR" sz="1200" b="1" dirty="0">
              <a:latin typeface="Tahoma"/>
              <a:ea typeface="Times New Roman"/>
            </a:endParaRPr>
          </a:p>
          <a:p>
            <a:pPr marL="171450" lvl="0" indent="-171450" algn="just" fontAlgn="auto">
              <a:spcBef>
                <a:spcPts val="0"/>
              </a:spcBef>
              <a:spcAft>
                <a:spcPts val="0"/>
              </a:spcAft>
              <a:buFont typeface="Arial" panose="020B0604020202020204" pitchFamily="34" charset="0"/>
              <a:buChar char="•"/>
              <a:tabLst>
                <a:tab pos="228600" algn="l"/>
              </a:tabLst>
            </a:pPr>
            <a:endParaRPr lang="tr-TR" sz="1200" dirty="0">
              <a:latin typeface="Tahoma"/>
              <a:ea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1691680" y="0"/>
            <a:ext cx="7452320" cy="980728"/>
          </a:xfrm>
        </p:spPr>
        <p:txBody>
          <a:bodyPr/>
          <a:lstStyle/>
          <a:p>
            <a:pPr algn="just" eaLnBrk="1" hangingPunct="1"/>
            <a:r>
              <a:rPr lang="tr-TR" altLang="tr-TR" sz="1600" b="1" dirty="0" smtClean="0">
                <a:cs typeface="Arial" charset="0"/>
              </a:rPr>
              <a:t>Özel </a:t>
            </a:r>
            <a:r>
              <a:rPr lang="tr-TR" altLang="tr-TR" sz="1600" b="1" dirty="0" err="1" smtClean="0">
                <a:cs typeface="Arial" charset="0"/>
              </a:rPr>
              <a:t>SHS’ler</a:t>
            </a:r>
            <a:r>
              <a:rPr lang="tr-TR" altLang="tr-TR" sz="1600" b="1" dirty="0" smtClean="0">
                <a:cs typeface="Arial" charset="0"/>
              </a:rPr>
              <a:t> </a:t>
            </a:r>
            <a:r>
              <a:rPr lang="tr-TR" altLang="tr-TR" sz="1600" b="1" dirty="0">
                <a:cs typeface="Arial" charset="0"/>
              </a:rPr>
              <a:t>Tarafından Kuruma Bildirilen Hekimlerden fatura karşılığı Hizmet Satın Alınması, Şirket </a:t>
            </a:r>
            <a:r>
              <a:rPr lang="tr-TR" altLang="tr-TR" sz="1600" b="1" dirty="0" smtClean="0">
                <a:cs typeface="Arial" charset="0"/>
              </a:rPr>
              <a:t>ortağı </a:t>
            </a:r>
            <a:r>
              <a:rPr lang="tr-TR" altLang="tr-TR" sz="1600" b="1" dirty="0">
                <a:cs typeface="Arial" charset="0"/>
              </a:rPr>
              <a:t>hekimlerin özel veya vakıf hastanelerine hizmet vermelerindeki </a:t>
            </a:r>
            <a:r>
              <a:rPr lang="tr-TR" altLang="tr-TR" sz="1600" b="1" dirty="0" err="1" smtClean="0">
                <a:cs typeface="Arial" charset="0"/>
              </a:rPr>
              <a:t>sigortalılıkhali</a:t>
            </a:r>
            <a:r>
              <a:rPr lang="tr-TR" altLang="tr-TR" sz="1600" b="1" dirty="0" smtClean="0">
                <a:cs typeface="Arial" charset="0"/>
              </a:rPr>
              <a:t/>
            </a:r>
            <a:br>
              <a:rPr lang="tr-TR" altLang="tr-TR" sz="1600" b="1" dirty="0" smtClean="0">
                <a:cs typeface="Arial" charset="0"/>
              </a:rPr>
            </a:br>
            <a:endParaRPr lang="tr-TR" altLang="tr-TR" sz="1600" b="1" dirty="0">
              <a:cs typeface="Arial" charset="0"/>
            </a:endParaRPr>
          </a:p>
        </p:txBody>
      </p:sp>
      <p:sp>
        <p:nvSpPr>
          <p:cNvPr id="19458" name="Slayt Numarası Yer Tutucusu 1"/>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6/34</a:t>
            </a:r>
          </a:p>
        </p:txBody>
      </p:sp>
      <p:sp>
        <p:nvSpPr>
          <p:cNvPr id="19459" name="İçerik Yer Tutucusu 2"/>
          <p:cNvSpPr>
            <a:spLocks noGrp="1"/>
          </p:cNvSpPr>
          <p:nvPr>
            <p:ph idx="4294967295"/>
          </p:nvPr>
        </p:nvSpPr>
        <p:spPr bwMode="auto">
          <a:xfrm>
            <a:off x="179512" y="980728"/>
            <a:ext cx="8640762" cy="5688632"/>
          </a:xfrm>
          <a:prstGeom prst="rect">
            <a:avLst/>
          </a:prstGeom>
          <a:ln>
            <a:miter lim="800000"/>
            <a:headEnd/>
            <a:tailEnd/>
          </a:ln>
        </p:spPr>
        <p:txBody>
          <a:bodyPr/>
          <a:lstStyle/>
          <a:p>
            <a:pPr marL="274320" lvl="0" indent="-274320" algn="just" eaLnBrk="1" fontAlgn="auto" hangingPunct="1">
              <a:spcAft>
                <a:spcPts val="0"/>
              </a:spcAft>
              <a:buClr>
                <a:srgbClr val="046CA6"/>
              </a:buClr>
              <a:buSzPct val="100000"/>
              <a:buNone/>
            </a:pPr>
            <a:r>
              <a:rPr lang="tr-TR" sz="2000" u="sng" kern="1200" dirty="0">
                <a:solidFill>
                  <a:srgbClr val="046CA6"/>
                </a:solidFill>
              </a:rPr>
              <a:t>YASAL DAYANAK</a:t>
            </a:r>
            <a:endParaRPr lang="tr-TR" sz="2400" u="sng" kern="1200" dirty="0">
              <a:solidFill>
                <a:srgbClr val="046CA6"/>
              </a:solidFill>
            </a:endParaRPr>
          </a:p>
          <a:p>
            <a:pPr lvl="0" algn="just" eaLnBrk="1" fontAlgn="auto" hangingPunct="1">
              <a:lnSpc>
                <a:spcPct val="90000"/>
              </a:lnSpc>
              <a:spcAft>
                <a:spcPts val="0"/>
              </a:spcAft>
              <a:buClrTx/>
              <a:buSzPct val="100000"/>
              <a:buFont typeface="Wingdings" pitchFamily="2" charset="2"/>
              <a:buChar char="v"/>
            </a:pPr>
            <a:r>
              <a:rPr lang="tr-TR" altLang="tr-TR" sz="1800" kern="1200" dirty="0">
                <a:solidFill>
                  <a:srgbClr val="046CA6"/>
                </a:solidFill>
              </a:rPr>
              <a:t>6645 sayılı Kanunun </a:t>
            </a:r>
            <a:r>
              <a:rPr lang="tr-TR" altLang="tr-TR" sz="1800" kern="1200" dirty="0" smtClean="0">
                <a:solidFill>
                  <a:srgbClr val="046CA6"/>
                </a:solidFill>
              </a:rPr>
              <a:t>49. </a:t>
            </a:r>
            <a:r>
              <a:rPr lang="tr-TR" altLang="tr-TR" sz="1800" kern="1200" dirty="0">
                <a:solidFill>
                  <a:srgbClr val="046CA6"/>
                </a:solidFill>
              </a:rPr>
              <a:t>maddesi</a:t>
            </a:r>
          </a:p>
          <a:p>
            <a:pPr lvl="0" algn="just" eaLnBrk="1" fontAlgn="auto" hangingPunct="1">
              <a:lnSpc>
                <a:spcPct val="90000"/>
              </a:lnSpc>
              <a:spcAft>
                <a:spcPts val="0"/>
              </a:spcAft>
              <a:buClrTx/>
              <a:buSzPct val="100000"/>
              <a:buFont typeface="Wingdings" pitchFamily="2" charset="2"/>
              <a:buChar char="v"/>
            </a:pPr>
            <a:r>
              <a:rPr lang="tr-TR" altLang="tr-TR" sz="1800" kern="1200" dirty="0">
                <a:solidFill>
                  <a:srgbClr val="046CA6"/>
                </a:solidFill>
              </a:rPr>
              <a:t>Değişiklik </a:t>
            </a:r>
            <a:r>
              <a:rPr lang="tr-TR" altLang="tr-TR" sz="1800" kern="1200" dirty="0" smtClean="0">
                <a:solidFill>
                  <a:srgbClr val="046CA6"/>
                </a:solidFill>
              </a:rPr>
              <a:t>5510/Ek10m</a:t>
            </a:r>
            <a:r>
              <a:rPr lang="tr-TR" altLang="tr-TR" sz="1800" b="0" kern="1200" dirty="0" smtClean="0">
                <a:solidFill>
                  <a:srgbClr val="046CA6"/>
                </a:solidFill>
              </a:rPr>
              <a:t>. </a:t>
            </a:r>
            <a:endParaRPr lang="tr-TR" altLang="tr-TR" sz="1800" b="0" kern="1200" dirty="0">
              <a:solidFill>
                <a:srgbClr val="046CA6"/>
              </a:solidFill>
            </a:endParaRPr>
          </a:p>
          <a:p>
            <a:pPr algn="just"/>
            <a:r>
              <a:rPr lang="tr-TR" sz="1600" b="0" dirty="0"/>
              <a:t>Kurumla sözleşmeli özel sağlık hizmeti sunucuları tarafından </a:t>
            </a:r>
            <a:r>
              <a:rPr lang="tr-TR" sz="1600" b="0" u="sng" dirty="0"/>
              <a:t>Kuruma bildirilen hekimlerden Kurumca belirlenen yüzdelik oran içerisinde kalan ve sözleşme kapsamı branşlarda fiilen hizmet sunan sağlık hizmet sunucusu bünyesindeki hekimlerle</a:t>
            </a:r>
            <a:r>
              <a:rPr lang="tr-TR" sz="1600" b="0" dirty="0"/>
              <a:t> sınırlı olmak üzere,</a:t>
            </a:r>
          </a:p>
          <a:p>
            <a:pPr marL="0" indent="0" algn="just">
              <a:buNone/>
            </a:pPr>
            <a:r>
              <a:rPr lang="tr-TR" sz="1600" b="0" dirty="0"/>
              <a:t>a) İl Sağlık Müdürlüklerinden çalışma izni almak suretiyle ve </a:t>
            </a:r>
            <a:r>
              <a:rPr lang="tr-TR" sz="1600" b="0" dirty="0" smtClean="0"/>
              <a:t>1219 </a:t>
            </a:r>
            <a:r>
              <a:rPr lang="tr-TR" sz="1600" b="0" dirty="0"/>
              <a:t>sayılı Tababet ve </a:t>
            </a:r>
            <a:r>
              <a:rPr lang="tr-TR" sz="1600" b="0" dirty="0" err="1"/>
              <a:t>Şuabatı</a:t>
            </a:r>
            <a:r>
              <a:rPr lang="tr-TR" sz="1600" b="0" dirty="0"/>
              <a:t> </a:t>
            </a:r>
            <a:r>
              <a:rPr lang="tr-TR" sz="1600" b="0" dirty="0" err="1"/>
              <a:t>San’atlarının</a:t>
            </a:r>
            <a:r>
              <a:rPr lang="tr-TR" sz="1600" b="0" dirty="0"/>
              <a:t> Tarzı İcrasına Dair Kanuna aykırı olmayacak şekilde sözleşme ile çalıştırmış oldukları hekimlerden aynı zamanda fatura karşılığı hizmet alımı yaparak,</a:t>
            </a:r>
          </a:p>
          <a:p>
            <a:pPr marL="0" indent="0" algn="just">
              <a:buNone/>
            </a:pPr>
            <a:r>
              <a:rPr lang="tr-TR" sz="1600" b="0" dirty="0"/>
              <a:t>b) Bir iş sözleşmesine tabi olmamakla birlikte, İl Sağlık Müdürlüklerinden çalışma izni almak suretiyle ve 1219 sayılı Kanuna aykırı olmayacak şekilde hekimlerden fatura karşılığı hizmet alımı yaparak,</a:t>
            </a:r>
          </a:p>
          <a:p>
            <a:pPr marL="0" indent="0" algn="just">
              <a:buNone/>
            </a:pPr>
            <a:r>
              <a:rPr lang="tr-TR" sz="1600" b="0" dirty="0"/>
              <a:t>Genel sağlık sigortası kapsamındaki kişilere vermiş oldukları sağlık hizmetlerini SGK tarafından belirlenmiş usul ve esaslara uygun olarak fatura etmeleri hâlinde, verilmiş olan sağlık hizmetlerinin bedeli Kurum tarafından karşılanır.</a:t>
            </a:r>
          </a:p>
          <a:p>
            <a:pPr algn="just"/>
            <a:r>
              <a:rPr lang="tr-TR" sz="1600" b="0" dirty="0"/>
              <a:t>Şirket ortağı olan veya mesleğini serbest olarak icra eden hekimler ile tıpta uzmanlık mevzuatına göre uzman olan kişiler, özel hukuk kişileri ve/veya vakıf üniversitelerine ait sağlık kurum ve kuruluşları bünyesinde hizmet vermeleri hâlinde </a:t>
            </a:r>
            <a:r>
              <a:rPr lang="tr-TR" sz="1600" dirty="0"/>
              <a:t>sözleşmelerinde aksine bir hüküm bulunmadıkça 4(b) kapsamında sigortalı sayılır</a:t>
            </a:r>
            <a:r>
              <a:rPr lang="tr-TR" sz="1600" b="0" dirty="0"/>
              <a:t>. Ancak, bu maddenin yayımı tarihinden önce 4 (a) kapsamında sigortalı olarak çalışılan sürelere ilişkin haklar saklıdır</a:t>
            </a:r>
            <a:r>
              <a:rPr lang="tr-TR" sz="1600" b="0" dirty="0" smtClean="0"/>
              <a:t>.</a:t>
            </a:r>
            <a:endParaRPr lang="tr-TR" sz="16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GK_1">
  <a:themeElements>
    <a:clrScheme name="Default Design 1">
      <a:dk1>
        <a:srgbClr val="046CA6"/>
      </a:dk1>
      <a:lt1>
        <a:srgbClr val="FFFFFF"/>
      </a:lt1>
      <a:dk2>
        <a:srgbClr val="000000"/>
      </a:dk2>
      <a:lt2>
        <a:srgbClr val="DDDDDD"/>
      </a:lt2>
      <a:accent1>
        <a:srgbClr val="8AC8DE"/>
      </a:accent1>
      <a:accent2>
        <a:srgbClr val="99669B"/>
      </a:accent2>
      <a:accent3>
        <a:srgbClr val="FFFFFF"/>
      </a:accent3>
      <a:accent4>
        <a:srgbClr val="035B8D"/>
      </a:accent4>
      <a:accent5>
        <a:srgbClr val="C4E0EC"/>
      </a:accent5>
      <a:accent6>
        <a:srgbClr val="8A5C8C"/>
      </a:accent6>
      <a:hlink>
        <a:srgbClr val="DDB523"/>
      </a:hlink>
      <a:folHlink>
        <a:srgbClr val="969696"/>
      </a:folHlink>
    </a:clrScheme>
    <a:fontScheme name="Default Design">
      <a:majorFont>
        <a:latin typeface="Verdana"/>
        <a:ea typeface=""/>
        <a:cs typeface=""/>
      </a:majorFont>
      <a:minorFont>
        <a:latin typeface="Verdan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46CA6"/>
        </a:dk1>
        <a:lt1>
          <a:srgbClr val="FFFFFF"/>
        </a:lt1>
        <a:dk2>
          <a:srgbClr val="000000"/>
        </a:dk2>
        <a:lt2>
          <a:srgbClr val="DDDDDD"/>
        </a:lt2>
        <a:accent1>
          <a:srgbClr val="8AC8DE"/>
        </a:accent1>
        <a:accent2>
          <a:srgbClr val="99669B"/>
        </a:accent2>
        <a:accent3>
          <a:srgbClr val="FFFFFF"/>
        </a:accent3>
        <a:accent4>
          <a:srgbClr val="035B8D"/>
        </a:accent4>
        <a:accent5>
          <a:srgbClr val="C4E0EC"/>
        </a:accent5>
        <a:accent6>
          <a:srgbClr val="8A5C8C"/>
        </a:accent6>
        <a:hlink>
          <a:srgbClr val="DDB523"/>
        </a:hlink>
        <a:folHlink>
          <a:srgbClr val="969696"/>
        </a:folHlink>
      </a:clrScheme>
      <a:clrMap bg1="lt1" tx1="dk1" bg2="lt2" tx2="dk2" accent1="accent1" accent2="accent2" accent3="accent3" accent4="accent4" accent5="accent5" accent6="accent6" hlink="hlink" folHlink="folHlink"/>
    </a:extraClrScheme>
    <a:extraClrScheme>
      <a:clrScheme name="Default Design 2">
        <a:dk1>
          <a:srgbClr val="336699"/>
        </a:dk1>
        <a:lt1>
          <a:srgbClr val="FFFFFF"/>
        </a:lt1>
        <a:dk2>
          <a:srgbClr val="000000"/>
        </a:dk2>
        <a:lt2>
          <a:srgbClr val="DDDDDD"/>
        </a:lt2>
        <a:accent1>
          <a:srgbClr val="BEC779"/>
        </a:accent1>
        <a:accent2>
          <a:srgbClr val="C78DD7"/>
        </a:accent2>
        <a:accent3>
          <a:srgbClr val="FFFFFF"/>
        </a:accent3>
        <a:accent4>
          <a:srgbClr val="2A5682"/>
        </a:accent4>
        <a:accent5>
          <a:srgbClr val="DBE0BE"/>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Default Design 3">
        <a:dk1>
          <a:srgbClr val="336699"/>
        </a:dk1>
        <a:lt1>
          <a:srgbClr val="FFFFFF"/>
        </a:lt1>
        <a:dk2>
          <a:srgbClr val="000000"/>
        </a:dk2>
        <a:lt2>
          <a:srgbClr val="DDDDDD"/>
        </a:lt2>
        <a:accent1>
          <a:srgbClr val="E8B558"/>
        </a:accent1>
        <a:accent2>
          <a:srgbClr val="C78DD7"/>
        </a:accent2>
        <a:accent3>
          <a:srgbClr val="FFFFFF"/>
        </a:accent3>
        <a:accent4>
          <a:srgbClr val="2A5682"/>
        </a:accent4>
        <a:accent5>
          <a:srgbClr val="F2D7B4"/>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Default Design 4">
        <a:dk1>
          <a:srgbClr val="336699"/>
        </a:dk1>
        <a:lt1>
          <a:srgbClr val="FFFFFF"/>
        </a:lt1>
        <a:dk2>
          <a:srgbClr val="000000"/>
        </a:dk2>
        <a:lt2>
          <a:srgbClr val="F7F4D5"/>
        </a:lt2>
        <a:accent1>
          <a:srgbClr val="79B4C7"/>
        </a:accent1>
        <a:accent2>
          <a:srgbClr val="C78DD7"/>
        </a:accent2>
        <a:accent3>
          <a:srgbClr val="FFFFFF"/>
        </a:accent3>
        <a:accent4>
          <a:srgbClr val="2A5682"/>
        </a:accent4>
        <a:accent5>
          <a:srgbClr val="BED6E0"/>
        </a:accent5>
        <a:accent6>
          <a:srgbClr val="B47FC3"/>
        </a:accent6>
        <a:hlink>
          <a:srgbClr val="E79633"/>
        </a:hlink>
        <a:folHlink>
          <a:srgbClr val="878FA5"/>
        </a:folHlink>
      </a:clrScheme>
      <a:clrMap bg1="lt1" tx1="dk1" bg2="lt2" tx2="dk2" accent1="accent1" accent2="accent2" accent3="accent3" accent4="accent4" accent5="accent5" accent6="accent6" hlink="hlink" folHlink="folHlink"/>
    </a:extraClrScheme>
    <a:extraClrScheme>
      <a:clrScheme name="Default Design 5">
        <a:dk1>
          <a:srgbClr val="666699"/>
        </a:dk1>
        <a:lt1>
          <a:srgbClr val="FFFFFF"/>
        </a:lt1>
        <a:dk2>
          <a:srgbClr val="000000"/>
        </a:dk2>
        <a:lt2>
          <a:srgbClr val="F7F4D5"/>
        </a:lt2>
        <a:accent1>
          <a:srgbClr val="A2B5CA"/>
        </a:accent1>
        <a:accent2>
          <a:srgbClr val="CF934B"/>
        </a:accent2>
        <a:accent3>
          <a:srgbClr val="FFFFFF"/>
        </a:accent3>
        <a:accent4>
          <a:srgbClr val="565682"/>
        </a:accent4>
        <a:accent5>
          <a:srgbClr val="CED7E1"/>
        </a:accent5>
        <a:accent6>
          <a:srgbClr val="BB8543"/>
        </a:accent6>
        <a:hlink>
          <a:srgbClr val="3B8FB1"/>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3834</TotalTime>
  <Words>3740</Words>
  <Application>Microsoft Office PowerPoint</Application>
  <PresentationFormat>Ekran Gösterisi (4:3)</PresentationFormat>
  <Paragraphs>360</Paragraphs>
  <Slides>29</Slides>
  <Notes>1</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SGK_1</vt:lpstr>
      <vt:lpstr>GAZİANTEP SOSYAL GÜVENLİK İL MÜDÜRLÜĞÜ</vt:lpstr>
      <vt:lpstr>Sunum Planı</vt:lpstr>
      <vt:lpstr>5510 SayılıSağlık Sigortası ve Sosyal Sigortalar Kanununda Yapılan Değişiklikler </vt:lpstr>
      <vt:lpstr>5510 SayılıSağlık Sigortası ve Sosyal Sigortalar Kanununda Yapılan Değişiklikler </vt:lpstr>
      <vt:lpstr>Türkiye İş Kurumu Kursiyerlerinin Genel Sağlık Sigortalılığı ve Uygulanacak Prim oranı </vt:lpstr>
      <vt:lpstr>4/b Sigortalıların Sosyal Güvenlik Destek Primi Oranı</vt:lpstr>
      <vt:lpstr> 4 (b) Kapsamındaki Sigortalıların Prime Esas Kazanç Beyanı </vt:lpstr>
      <vt:lpstr>4/1- c kapsamındaki sigortalıların hizmet bilgilerinin bildirilmemesi veya geç bildirilmesinde uygulanacak İPC</vt:lpstr>
      <vt:lpstr>Özel SHS’ler Tarafından Kuruma Bildirilen Hekimlerden fatura karşılığı Hizmet Satın Alınması, Şirket ortağı hekimlerin özel veya vakıf hastanelerine hizmet vermelerindeki sigortalılıkhali </vt:lpstr>
      <vt:lpstr>  506 Sayılı Kanunun Geçici 20 nci Maddesi Kapsamındaki Sandıkların Devri  </vt:lpstr>
      <vt:lpstr>4/1- c kapsamındaki sigortalılardan Yurtdışında Öğrenim Görenlerin öğrenim gördükleri süreyi Borçlanmalarındaki üçaylık sürenin kaldırılması</vt:lpstr>
      <vt:lpstr>13/05/2014 ile 28/10/2014 tarihleri arasında maden ocaklarının yer altında  meydana gelen iş kazaları</vt:lpstr>
      <vt:lpstr>  TMSF’ye Devredilen Ya Da Doğrudan İflasına Karar Verilen Bankalar Ve İştiraklerinde üst düzey yöneticiler  veya yetkililerinin Kurum alacaklarından sorumlulukları  </vt:lpstr>
      <vt:lpstr>Eczanelerce Muayene Katkı Paylarının Usulünce Tahsil Edilmemesi Halinde Uygulanacak İdari Para Cezası</vt:lpstr>
      <vt:lpstr>4/b Sigortalılarının 12 Ayı Aşan Süreye İlişkin Borçları Bulunanların Sigortalıklarının Durdurulması</vt:lpstr>
      <vt:lpstr>4/b Sigortalılarının 12 Ayı Aşan Süreye İlişkin Borçları Bulunanların Sigortalıklarının Durdurulması</vt:lpstr>
      <vt:lpstr> 4/b Sigortalılarının 12 Ayı Aşan Süreye İlişkin Borçları Bulunanların SigortalıklarınınDurdurulması </vt:lpstr>
      <vt:lpstr> İş Kazası, Meslek Hastalığı, Hastalık, Malullük, Vazife Malullüğü Ve Ölüm Hallerinden Dolayı İşveren ya da Üçüncü Kişiler Adına Tahakkuk Eden Borçların Yapılandırılması</vt:lpstr>
      <vt:lpstr> İş Kazası, Meslek Hastalığı, Hastalık, Malullük, Vazife Malullüğü Ve Ölüm Hallerinden Dolayı İşveren ya da Üçüncü Kişiler Adına Tahakkuk Eden Borçların Yapılandırılması </vt:lpstr>
      <vt:lpstr>Emekli Aylıklarına Seyyanen Yapılan Zam Tutarları</vt:lpstr>
      <vt:lpstr> Emekli Aylıklarına Seyyanen Yapılan Zam Tutarları </vt:lpstr>
      <vt:lpstr>10/ 06/ 2003 (Dâhil) Tarihi İle 13/ 05/ 2014 Tarihi Arasında Kömür Ve Linyit Madenlerinin Yer Altı İşlerinde Meydana Gelen İş Kazası Sonucunda Ölen Sigortalının Hak Sahiplerine Aylık Bağlanması </vt:lpstr>
      <vt:lpstr>4447 Sayılı İşsizlik Sigortası Kanununda Yapılan Bazı Değişiklikler   </vt:lpstr>
      <vt:lpstr>İş Sağlığı ve Güvenliğinde İşsizlik Sigortası İşveren Prim Teşviki</vt:lpstr>
      <vt:lpstr> İş Sağlığı ve Güvenliğinde İşsizlik Sigortası İşveren Prim Teşviki </vt:lpstr>
      <vt:lpstr>6111 Teşviklerinden Yersiz Yararlanan İşverenler Hakkında Uygulanacak Gecikme Zammının Kaldırılması</vt:lpstr>
      <vt:lpstr> İşbaşı Eğitim Programları Teşvikleri </vt:lpstr>
      <vt:lpstr> İşbaşı Eğitim Programları Teşvikleri</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ihtilafliprimler</dc:creator>
  <cp:lastModifiedBy>mustafa</cp:lastModifiedBy>
  <cp:revision>560</cp:revision>
  <dcterms:created xsi:type="dcterms:W3CDTF">2014-08-04T12:29:31Z</dcterms:created>
  <dcterms:modified xsi:type="dcterms:W3CDTF">2015-05-29T06:38:15Z</dcterms:modified>
</cp:coreProperties>
</file>